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omments/modernComment_166_B6AC85A3.xml" ContentType="application/vnd.ms-powerpoint.comments+xml"/>
  <Override PartName="/ppt/comments/modernComment_133_E8739E81.xml" ContentType="application/vnd.ms-powerpoint.comments+xml"/>
  <Override PartName="/ppt/comments/modernComment_16C_C4A3EDDE.xml" ContentType="application/vnd.ms-powerpoint.comments+xml"/>
  <Override PartName="/ppt/comments/modernComment_16B_A46329B8.xml" ContentType="application/vnd.ms-powerpoint.comments+xml"/>
  <Override PartName="/ppt/comments/modernComment_170_DE3391F5.xml" ContentType="application/vnd.ms-powerpoint.comments+xml"/>
  <Override PartName="/ppt/comments/modernComment_172_4BB255AF.xml" ContentType="application/vnd.ms-powerpoint.comments+xml"/>
  <Override PartName="/ppt/comments/modernComment_173_C3CDD0EF.xml" ContentType="application/vnd.ms-powerpoint.comments+xml"/>
  <Override PartName="/ppt/comments/modernComment_174_E82163D1.xml" ContentType="application/vnd.ms-powerpoint.comments+xml"/>
  <Override PartName="/ppt/comments/modernComment_176_95E78846.xml" ContentType="application/vnd.ms-powerpoint.comments+xml"/>
  <Override PartName="/ppt/comments/modernComment_1AF_E0D2D32.xml" ContentType="application/vnd.ms-powerpoint.comments+xml"/>
  <Override PartName="/ppt/comments/modernComment_1B0_2AA5EE70.xml" ContentType="application/vnd.ms-powerpoint.comments+xml"/>
  <Override PartName="/ppt/comments/modernComment_1B1_C1BC05B5.xml" ContentType="application/vnd.ms-powerpoint.comments+xml"/>
  <Override PartName="/ppt/comments/modernComment_183_A25504E3.xml" ContentType="application/vnd.ms-powerpoint.comments+xml"/>
  <Override PartName="/ppt/comments/modernComment_1A8_FB51F772.xml" ContentType="application/vnd.ms-powerpoint.comments+xml"/>
  <Override PartName="/ppt/comments/modernComment_1AD_5A798AAB.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22"/>
  </p:notesMasterIdLst>
  <p:sldIdLst>
    <p:sldId id="261" r:id="rId5"/>
    <p:sldId id="306" r:id="rId6"/>
    <p:sldId id="358" r:id="rId7"/>
    <p:sldId id="356" r:id="rId8"/>
    <p:sldId id="307" r:id="rId9"/>
    <p:sldId id="366" r:id="rId10"/>
    <p:sldId id="364" r:id="rId11"/>
    <p:sldId id="363" r:id="rId12"/>
    <p:sldId id="368" r:id="rId13"/>
    <p:sldId id="369" r:id="rId14"/>
    <p:sldId id="370" r:id="rId15"/>
    <p:sldId id="371" r:id="rId16"/>
    <p:sldId id="372" r:id="rId17"/>
    <p:sldId id="373" r:id="rId18"/>
    <p:sldId id="374" r:id="rId19"/>
    <p:sldId id="375" r:id="rId20"/>
    <p:sldId id="402" r:id="rId21"/>
    <p:sldId id="403" r:id="rId22"/>
    <p:sldId id="404" r:id="rId23"/>
    <p:sldId id="431" r:id="rId24"/>
    <p:sldId id="432" r:id="rId25"/>
    <p:sldId id="433" r:id="rId26"/>
    <p:sldId id="386" r:id="rId27"/>
    <p:sldId id="387" r:id="rId28"/>
    <p:sldId id="376" r:id="rId29"/>
    <p:sldId id="377" r:id="rId30"/>
    <p:sldId id="378" r:id="rId31"/>
    <p:sldId id="379" r:id="rId32"/>
    <p:sldId id="380" r:id="rId33"/>
    <p:sldId id="381" r:id="rId34"/>
    <p:sldId id="406" r:id="rId35"/>
    <p:sldId id="407" r:id="rId36"/>
    <p:sldId id="408" r:id="rId37"/>
    <p:sldId id="454" r:id="rId38"/>
    <p:sldId id="365" r:id="rId39"/>
    <p:sldId id="455" r:id="rId40"/>
    <p:sldId id="456" r:id="rId41"/>
    <p:sldId id="367" r:id="rId42"/>
    <p:sldId id="362" r:id="rId43"/>
    <p:sldId id="457" r:id="rId44"/>
    <p:sldId id="458" r:id="rId45"/>
    <p:sldId id="472" r:id="rId46"/>
    <p:sldId id="459" r:id="rId47"/>
    <p:sldId id="460" r:id="rId48"/>
    <p:sldId id="461" r:id="rId49"/>
    <p:sldId id="462" r:id="rId50"/>
    <p:sldId id="463" r:id="rId51"/>
    <p:sldId id="464" r:id="rId52"/>
    <p:sldId id="465" r:id="rId53"/>
    <p:sldId id="466" r:id="rId54"/>
    <p:sldId id="467" r:id="rId55"/>
    <p:sldId id="468" r:id="rId56"/>
    <p:sldId id="469" r:id="rId57"/>
    <p:sldId id="470" r:id="rId58"/>
    <p:sldId id="471" r:id="rId59"/>
    <p:sldId id="409" r:id="rId60"/>
    <p:sldId id="410" r:id="rId61"/>
    <p:sldId id="411" r:id="rId62"/>
    <p:sldId id="434" r:id="rId63"/>
    <p:sldId id="435" r:id="rId64"/>
    <p:sldId id="436" r:id="rId65"/>
    <p:sldId id="421" r:id="rId66"/>
    <p:sldId id="422" r:id="rId67"/>
    <p:sldId id="423" r:id="rId68"/>
    <p:sldId id="424" r:id="rId69"/>
    <p:sldId id="425" r:id="rId70"/>
    <p:sldId id="426" r:id="rId71"/>
    <p:sldId id="427" r:id="rId72"/>
    <p:sldId id="428" r:id="rId73"/>
    <p:sldId id="429" r:id="rId74"/>
    <p:sldId id="430" r:id="rId75"/>
    <p:sldId id="382" r:id="rId76"/>
    <p:sldId id="383" r:id="rId77"/>
    <p:sldId id="384" r:id="rId78"/>
    <p:sldId id="385" r:id="rId79"/>
    <p:sldId id="437" r:id="rId80"/>
    <p:sldId id="438" r:id="rId81"/>
    <p:sldId id="439" r:id="rId82"/>
    <p:sldId id="440" r:id="rId83"/>
    <p:sldId id="441" r:id="rId84"/>
    <p:sldId id="442" r:id="rId85"/>
    <p:sldId id="398" r:id="rId86"/>
    <p:sldId id="412" r:id="rId87"/>
    <p:sldId id="413" r:id="rId88"/>
    <p:sldId id="414" r:id="rId89"/>
    <p:sldId id="415" r:id="rId90"/>
    <p:sldId id="416" r:id="rId91"/>
    <p:sldId id="417" r:id="rId92"/>
    <p:sldId id="418" r:id="rId93"/>
    <p:sldId id="419" r:id="rId94"/>
    <p:sldId id="420" r:id="rId95"/>
    <p:sldId id="388" r:id="rId96"/>
    <p:sldId id="389" r:id="rId97"/>
    <p:sldId id="390" r:id="rId98"/>
    <p:sldId id="391" r:id="rId99"/>
    <p:sldId id="392" r:id="rId100"/>
    <p:sldId id="393" r:id="rId101"/>
    <p:sldId id="394" r:id="rId102"/>
    <p:sldId id="395" r:id="rId103"/>
    <p:sldId id="396" r:id="rId104"/>
    <p:sldId id="397" r:id="rId105"/>
    <p:sldId id="399" r:id="rId106"/>
    <p:sldId id="443" r:id="rId107"/>
    <p:sldId id="444" r:id="rId108"/>
    <p:sldId id="445" r:id="rId109"/>
    <p:sldId id="446" r:id="rId110"/>
    <p:sldId id="447" r:id="rId111"/>
    <p:sldId id="448" r:id="rId112"/>
    <p:sldId id="405" r:id="rId113"/>
    <p:sldId id="449" r:id="rId114"/>
    <p:sldId id="450" r:id="rId115"/>
    <p:sldId id="451" r:id="rId116"/>
    <p:sldId id="452" r:id="rId117"/>
    <p:sldId id="453" r:id="rId118"/>
    <p:sldId id="400" r:id="rId119"/>
    <p:sldId id="401" r:id="rId120"/>
    <p:sldId id="270" r:id="rId1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CDBAD55-4136-400E-F9BD-AF788B388AE3}" name="Chris Green" initials="K3" userId="S::kas32@fthschools.onmicrosoft.com::1e69cbe7-f13a-4256-b11e-da4f50ef6450" providerId="AD"/>
  <p188:author id="{B882928A-F03B-4D2E-128C-42D10577953F}" name="Koray Karakurt" initials="KK" userId="b3c5e04d968107f8"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66"/>
    <a:srgbClr val="FFCC66"/>
    <a:srgbClr val="42AA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433" autoAdjust="0"/>
    <p:restoredTop sz="96860" autoAdjust="0"/>
  </p:normalViewPr>
  <p:slideViewPr>
    <p:cSldViewPr snapToGrid="0">
      <p:cViewPr varScale="1">
        <p:scale>
          <a:sx n="106" d="100"/>
          <a:sy n="106" d="100"/>
        </p:scale>
        <p:origin x="144"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117" Type="http://schemas.openxmlformats.org/officeDocument/2006/relationships/slide" Target="slides/slide113.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slide" Target="slides/slide108.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presProps" Target="presProps.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slide" Target="slides/slide109.xml"/><Relationship Id="rId118" Type="http://schemas.openxmlformats.org/officeDocument/2006/relationships/slide" Target="slides/slide114.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124" Type="http://schemas.openxmlformats.org/officeDocument/2006/relationships/viewProps" Target="viewProps.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119" Type="http://schemas.openxmlformats.org/officeDocument/2006/relationships/slide" Target="slides/slide115.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openxmlformats.org/officeDocument/2006/relationships/slide" Target="slides/slide116.xml"/><Relationship Id="rId125" Type="http://schemas.openxmlformats.org/officeDocument/2006/relationships/theme" Target="theme/theme1.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slide" Target="slides/slide111.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12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slide" Target="slides/slide117.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slide" Target="slides/slide112.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27" Type="http://schemas.microsoft.com/office/2018/10/relationships/authors" Target="authors.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s>
</file>

<file path=ppt/comments/modernComment_133_E8739E81.xml><?xml version="1.0" encoding="utf-8"?>
<p188:cmLst xmlns:a="http://schemas.openxmlformats.org/drawingml/2006/main" xmlns:r="http://schemas.openxmlformats.org/officeDocument/2006/relationships" xmlns:p188="http://schemas.microsoft.com/office/powerpoint/2018/8/main">
  <p188:cm id="{8E8AE741-B457-4BB5-BC17-9BED9C8D35C2}" authorId="{B882928A-F03B-4D2E-128C-42D10577953F}" created="2024-12-29T12:07:58.876">
    <ac:txMkLst xmlns:ac="http://schemas.microsoft.com/office/drawing/2013/main/command">
      <pc:docMk xmlns:pc="http://schemas.microsoft.com/office/powerpoint/2013/main/command"/>
      <pc:sldMk xmlns:pc="http://schemas.microsoft.com/office/powerpoint/2013/main/command" cId="3899891329" sldId="307"/>
      <ac:spMk id="6" creationId="{F5B3412B-F35C-0E03-C5B3-4C7E26F099C7}"/>
      <ac:txMk cp="219">
        <ac:context len="447" hash="3953177010"/>
      </ac:txMk>
    </ac:txMkLst>
    <p188:pos x="1260771" y="1282596"/>
    <p188:replyLst/>
    <p188:txBody>
      <a:bodyPr/>
      <a:lstStyle/>
      <a:p>
        <a:r>
          <a:rPr lang="en-US"/>
          <a:t>Delete dot, add comma, update as lower case</a:t>
        </a:r>
      </a:p>
    </p188:txBody>
  </p188:cm>
  <p188:cm id="{EDDA101A-19CA-49B7-A3B0-CB4DF6651DE8}" authorId="{B882928A-F03B-4D2E-128C-42D10577953F}" created="2024-12-29T12:09:59.276">
    <ac:deMkLst xmlns:ac="http://schemas.microsoft.com/office/drawing/2013/main/command">
      <pc:docMk xmlns:pc="http://schemas.microsoft.com/office/powerpoint/2013/main/command"/>
      <pc:sldMk xmlns:pc="http://schemas.microsoft.com/office/powerpoint/2013/main/command" cId="3899891329" sldId="307"/>
      <ac:spMk id="7" creationId="{57BB7024-1D02-2C03-E3DE-CD75404BD9C7}"/>
    </ac:deMkLst>
    <p188:txBody>
      <a:bodyPr/>
      <a:lstStyle/>
      <a:p>
        <a:r>
          <a:rPr lang="en-US"/>
          <a:t>Delete dash on the bottom</a:t>
        </a:r>
      </a:p>
    </p188:txBody>
  </p188:cm>
</p188:cmLst>
</file>

<file path=ppt/comments/modernComment_166_B6AC85A3.xml><?xml version="1.0" encoding="utf-8"?>
<p188:cmLst xmlns:a="http://schemas.openxmlformats.org/drawingml/2006/main" xmlns:r="http://schemas.openxmlformats.org/officeDocument/2006/relationships" xmlns:p188="http://schemas.microsoft.com/office/powerpoint/2018/8/main">
  <p188:cm id="{B180D170-0DEB-452C-8BFF-D53197CA4779}" authorId="{B882928A-F03B-4D2E-128C-42D10577953F}" created="2024-12-29T12:08:58.420">
    <ac:deMkLst xmlns:ac="http://schemas.microsoft.com/office/drawing/2013/main/command">
      <pc:docMk xmlns:pc="http://schemas.microsoft.com/office/powerpoint/2013/main/command"/>
      <pc:sldMk xmlns:pc="http://schemas.microsoft.com/office/powerpoint/2013/main/command" cId="3064759715" sldId="358"/>
      <ac:spMk id="9" creationId="{0E8E9EE8-9D63-98D1-21BE-7B1BF4AF8E15}"/>
    </ac:deMkLst>
    <p188:txBody>
      <a:bodyPr/>
      <a:lstStyle/>
      <a:p>
        <a:r>
          <a:rPr lang="en-US"/>
          <a:t>Change codes type to bold and style to Times New Roman to improve visibility</a:t>
        </a:r>
      </a:p>
    </p188:txBody>
  </p188:cm>
  <p188:cm id="{BE62A1AD-A268-4F97-B16F-BC30C332150C}" authorId="{B882928A-F03B-4D2E-128C-42D10577953F}" created="2024-12-29T12:37:55.808">
    <ac:deMkLst xmlns:ac="http://schemas.microsoft.com/office/drawing/2013/main/command">
      <pc:docMk xmlns:pc="http://schemas.microsoft.com/office/powerpoint/2013/main/command"/>
      <pc:sldMk xmlns:pc="http://schemas.microsoft.com/office/powerpoint/2013/main/command" cId="3064759715" sldId="358"/>
      <ac:spMk id="15" creationId="{5ACFC74E-EE49-BDB3-CAF6-E35FA05F187C}"/>
    </ac:deMkLst>
    <p188:txBody>
      <a:bodyPr/>
      <a:lstStyle/>
      <a:p>
        <a:r>
          <a:rPr lang="en-US"/>
          <a:t>Code Review: Do not use uppercase in VHDL code except IEEE </a:t>
        </a:r>
      </a:p>
    </p188:txBody>
  </p188:cm>
</p188:cmLst>
</file>

<file path=ppt/comments/modernComment_16B_A46329B8.xml><?xml version="1.0" encoding="utf-8"?>
<p188:cmLst xmlns:a="http://schemas.openxmlformats.org/drawingml/2006/main" xmlns:r="http://schemas.openxmlformats.org/officeDocument/2006/relationships" xmlns:p188="http://schemas.microsoft.com/office/powerpoint/2018/8/main">
  <p188:cm id="{58970FB1-4CF4-4FBD-977D-DCF08711E125}" authorId="{B882928A-F03B-4D2E-128C-42D10577953F}" created="2024-12-29T12:14:28.745">
    <pc:sldMkLst xmlns:pc="http://schemas.microsoft.com/office/powerpoint/2013/main/command">
      <pc:docMk/>
      <pc:sldMk cId="2757962168" sldId="363"/>
    </pc:sldMkLst>
    <p188:txBody>
      <a:bodyPr/>
      <a:lstStyle/>
      <a:p>
        <a:r>
          <a:rPr lang="en-US"/>
          <a:t>Reorganize the font and image location to improve visibility</a:t>
        </a:r>
      </a:p>
    </p188:txBody>
  </p188:cm>
  <p188:cm id="{11AB4C23-C955-4CD7-937E-AAB7849D4B13}" authorId="{B882928A-F03B-4D2E-128C-42D10577953F}" created="2024-12-29T12:19:28.188">
    <pc:sldMkLst xmlns:pc="http://schemas.microsoft.com/office/powerpoint/2013/main/command">
      <pc:docMk/>
      <pc:sldMk cId="2757962168" sldId="363"/>
    </pc:sldMkLst>
    <p188:txBody>
      <a:bodyPr/>
      <a:lstStyle/>
      <a:p>
        <a:r>
          <a:rPr lang="en-US"/>
          <a:t>Code Review: Signal or variable names shorter than 3 letters are not recommended </a:t>
        </a:r>
      </a:p>
    </p188:txBody>
  </p188:cm>
</p188:cmLst>
</file>

<file path=ppt/comments/modernComment_16C_C4A3EDDE.xml><?xml version="1.0" encoding="utf-8"?>
<p188:cmLst xmlns:a="http://schemas.openxmlformats.org/drawingml/2006/main" xmlns:r="http://schemas.openxmlformats.org/officeDocument/2006/relationships" xmlns:p188="http://schemas.microsoft.com/office/powerpoint/2018/8/main">
  <p188:cm id="{C12BE588-A098-4014-92E6-2F0FD688EDD2}" authorId="{B882928A-F03B-4D2E-128C-42D10577953F}" created="2024-12-29T12:18:12.185">
    <pc:sldMkLst xmlns:pc="http://schemas.microsoft.com/office/powerpoint/2013/main/command">
      <pc:docMk/>
      <pc:sldMk cId="3299077598" sldId="364"/>
    </pc:sldMkLst>
    <p188:txBody>
      <a:bodyPr/>
      <a:lstStyle/>
      <a:p>
        <a:r>
          <a:rPr lang="en-US"/>
          <a:t>Unify the font size as 20 for coherence </a:t>
        </a:r>
      </a:p>
    </p188:txBody>
  </p188:cm>
</p188:cmLst>
</file>

<file path=ppt/comments/modernComment_170_DE3391F5.xml><?xml version="1.0" encoding="utf-8"?>
<p188:cmLst xmlns:a="http://schemas.openxmlformats.org/drawingml/2006/main" xmlns:r="http://schemas.openxmlformats.org/officeDocument/2006/relationships" xmlns:p188="http://schemas.microsoft.com/office/powerpoint/2018/8/main">
  <p188:cm id="{F43D3F30-7F9B-401B-BC3E-E79B3C1F7CB0}" authorId="{B882928A-F03B-4D2E-128C-42D10577953F}" created="2024-12-29T12:16:34.248">
    <pc:sldMkLst xmlns:pc="http://schemas.microsoft.com/office/powerpoint/2013/main/command">
      <pc:docMk/>
      <pc:sldMk cId="3727921653" sldId="368"/>
    </pc:sldMkLst>
    <p188:txBody>
      <a:bodyPr/>
      <a:lstStyle/>
      <a:p>
        <a:r>
          <a:rPr lang="en-US"/>
          <a:t>Reorganize the font and image location to improve visibility</a:t>
        </a:r>
      </a:p>
    </p188:txBody>
  </p188:cm>
</p188:cmLst>
</file>

<file path=ppt/comments/modernComment_172_4BB255AF.xml><?xml version="1.0" encoding="utf-8"?>
<p188:cmLst xmlns:a="http://schemas.openxmlformats.org/drawingml/2006/main" xmlns:r="http://schemas.openxmlformats.org/officeDocument/2006/relationships" xmlns:p188="http://schemas.microsoft.com/office/powerpoint/2018/8/main">
  <p188:cm id="{8387C43D-0BEE-4ED7-9161-C80F7048994C}" authorId="{B882928A-F03B-4D2E-128C-42D10577953F}" created="2024-12-29T12:21:00.178">
    <pc:sldMkLst xmlns:pc="http://schemas.microsoft.com/office/powerpoint/2013/main/command">
      <pc:docMk/>
      <pc:sldMk cId="1269978543" sldId="370"/>
    </pc:sldMkLst>
    <p188:txBody>
      <a:bodyPr/>
      <a:lstStyle/>
      <a:p>
        <a:r>
          <a:rPr lang="en-US"/>
          <a:t>Would be better if these simple code lines are provided as text</a:t>
        </a:r>
      </a:p>
    </p188:txBody>
  </p188:cm>
</p188:cmLst>
</file>

<file path=ppt/comments/modernComment_173_C3CDD0EF.xml><?xml version="1.0" encoding="utf-8"?>
<p188:cmLst xmlns:a="http://schemas.openxmlformats.org/drawingml/2006/main" xmlns:r="http://schemas.openxmlformats.org/officeDocument/2006/relationships" xmlns:p188="http://schemas.microsoft.com/office/powerpoint/2018/8/main">
  <p188:cm id="{36A2B9A1-277D-47D2-807D-18F5677E7652}" authorId="{B882928A-F03B-4D2E-128C-42D10577953F}" created="2024-12-29T12:24:48.530">
    <pc:sldMkLst xmlns:pc="http://schemas.microsoft.com/office/powerpoint/2013/main/command">
      <pc:docMk/>
      <pc:sldMk cId="3285045487" sldId="371"/>
    </pc:sldMkLst>
    <p188:txBody>
      <a:bodyPr/>
      <a:lstStyle/>
      <a:p>
        <a:r>
          <a:rPr lang="en-US"/>
          <a:t>Code Review: Case statement signal shall not be std_logic_vector but enumerated type please update this when “0001” kind magic numbers are not allowed. </a:t>
        </a:r>
      </a:p>
    </p188:txBody>
  </p188:cm>
  <p188:cm id="{CF8D189F-7785-4CC3-A1E0-E4E1E5D903A7}" authorId="{B882928A-F03B-4D2E-128C-42D10577953F}" created="2024-12-29T12:25:53.569">
    <ac:deMkLst xmlns:ac="http://schemas.microsoft.com/office/drawing/2013/main/command">
      <pc:docMk xmlns:pc="http://schemas.microsoft.com/office/powerpoint/2013/main/command"/>
      <pc:sldMk xmlns:pc="http://schemas.microsoft.com/office/powerpoint/2013/main/command" cId="3285045487" sldId="371"/>
      <ac:spMk id="14" creationId="{E218032E-4B8C-B153-F671-ABAAF3B86D78}"/>
    </ac:deMkLst>
    <p188:txBody>
      <a:bodyPr/>
      <a:lstStyle/>
      <a:p>
        <a:r>
          <a:rPr lang="en-US"/>
          <a:t>Little bit improved visibility but increasing font size to 9 but it is still a bit poor (fonts smaller than 14/15 is not preferred in presentations)</a:t>
        </a:r>
      </a:p>
    </p188:txBody>
  </p188:cm>
</p188:cmLst>
</file>

<file path=ppt/comments/modernComment_174_E82163D1.xml><?xml version="1.0" encoding="utf-8"?>
<p188:cmLst xmlns:a="http://schemas.openxmlformats.org/drawingml/2006/main" xmlns:r="http://schemas.openxmlformats.org/officeDocument/2006/relationships" xmlns:p188="http://schemas.microsoft.com/office/powerpoint/2018/8/main">
  <p188:cm id="{9873CE96-E48D-4880-AC5D-5AC4D30022B0}" authorId="{B882928A-F03B-4D2E-128C-42D10577953F}" created="2024-12-29T12:26:34.443">
    <ac:deMkLst xmlns:ac="http://schemas.microsoft.com/office/drawing/2013/main/command">
      <pc:docMk xmlns:pc="http://schemas.microsoft.com/office/powerpoint/2013/main/command"/>
      <pc:sldMk xmlns:pc="http://schemas.microsoft.com/office/powerpoint/2013/main/command" cId="3894502353" sldId="372"/>
      <ac:picMk id="5" creationId="{1AAEFE1C-644E-E73C-63E7-42C7856DB6DD}"/>
    </ac:deMkLst>
    <p188:txBody>
      <a:bodyPr/>
      <a:lstStyle/>
      <a:p>
        <a:r>
          <a:rPr lang="en-US"/>
          <a:t>Would be better if these simple code lines are provided as text</a:t>
        </a:r>
      </a:p>
    </p188:txBody>
  </p188:cm>
</p188:cmLst>
</file>

<file path=ppt/comments/modernComment_176_95E78846.xml><?xml version="1.0" encoding="utf-8"?>
<p188:cmLst xmlns:a="http://schemas.openxmlformats.org/drawingml/2006/main" xmlns:r="http://schemas.openxmlformats.org/officeDocument/2006/relationships" xmlns:p188="http://schemas.microsoft.com/office/powerpoint/2018/8/main">
  <p188:cm id="{6B619589-0475-41DF-B2BD-23F058585F41}" authorId="{B882928A-F03B-4D2E-128C-42D10577953F}" created="2024-12-29T12:29:34.047">
    <ac:deMkLst xmlns:ac="http://schemas.microsoft.com/office/drawing/2013/main/command">
      <pc:docMk xmlns:pc="http://schemas.microsoft.com/office/powerpoint/2013/main/command"/>
      <pc:sldMk xmlns:pc="http://schemas.microsoft.com/office/powerpoint/2013/main/command" cId="2514978886" sldId="374"/>
      <ac:spMk id="7" creationId="{AA199DCD-48C9-0041-F480-D648C5307BAA}"/>
    </ac:deMkLst>
    <p188:txBody>
      <a:bodyPr/>
      <a:lstStyle/>
      <a:p>
        <a:r>
          <a:rPr lang="en-US"/>
          <a:t>Improved visibility by unifying code example fonts</a:t>
        </a:r>
      </a:p>
    </p188:txBody>
  </p188:cm>
</p188:cmLst>
</file>

<file path=ppt/comments/modernComment_183_A25504E3.xml><?xml version="1.0" encoding="utf-8"?>
<p188:cmLst xmlns:a="http://schemas.openxmlformats.org/drawingml/2006/main" xmlns:r="http://schemas.openxmlformats.org/officeDocument/2006/relationships" xmlns:p188="http://schemas.microsoft.com/office/powerpoint/2018/8/main">
  <p188:cm id="{099B7C84-61CF-42BE-A96B-EC84CF7FBFAF}" authorId="{B882928A-F03B-4D2E-128C-42D10577953F}" created="2024-12-29T12:42:55.581">
    <pc:sldMkLst xmlns:pc="http://schemas.microsoft.com/office/powerpoint/2013/main/command">
      <pc:docMk/>
      <pc:sldMk cId="2723480803" sldId="387"/>
    </pc:sldMkLst>
    <p188:txBody>
      <a:bodyPr/>
      <a:lstStyle/>
      <a:p>
        <a:r>
          <a:rPr lang="en-US"/>
          <a:t>Change codes type to bold and style to Times New Roman to improve visibility</a:t>
        </a:r>
      </a:p>
    </p188:txBody>
  </p188:cm>
  <p188:cm id="{2F5592C5-EE3C-4D0C-8D10-DA571322D94E}" authorId="{B882928A-F03B-4D2E-128C-42D10577953F}" created="2024-12-29T12:44:31.282">
    <pc:sldMkLst xmlns:pc="http://schemas.microsoft.com/office/powerpoint/2013/main/command">
      <pc:docMk/>
      <pc:sldMk cId="2723480803" sldId="387"/>
    </pc:sldMkLst>
    <p188:txBody>
      <a:bodyPr/>
      <a:lstStyle/>
      <a:p>
        <a:r>
          <a:rPr lang="en-US"/>
          <a:t>Code Review: Do not use uppercase in VHDL except IEEE</a:t>
        </a:r>
      </a:p>
    </p188:txBody>
  </p188:cm>
</p188:cmLst>
</file>

<file path=ppt/comments/modernComment_1A8_FB51F772.xml><?xml version="1.0" encoding="utf-8"?>
<p188:cmLst xmlns:a="http://schemas.openxmlformats.org/drawingml/2006/main" xmlns:r="http://schemas.openxmlformats.org/officeDocument/2006/relationships" xmlns:p188="http://schemas.microsoft.com/office/powerpoint/2018/8/main">
  <p188:cm id="{652DBF5F-D818-46DC-97B1-69A1CEB70FD4}" authorId="{B882928A-F03B-4D2E-128C-42D10577953F}" created="2024-12-29T12:47:34.354">
    <ac:deMkLst xmlns:ac="http://schemas.microsoft.com/office/drawing/2013/main/command">
      <pc:docMk xmlns:pc="http://schemas.microsoft.com/office/powerpoint/2013/main/command"/>
      <pc:sldMk xmlns:pc="http://schemas.microsoft.com/office/powerpoint/2013/main/command" cId="4216452978" sldId="424"/>
      <ac:picMk id="3" creationId="{FEED78A0-9309-B4CE-3D1E-DEA14BF87C1F}"/>
    </ac:deMkLst>
    <p188:txBody>
      <a:bodyPr/>
      <a:lstStyle/>
      <a:p>
        <a:r>
          <a:rPr lang="en-US"/>
          <a:t>Would be better if these simple code lines are provided as text</a:t>
        </a:r>
      </a:p>
    </p188:txBody>
  </p188:cm>
</p188:cmLst>
</file>

<file path=ppt/comments/modernComment_1AD_5A798AAB.xml><?xml version="1.0" encoding="utf-8"?>
<p188:cmLst xmlns:a="http://schemas.openxmlformats.org/drawingml/2006/main" xmlns:r="http://schemas.openxmlformats.org/officeDocument/2006/relationships" xmlns:p188="http://schemas.microsoft.com/office/powerpoint/2018/8/main">
  <p188:cm id="{5D9BEA57-29CF-4705-9310-0624CF534DFC}" authorId="{B882928A-F03B-4D2E-128C-42D10577953F}" created="2024-12-29T12:47:44.383">
    <ac:deMkLst xmlns:ac="http://schemas.microsoft.com/office/drawing/2013/main/command">
      <pc:docMk xmlns:pc="http://schemas.microsoft.com/office/powerpoint/2013/main/command"/>
      <pc:sldMk xmlns:pc="http://schemas.microsoft.com/office/powerpoint/2013/main/command" cId="1517914795" sldId="429"/>
      <ac:picMk id="4" creationId="{3C7075C2-648D-E2CE-972E-ED0C41DF6427}"/>
    </ac:deMkLst>
    <p188:txBody>
      <a:bodyPr/>
      <a:lstStyle/>
      <a:p>
        <a:r>
          <a:rPr lang="en-US"/>
          <a:t>Would be better if these simple code lines are provided as text</a:t>
        </a:r>
      </a:p>
    </p188:txBody>
  </p188:cm>
</p188:cmLst>
</file>

<file path=ppt/comments/modernComment_1AF_E0D2D32.xml><?xml version="1.0" encoding="utf-8"?>
<p188:cmLst xmlns:a="http://schemas.openxmlformats.org/drawingml/2006/main" xmlns:r="http://schemas.openxmlformats.org/officeDocument/2006/relationships" xmlns:p188="http://schemas.microsoft.com/office/powerpoint/2018/8/main">
  <p188:cm id="{354BE5D6-4275-493B-A43F-4C73BD946BED}" authorId="{B882928A-F03B-4D2E-128C-42D10577953F}" created="2024-12-29T12:33:00.201">
    <pc:sldMkLst xmlns:pc="http://schemas.microsoft.com/office/powerpoint/2013/main/command">
      <pc:docMk/>
      <pc:sldMk cId="235744562" sldId="431"/>
    </pc:sldMkLst>
    <p188:txBody>
      <a:bodyPr/>
      <a:lstStyle/>
      <a:p>
        <a:r>
          <a:rPr lang="en-US"/>
          <a:t>Change codes type to bold and style to Times New Roman to improve visibility</a:t>
        </a:r>
      </a:p>
    </p188:txBody>
  </p188:cm>
  <p188:cm id="{9E0538AB-4033-4422-A85D-EBA656449AEB}" authorId="{B882928A-F03B-4D2E-128C-42D10577953F}" created="2024-12-29T12:40:04.040">
    <pc:sldMkLst xmlns:pc="http://schemas.microsoft.com/office/powerpoint/2013/main/command">
      <pc:docMk/>
      <pc:sldMk cId="235744562" sldId="431"/>
    </pc:sldMkLst>
    <p188:txBody>
      <a:bodyPr/>
      <a:lstStyle/>
      <a:p>
        <a:r>
          <a:rPr lang="en-US"/>
          <a:t>Code Review: Do not use uppercase in VHDL except IEEE</a:t>
        </a:r>
      </a:p>
    </p188:txBody>
  </p188:cm>
</p188:cmLst>
</file>

<file path=ppt/comments/modernComment_1B0_2AA5EE70.xml><?xml version="1.0" encoding="utf-8"?>
<p188:cmLst xmlns:a="http://schemas.openxmlformats.org/drawingml/2006/main" xmlns:r="http://schemas.openxmlformats.org/officeDocument/2006/relationships" xmlns:p188="http://schemas.microsoft.com/office/powerpoint/2018/8/main">
  <p188:cm id="{47158576-0C4E-45FC-B981-E4DF858C4FC7}" authorId="{B882928A-F03B-4D2E-128C-42D10577953F}" created="2024-12-29T12:33:24.307">
    <ac:deMkLst xmlns:ac="http://schemas.microsoft.com/office/drawing/2013/main/command">
      <pc:docMk xmlns:pc="http://schemas.microsoft.com/office/powerpoint/2013/main/command"/>
      <pc:sldMk xmlns:pc="http://schemas.microsoft.com/office/powerpoint/2013/main/command" cId="715517552" sldId="432"/>
      <ac:spMk id="8" creationId="{A732F53C-E6B5-FDBA-4273-83A8132B8DF7}"/>
    </ac:deMkLst>
    <p188:txBody>
      <a:bodyPr/>
      <a:lstStyle/>
      <a:p>
        <a:r>
          <a:rPr lang="en-US"/>
          <a:t>Change codes type to bold and style to Times New Roman to improve visibility</a:t>
        </a:r>
      </a:p>
    </p188:txBody>
  </p188:cm>
  <p188:cm id="{B8464734-A10C-4D24-AF53-5A091570C122}" authorId="{B882928A-F03B-4D2E-128C-42D10577953F}" created="2024-12-29T12:43:14.225">
    <pc:sldMkLst xmlns:pc="http://schemas.microsoft.com/office/powerpoint/2013/main/command">
      <pc:docMk/>
      <pc:sldMk cId="715517552" sldId="432"/>
    </pc:sldMkLst>
    <p188:txBody>
      <a:bodyPr/>
      <a:lstStyle/>
      <a:p>
        <a:r>
          <a:rPr lang="en-US"/>
          <a:t>Code Review: Do not use uppercase in VHDL except IEEE</a:t>
        </a:r>
      </a:p>
    </p188:txBody>
  </p188:cm>
</p188:cmLst>
</file>

<file path=ppt/comments/modernComment_1B1_C1BC05B5.xml><?xml version="1.0" encoding="utf-8"?>
<p188:cmLst xmlns:a="http://schemas.openxmlformats.org/drawingml/2006/main" xmlns:r="http://schemas.openxmlformats.org/officeDocument/2006/relationships" xmlns:p188="http://schemas.microsoft.com/office/powerpoint/2018/8/main">
  <p188:cm id="{5467FD5D-A2C5-4535-A590-7AC0FDADD905}" authorId="{B882928A-F03B-4D2E-128C-42D10577953F}" created="2024-12-29T12:41:05.972">
    <pc:sldMkLst xmlns:pc="http://schemas.microsoft.com/office/powerpoint/2013/main/command">
      <pc:docMk/>
      <pc:sldMk cId="3250324917" sldId="433"/>
    </pc:sldMkLst>
    <p188:txBody>
      <a:bodyPr/>
      <a:lstStyle/>
      <a:p>
        <a:r>
          <a:rPr lang="en-US"/>
          <a:t>Change codes type to bold and style to Times New Roman to improve visibility</a:t>
        </a:r>
      </a:p>
    </p188:txBody>
  </p188:cm>
  <p188:cm id="{E82CE472-61C5-4B1A-8F8B-F6CD50579958}" authorId="{B882928A-F03B-4D2E-128C-42D10577953F}" created="2024-12-29T12:43:47.013">
    <pc:sldMkLst xmlns:pc="http://schemas.microsoft.com/office/powerpoint/2013/main/command">
      <pc:docMk/>
      <pc:sldMk cId="3250324917" sldId="433"/>
    </pc:sldMkLst>
    <p188:txBody>
      <a:bodyPr/>
      <a:lstStyle/>
      <a:p>
        <a:r>
          <a:rPr lang="en-US"/>
          <a:t>Code Review: Do not use uppercase in VHDL except IEEE</a:t>
        </a:r>
      </a:p>
    </p188:txBody>
  </p188:cm>
</p188:cmLst>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1/2/2025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1/2/2025</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1/2/2025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1/2/2025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1/2/2025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1/2/2025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1/2/2025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1/2/2025</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8/10/relationships/comments" Target="../comments/modernComment_172_4BB255AF.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8/10/relationships/comments" Target="../comments/modernComment_173_C3CDD0EF.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8/10/relationships/comments" Target="../comments/modernComment_174_E82163D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8/10/relationships/comments" Target="../comments/modernComment_176_95E7884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8/10/relationships/comments" Target="../comments/modernComment_1AF_E0D2D3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8/10/relationships/comments" Target="../comments/modernComment_1B0_2AA5EE7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8/10/relationships/comments" Target="../comments/modernComment_1B1_C1BC05B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8/10/relationships/comments" Target="../comments/modernComment_183_A25504E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8/10/relationships/comments" Target="../comments/modernComment_166_B6AC85A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3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8/10/relationships/comments" Target="../comments/modernComment_133_E8739E81.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8/10/relationships/comments" Target="../comments/modernComment_1A8_FB51F772.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8/10/relationships/comments" Target="../comments/modernComment_16C_C4A3EDDE.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8/10/relationships/comments" Target="../comments/modernComment_1AD_5A798AAB.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7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8/10/relationships/comments" Target="../comments/modernComment_16B_A46329B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hyperlink" Target="https://www.hdlworks.com/hdl_corner/vhdl_ref/VHDLContents/AttributesPredefined.htm" TargetMode="External"/></Relationships>
</file>

<file path=ppt/slides/_rels/slide8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hyperlink" Target="https://www.hdlworks.com/hdl_corner/vhdl_ref/VHDLContents/StandardPackage.htm" TargetMode="External"/></Relationships>
</file>

<file path=ppt/slides/_rels/slide8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hyperlink" Target="https://www.hdlworks.com/hdl_corner/vhdl_ref/VHDLContents/TEXTIOPackage.htm" TargetMode="External"/></Relationships>
</file>

<file path=ppt/slides/_rels/slide8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8/10/relationships/comments" Target="../comments/modernComment_170_DE3391F5.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1" y="-3"/>
            <a:ext cx="12188389" cy="6858002"/>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560105" y="1582609"/>
            <a:ext cx="7171797" cy="1537097"/>
          </a:xfrm>
        </p:spPr>
        <p:txBody>
          <a:bodyPr>
            <a:noAutofit/>
          </a:bodyPr>
          <a:lstStyle/>
          <a:p>
            <a:pPr algn="ctr"/>
            <a:r>
              <a:rPr lang="en-US" sz="2800" b="1" cap="none" dirty="0">
                <a:solidFill>
                  <a:srgbClr val="FFFF00"/>
                </a:solidFill>
              </a:rPr>
              <a:t>A Summary of 1076 - 2019 IEEE Standard </a:t>
            </a:r>
            <a:br>
              <a:rPr lang="en-US" sz="2800" b="1" cap="none" dirty="0">
                <a:solidFill>
                  <a:srgbClr val="FFFF00"/>
                </a:solidFill>
              </a:rPr>
            </a:br>
            <a:r>
              <a:rPr lang="en-US" sz="2800" b="1" cap="none" dirty="0">
                <a:solidFill>
                  <a:srgbClr val="FFFF00"/>
                </a:solidFill>
              </a:rPr>
              <a:t>VHDL Language Reference Manual</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3138654" y="3052497"/>
            <a:ext cx="5920248" cy="1351756"/>
          </a:xfrm>
        </p:spPr>
        <p:txBody>
          <a:bodyPr>
            <a:noAutofit/>
          </a:bodyPr>
          <a:lstStyle/>
          <a:p>
            <a:pPr algn="ctr">
              <a:lnSpc>
                <a:spcPct val="100000"/>
              </a:lnSpc>
              <a:spcBef>
                <a:spcPts val="0"/>
              </a:spcBef>
            </a:pPr>
            <a:r>
              <a:rPr lang="en-US" sz="2400" b="1" cap="none" dirty="0">
                <a:solidFill>
                  <a:srgbClr val="FF0000"/>
                </a:solidFill>
              </a:rPr>
              <a:t>by</a:t>
            </a:r>
            <a:r>
              <a:rPr lang="en-US" sz="2400" b="1" dirty="0">
                <a:solidFill>
                  <a:srgbClr val="FF0000"/>
                </a:solidFill>
              </a:rPr>
              <a:t> </a:t>
            </a:r>
            <a:r>
              <a:rPr lang="en-GB" sz="2400" b="1" cap="none" dirty="0">
                <a:solidFill>
                  <a:srgbClr val="FF0000"/>
                </a:solidFill>
              </a:rPr>
              <a:t>Furkan Kaya, Koray Karakurt, </a:t>
            </a:r>
          </a:p>
          <a:p>
            <a:pPr algn="ctr">
              <a:lnSpc>
                <a:spcPct val="100000"/>
              </a:lnSpc>
              <a:spcBef>
                <a:spcPts val="0"/>
              </a:spcBef>
            </a:pPr>
            <a:r>
              <a:rPr lang="en-GB" sz="2400" b="1" cap="none" dirty="0">
                <a:solidFill>
                  <a:srgbClr val="FF0000"/>
                </a:solidFill>
              </a:rPr>
              <a:t>Mert Ecevit, Orhan </a:t>
            </a:r>
            <a:r>
              <a:rPr lang="tr-TR" sz="2400" b="1" cap="none" dirty="0">
                <a:solidFill>
                  <a:srgbClr val="FF0000"/>
                </a:solidFill>
              </a:rPr>
              <a:t>Çalışkan</a:t>
            </a:r>
            <a:r>
              <a:rPr lang="en-GB" sz="2400" b="1" cap="none" dirty="0">
                <a:solidFill>
                  <a:srgbClr val="FF0000"/>
                </a:solidFill>
              </a:rPr>
              <a:t>,                            Seyit Ko</a:t>
            </a:r>
            <a:r>
              <a:rPr lang="tr-TR" sz="2400" b="1" cap="none" dirty="0">
                <a:solidFill>
                  <a:srgbClr val="FF0000"/>
                </a:solidFill>
              </a:rPr>
              <a:t>çak </a:t>
            </a:r>
            <a:r>
              <a:rPr lang="en-GB" sz="2400" b="1" cap="none" dirty="0">
                <a:solidFill>
                  <a:srgbClr val="FF0000"/>
                </a:solidFill>
              </a:rPr>
              <a:t>and Yunus </a:t>
            </a:r>
            <a:r>
              <a:rPr lang="tr-TR" sz="2400" b="1" cap="none" dirty="0">
                <a:solidFill>
                  <a:srgbClr val="FF0000"/>
                </a:solidFill>
              </a:rPr>
              <a:t>Küçük</a:t>
            </a:r>
            <a:endParaRPr lang="en-GB" sz="2400" b="1" cap="none" dirty="0">
              <a:solidFill>
                <a:srgbClr val="FF0000"/>
              </a:solidFill>
            </a:endParaRPr>
          </a:p>
          <a:p>
            <a:pPr algn="ctr">
              <a:lnSpc>
                <a:spcPct val="100000"/>
              </a:lnSpc>
              <a:spcBef>
                <a:spcPts val="0"/>
              </a:spcBef>
            </a:pPr>
            <a:endParaRPr lang="en-GB" sz="300" b="1" i="1" cap="none" dirty="0">
              <a:solidFill>
                <a:srgbClr val="FF0000"/>
              </a:solidFill>
            </a:endParaRPr>
          </a:p>
          <a:p>
            <a:pPr algn="ctr">
              <a:lnSpc>
                <a:spcPct val="100000"/>
              </a:lnSpc>
              <a:spcBef>
                <a:spcPts val="0"/>
              </a:spcBef>
            </a:pPr>
            <a:r>
              <a:rPr lang="en-GB" sz="2400" b="1" i="1" cap="none" dirty="0">
                <a:solidFill>
                  <a:srgbClr val="00B050"/>
                </a:solidFill>
              </a:rPr>
              <a:t>01/01/2025</a:t>
            </a:r>
            <a:endParaRPr lang="en-US" sz="2400" b="1" i="1" dirty="0">
              <a:solidFill>
                <a:srgbClr val="00B050"/>
              </a:solidFill>
            </a:endParaRPr>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A469AF05-81A6-5A1A-3232-729A7D685D80}"/>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1E13D786-C93C-E7F1-6914-98300127D5C5}"/>
              </a:ext>
            </a:extLst>
          </p:cNvPr>
          <p:cNvSpPr txBox="1">
            <a:spLocks/>
          </p:cNvSpPr>
          <p:nvPr/>
        </p:nvSpPr>
        <p:spPr>
          <a:xfrm>
            <a:off x="5907110" y="0"/>
            <a:ext cx="6284889" cy="4580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tr-TR" sz="2800" b="1" dirty="0">
                <a:solidFill>
                  <a:srgbClr val="FF0000"/>
                </a:solidFill>
              </a:rPr>
              <a:t>5. </a:t>
            </a:r>
            <a:r>
              <a:rPr lang="tr-TR" sz="2800" b="1" dirty="0" err="1">
                <a:solidFill>
                  <a:srgbClr val="FF0000"/>
                </a:solidFill>
              </a:rPr>
              <a:t>tYPES</a:t>
            </a:r>
            <a:endParaRPr lang="tr-TR" sz="2800" b="1" dirty="0">
              <a:solidFill>
                <a:srgbClr val="FF0000"/>
              </a:solidFill>
            </a:endParaRPr>
          </a:p>
        </p:txBody>
      </p:sp>
      <p:sp>
        <p:nvSpPr>
          <p:cNvPr id="9" name="Content Placeholder 2">
            <a:extLst>
              <a:ext uri="{FF2B5EF4-FFF2-40B4-BE49-F238E27FC236}">
                <a16:creationId xmlns:a16="http://schemas.microsoft.com/office/drawing/2014/main" id="{CBA549C5-D997-58A2-225B-05682915DB31}"/>
              </a:ext>
            </a:extLst>
          </p:cNvPr>
          <p:cNvSpPr txBox="1">
            <a:spLocks/>
          </p:cNvSpPr>
          <p:nvPr/>
        </p:nvSpPr>
        <p:spPr>
          <a:xfrm>
            <a:off x="5907111" y="479201"/>
            <a:ext cx="6284890" cy="409703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Font typeface="Arial" panose="020B0604020202020204" pitchFamily="34" charset="0"/>
              <a:buNone/>
            </a:pPr>
            <a:r>
              <a:rPr lang="en-US" b="1" dirty="0">
                <a:solidFill>
                  <a:srgbClr val="FF0000"/>
                </a:solidFill>
              </a:rPr>
              <a:t> </a:t>
            </a:r>
            <a:r>
              <a:rPr lang="tr-TR" b="1" dirty="0">
                <a:solidFill>
                  <a:srgbClr val="FF0000"/>
                </a:solidFill>
              </a:rPr>
              <a:t>  5.1 </a:t>
            </a:r>
            <a:r>
              <a:rPr lang="en-US" b="1" dirty="0">
                <a:solidFill>
                  <a:schemeClr val="bg1"/>
                </a:solidFill>
              </a:rPr>
              <a:t>General</a:t>
            </a:r>
          </a:p>
          <a:p>
            <a:pPr marL="0" indent="0">
              <a:lnSpc>
                <a:spcPct val="110000"/>
              </a:lnSpc>
              <a:buFont typeface="Arial" panose="020B0604020202020204" pitchFamily="34" charset="0"/>
              <a:buNone/>
            </a:pPr>
            <a:r>
              <a:rPr lang="en-US" b="1" dirty="0">
                <a:solidFill>
                  <a:srgbClr val="FF0000"/>
                </a:solidFill>
              </a:rPr>
              <a:t> </a:t>
            </a:r>
            <a:r>
              <a:rPr lang="tr-TR" b="1" dirty="0">
                <a:solidFill>
                  <a:srgbClr val="FF0000"/>
                </a:solidFill>
              </a:rPr>
              <a:t>  5</a:t>
            </a:r>
            <a:r>
              <a:rPr lang="en-US" b="1" dirty="0">
                <a:solidFill>
                  <a:srgbClr val="FF0000"/>
                </a:solidFill>
              </a:rPr>
              <a:t>.2 </a:t>
            </a:r>
            <a:r>
              <a:rPr lang="tr-TR" b="1" dirty="0" err="1">
                <a:solidFill>
                  <a:schemeClr val="bg1"/>
                </a:solidFill>
              </a:rPr>
              <a:t>Scalar</a:t>
            </a:r>
            <a:r>
              <a:rPr lang="tr-TR" b="1" dirty="0">
                <a:solidFill>
                  <a:schemeClr val="bg1"/>
                </a:solidFill>
              </a:rPr>
              <a:t> </a:t>
            </a:r>
            <a:r>
              <a:rPr lang="tr-TR" b="1" dirty="0" err="1">
                <a:solidFill>
                  <a:schemeClr val="bg1"/>
                </a:solidFill>
              </a:rPr>
              <a:t>Types</a:t>
            </a:r>
            <a:endParaRPr lang="en-US" b="1" dirty="0">
              <a:solidFill>
                <a:schemeClr val="bg1"/>
              </a:solidFill>
            </a:endParaRPr>
          </a:p>
          <a:p>
            <a:pPr marL="0" indent="0">
              <a:lnSpc>
                <a:spcPct val="110000"/>
              </a:lnSpc>
              <a:buFont typeface="Arial" panose="020B0604020202020204" pitchFamily="34" charset="0"/>
              <a:buNone/>
            </a:pPr>
            <a:r>
              <a:rPr lang="en-US" b="1" dirty="0">
                <a:solidFill>
                  <a:srgbClr val="FF0000"/>
                </a:solidFill>
              </a:rPr>
              <a:t> </a:t>
            </a:r>
            <a:r>
              <a:rPr lang="tr-TR" b="1" dirty="0">
                <a:solidFill>
                  <a:srgbClr val="FF0000"/>
                </a:solidFill>
              </a:rPr>
              <a:t>  5</a:t>
            </a:r>
            <a:r>
              <a:rPr lang="en-US" b="1" dirty="0">
                <a:solidFill>
                  <a:srgbClr val="FF0000"/>
                </a:solidFill>
              </a:rPr>
              <a:t>.3 </a:t>
            </a:r>
            <a:r>
              <a:rPr lang="tr-TR" b="1" dirty="0" err="1">
                <a:solidFill>
                  <a:schemeClr val="bg1"/>
                </a:solidFill>
              </a:rPr>
              <a:t>Composite</a:t>
            </a:r>
            <a:r>
              <a:rPr lang="tr-TR" b="1" dirty="0">
                <a:solidFill>
                  <a:schemeClr val="bg1"/>
                </a:solidFill>
              </a:rPr>
              <a:t> </a:t>
            </a:r>
            <a:r>
              <a:rPr lang="tr-TR" b="1" dirty="0" err="1">
                <a:solidFill>
                  <a:schemeClr val="bg1"/>
                </a:solidFill>
              </a:rPr>
              <a:t>Types</a:t>
            </a:r>
            <a:endParaRPr lang="en-US" b="1" dirty="0">
              <a:solidFill>
                <a:schemeClr val="bg1"/>
              </a:solidFill>
            </a:endParaRPr>
          </a:p>
          <a:p>
            <a:pPr marL="0" indent="0">
              <a:lnSpc>
                <a:spcPct val="110000"/>
              </a:lnSpc>
              <a:buNone/>
            </a:pPr>
            <a:r>
              <a:rPr lang="tr-TR" b="1" dirty="0">
                <a:solidFill>
                  <a:srgbClr val="FF0000"/>
                </a:solidFill>
              </a:rPr>
              <a:t> </a:t>
            </a:r>
            <a:r>
              <a:rPr lang="en-GB" b="1" dirty="0">
                <a:solidFill>
                  <a:srgbClr val="FF0000"/>
                </a:solidFill>
              </a:rPr>
              <a:t>  </a:t>
            </a:r>
            <a:r>
              <a:rPr lang="tr-TR" b="1" dirty="0">
                <a:solidFill>
                  <a:srgbClr val="FF0000"/>
                </a:solidFill>
              </a:rPr>
              <a:t>5</a:t>
            </a:r>
            <a:r>
              <a:rPr lang="en-US" b="1" dirty="0">
                <a:solidFill>
                  <a:srgbClr val="FF0000"/>
                </a:solidFill>
              </a:rPr>
              <a:t>.4 </a:t>
            </a:r>
            <a:r>
              <a:rPr lang="tr-TR" b="1" dirty="0">
                <a:solidFill>
                  <a:schemeClr val="bg1"/>
                </a:solidFill>
              </a:rPr>
              <a:t>Access </a:t>
            </a:r>
            <a:r>
              <a:rPr lang="tr-TR" b="1" dirty="0" err="1">
                <a:solidFill>
                  <a:schemeClr val="bg1"/>
                </a:solidFill>
              </a:rPr>
              <a:t>Types</a:t>
            </a:r>
            <a:endParaRPr lang="tr-TR" b="1" dirty="0">
              <a:solidFill>
                <a:schemeClr val="bg1"/>
              </a:solidFill>
            </a:endParaRPr>
          </a:p>
          <a:p>
            <a:pPr marL="0" indent="0">
              <a:lnSpc>
                <a:spcPct val="110000"/>
              </a:lnSpc>
              <a:buFont typeface="Arial" panose="020B0604020202020204" pitchFamily="34" charset="0"/>
              <a:buNone/>
            </a:pPr>
            <a:r>
              <a:rPr lang="en-GB" b="1" dirty="0">
                <a:solidFill>
                  <a:srgbClr val="FF0000"/>
                </a:solidFill>
              </a:rPr>
              <a:t>   </a:t>
            </a:r>
            <a:r>
              <a:rPr lang="tr-TR" b="1" dirty="0">
                <a:solidFill>
                  <a:srgbClr val="FF0000"/>
                </a:solidFill>
              </a:rPr>
              <a:t>5</a:t>
            </a:r>
            <a:r>
              <a:rPr lang="en-US" b="1" dirty="0">
                <a:solidFill>
                  <a:srgbClr val="FF0000"/>
                </a:solidFill>
              </a:rPr>
              <a:t>.5 </a:t>
            </a:r>
            <a:r>
              <a:rPr lang="tr-TR" b="1" dirty="0">
                <a:solidFill>
                  <a:schemeClr val="bg1"/>
                </a:solidFill>
              </a:rPr>
              <a:t>File </a:t>
            </a:r>
            <a:r>
              <a:rPr lang="tr-TR" b="1" dirty="0" err="1">
                <a:solidFill>
                  <a:schemeClr val="bg1"/>
                </a:solidFill>
              </a:rPr>
              <a:t>Types</a:t>
            </a:r>
            <a:r>
              <a:rPr lang="en-GB" b="1" dirty="0">
                <a:solidFill>
                  <a:srgbClr val="FF0000"/>
                </a:solidFill>
              </a:rPr>
              <a:t> </a:t>
            </a:r>
          </a:p>
          <a:p>
            <a:pPr marL="0" indent="0">
              <a:lnSpc>
                <a:spcPct val="110000"/>
              </a:lnSpc>
              <a:buFont typeface="Arial" panose="020B0604020202020204" pitchFamily="34" charset="0"/>
              <a:buNone/>
            </a:pPr>
            <a:r>
              <a:rPr lang="en-GB" b="1" dirty="0">
                <a:solidFill>
                  <a:srgbClr val="FF0000"/>
                </a:solidFill>
              </a:rPr>
              <a:t>   </a:t>
            </a:r>
            <a:r>
              <a:rPr lang="tr-TR" b="1" dirty="0">
                <a:solidFill>
                  <a:srgbClr val="FF0000"/>
                </a:solidFill>
              </a:rPr>
              <a:t>5</a:t>
            </a:r>
            <a:r>
              <a:rPr lang="en-US" b="1" dirty="0">
                <a:solidFill>
                  <a:srgbClr val="FF0000"/>
                </a:solidFill>
              </a:rPr>
              <a:t>.6 </a:t>
            </a:r>
            <a:r>
              <a:rPr lang="tr-TR" b="1" dirty="0" err="1">
                <a:solidFill>
                  <a:schemeClr val="bg1"/>
                </a:solidFill>
              </a:rPr>
              <a:t>Protected</a:t>
            </a:r>
            <a:r>
              <a:rPr lang="tr-TR" b="1" dirty="0">
                <a:solidFill>
                  <a:schemeClr val="bg1"/>
                </a:solidFill>
              </a:rPr>
              <a:t> </a:t>
            </a:r>
            <a:r>
              <a:rPr lang="tr-TR" b="1" dirty="0" err="1">
                <a:solidFill>
                  <a:schemeClr val="bg1"/>
                </a:solidFill>
              </a:rPr>
              <a:t>Types</a:t>
            </a:r>
            <a:endParaRPr lang="en-US" b="1" dirty="0">
              <a:solidFill>
                <a:schemeClr val="bg1"/>
              </a:solidFill>
            </a:endParaRPr>
          </a:p>
          <a:p>
            <a:pPr marL="0" indent="0">
              <a:lnSpc>
                <a:spcPct val="110000"/>
              </a:lnSpc>
              <a:buFont typeface="Arial" panose="020B0604020202020204" pitchFamily="34" charset="0"/>
              <a:buNone/>
            </a:pPr>
            <a:r>
              <a:rPr lang="tr-TR" b="1" dirty="0">
                <a:solidFill>
                  <a:srgbClr val="FF0000"/>
                </a:solidFill>
              </a:rPr>
              <a:t>   5.</a:t>
            </a:r>
            <a:r>
              <a:rPr lang="en-GB" b="1" dirty="0">
                <a:solidFill>
                  <a:srgbClr val="FF0000"/>
                </a:solidFill>
              </a:rPr>
              <a:t>7</a:t>
            </a:r>
            <a:r>
              <a:rPr lang="tr-TR" b="1" dirty="0">
                <a:solidFill>
                  <a:srgbClr val="FF0000"/>
                </a:solidFill>
              </a:rPr>
              <a:t> </a:t>
            </a:r>
            <a:r>
              <a:rPr lang="tr-TR" b="1" dirty="0" err="1">
                <a:solidFill>
                  <a:schemeClr val="bg1"/>
                </a:solidFill>
              </a:rPr>
              <a:t>String</a:t>
            </a:r>
            <a:r>
              <a:rPr lang="tr-TR" b="1" dirty="0">
                <a:solidFill>
                  <a:schemeClr val="bg1"/>
                </a:solidFill>
              </a:rPr>
              <a:t> </a:t>
            </a:r>
            <a:r>
              <a:rPr lang="tr-TR" b="1" dirty="0" err="1">
                <a:solidFill>
                  <a:schemeClr val="bg1"/>
                </a:solidFill>
              </a:rPr>
              <a:t>Representations</a:t>
            </a:r>
            <a:endParaRPr lang="en-US" b="1" dirty="0">
              <a:solidFill>
                <a:schemeClr val="bg1"/>
              </a:solidFill>
            </a:endParaRPr>
          </a:p>
          <a:p>
            <a:pPr marL="0" indent="0">
              <a:lnSpc>
                <a:spcPct val="110000"/>
              </a:lnSpc>
              <a:buFont typeface="Arial" panose="020B0604020202020204" pitchFamily="34" charset="0"/>
              <a:buNone/>
            </a:pPr>
            <a:r>
              <a:rPr lang="tr-TR" b="1" dirty="0">
                <a:solidFill>
                  <a:srgbClr val="FF0000"/>
                </a:solidFill>
              </a:rPr>
              <a:t> </a:t>
            </a:r>
            <a:r>
              <a:rPr lang="en-GB" b="1" dirty="0">
                <a:solidFill>
                  <a:srgbClr val="FF0000"/>
                </a:solidFill>
              </a:rPr>
              <a:t> </a:t>
            </a:r>
            <a:r>
              <a:rPr lang="tr-TR" b="1" dirty="0">
                <a:solidFill>
                  <a:srgbClr val="FF0000"/>
                </a:solidFill>
              </a:rPr>
              <a:t> 5.</a:t>
            </a:r>
            <a:r>
              <a:rPr lang="en-GB" b="1" dirty="0">
                <a:solidFill>
                  <a:srgbClr val="FF0000"/>
                </a:solidFill>
              </a:rPr>
              <a:t>8</a:t>
            </a:r>
            <a:r>
              <a:rPr lang="tr-TR" b="1" dirty="0">
                <a:solidFill>
                  <a:srgbClr val="FF0000"/>
                </a:solidFill>
              </a:rPr>
              <a:t> </a:t>
            </a:r>
            <a:r>
              <a:rPr lang="tr-TR" b="1" dirty="0" err="1">
                <a:solidFill>
                  <a:schemeClr val="bg1"/>
                </a:solidFill>
              </a:rPr>
              <a:t>Unspecified</a:t>
            </a:r>
            <a:r>
              <a:rPr lang="tr-TR" b="1" dirty="0">
                <a:solidFill>
                  <a:schemeClr val="bg1"/>
                </a:solidFill>
              </a:rPr>
              <a:t> </a:t>
            </a:r>
            <a:r>
              <a:rPr lang="tr-TR" b="1" dirty="0" err="1">
                <a:solidFill>
                  <a:schemeClr val="bg1"/>
                </a:solidFill>
              </a:rPr>
              <a:t>Types</a:t>
            </a:r>
            <a:endParaRPr lang="en-US" b="1" dirty="0">
              <a:solidFill>
                <a:schemeClr val="bg1"/>
              </a:solidFill>
            </a:endParaRPr>
          </a:p>
          <a:p>
            <a:pPr marL="0" indent="0">
              <a:lnSpc>
                <a:spcPct val="110000"/>
              </a:lnSpc>
              <a:buNone/>
            </a:pPr>
            <a:r>
              <a:rPr lang="en-GB" b="1" dirty="0">
                <a:solidFill>
                  <a:srgbClr val="FF0000"/>
                </a:solidFill>
              </a:rPr>
              <a:t>   </a:t>
            </a:r>
            <a:endParaRPr lang="en-US" b="1" dirty="0">
              <a:solidFill>
                <a:schemeClr val="bg1"/>
              </a:solidFill>
            </a:endParaRPr>
          </a:p>
        </p:txBody>
      </p:sp>
      <p:pic>
        <p:nvPicPr>
          <p:cNvPr id="7" name="Picture 6" descr="close up of circuit board">
            <a:extLst>
              <a:ext uri="{FF2B5EF4-FFF2-40B4-BE49-F238E27FC236}">
                <a16:creationId xmlns:a16="http://schemas.microsoft.com/office/drawing/2014/main" id="{0FAA921A-5242-1FA0-C8A0-1C7B6E944384}"/>
              </a:ext>
            </a:extLst>
          </p:cNvPr>
          <p:cNvPicPr>
            <a:picLocks noChangeAspect="1"/>
          </p:cNvPicPr>
          <p:nvPr/>
        </p:nvPicPr>
        <p:blipFill rotWithShape="1">
          <a:blip r:embed="rId3">
            <a:alphaModFix amt="30000"/>
          </a:blip>
          <a:srcRect l="17220" r="9210" b="-1"/>
          <a:stretch/>
        </p:blipFill>
        <p:spPr>
          <a:xfrm>
            <a:off x="-10357" y="10"/>
            <a:ext cx="5917468" cy="6857990"/>
          </a:xfrm>
          <a:prstGeom prst="rect">
            <a:avLst/>
          </a:prstGeom>
        </p:spPr>
      </p:pic>
      <p:sp>
        <p:nvSpPr>
          <p:cNvPr id="10" name="Subtitle 2">
            <a:extLst>
              <a:ext uri="{FF2B5EF4-FFF2-40B4-BE49-F238E27FC236}">
                <a16:creationId xmlns:a16="http://schemas.microsoft.com/office/drawing/2014/main" id="{151D7F4F-0EAE-5472-59B5-A486086487AF}"/>
              </a:ext>
            </a:extLst>
          </p:cNvPr>
          <p:cNvSpPr txBox="1">
            <a:spLocks/>
          </p:cNvSpPr>
          <p:nvPr/>
        </p:nvSpPr>
        <p:spPr>
          <a:xfrm>
            <a:off x="-10358" y="152676"/>
            <a:ext cx="5982231" cy="132912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spcBef>
                <a:spcPts val="0"/>
              </a:spcBef>
              <a:buNone/>
            </a:pPr>
            <a:r>
              <a:rPr lang="en-US" sz="6000" b="1" dirty="0">
                <a:solidFill>
                  <a:srgbClr val="FF0000"/>
                </a:solidFill>
              </a:rPr>
              <a:t>Chapter </a:t>
            </a:r>
            <a:r>
              <a:rPr lang="tr-TR" sz="6000" b="1" dirty="0">
                <a:solidFill>
                  <a:srgbClr val="FF0000"/>
                </a:solidFill>
              </a:rPr>
              <a:t>5</a:t>
            </a:r>
            <a:endParaRPr lang="en-US" sz="6000" b="1" dirty="0">
              <a:solidFill>
                <a:srgbClr val="FF0000"/>
              </a:solidFill>
            </a:endParaRPr>
          </a:p>
          <a:p>
            <a:pPr marL="0" indent="0" algn="ctr">
              <a:lnSpc>
                <a:spcPct val="100000"/>
              </a:lnSpc>
              <a:spcBef>
                <a:spcPts val="0"/>
              </a:spcBef>
              <a:buNone/>
            </a:pPr>
            <a:r>
              <a:rPr lang="en-US" sz="6000" b="1" dirty="0">
                <a:solidFill>
                  <a:srgbClr val="FF0000"/>
                </a:solidFill>
              </a:rPr>
              <a:t>Presenter:</a:t>
            </a:r>
          </a:p>
          <a:p>
            <a:pPr marL="0" indent="0" algn="ctr">
              <a:lnSpc>
                <a:spcPct val="100000"/>
              </a:lnSpc>
              <a:spcBef>
                <a:spcPts val="0"/>
              </a:spcBef>
              <a:buNone/>
            </a:pPr>
            <a:r>
              <a:rPr lang="en-GB" sz="6000" b="1" dirty="0">
                <a:solidFill>
                  <a:schemeClr val="bg1"/>
                </a:solidFill>
              </a:rPr>
              <a:t>Seyit Ko</a:t>
            </a:r>
            <a:r>
              <a:rPr lang="tr-TR" sz="6000" b="1" dirty="0">
                <a:solidFill>
                  <a:schemeClr val="bg1"/>
                </a:solidFill>
              </a:rPr>
              <a:t>çak</a:t>
            </a:r>
            <a:endParaRPr lang="en-US" sz="6000" b="1" i="1" dirty="0">
              <a:solidFill>
                <a:schemeClr val="bg1"/>
              </a:solidFill>
            </a:endParaRPr>
          </a:p>
        </p:txBody>
      </p:sp>
    </p:spTree>
    <p:extLst>
      <p:ext uri="{BB962C8B-B14F-4D97-AF65-F5344CB8AC3E}">
        <p14:creationId xmlns:p14="http://schemas.microsoft.com/office/powerpoint/2010/main" val="219456797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7DB8DF30-DA56-DE68-E7E4-52BCB72EF75E}"/>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6C50617B-4DE5-5870-F165-EA10347900DF}"/>
              </a:ext>
            </a:extLst>
          </p:cNvPr>
          <p:cNvSpPr txBox="1">
            <a:spLocks/>
          </p:cNvSpPr>
          <p:nvPr/>
        </p:nvSpPr>
        <p:spPr bwMode="auto">
          <a:xfrm>
            <a:off x="197224" y="134470"/>
            <a:ext cx="7645726"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just">
              <a:spcAft>
                <a:spcPts val="1200"/>
              </a:spcAft>
              <a:buNone/>
            </a:pPr>
            <a:r>
              <a:rPr lang="tr-TR" sz="2500" b="1" dirty="0">
                <a:solidFill>
                  <a:srgbClr val="FF0000"/>
                </a:solidFill>
                <a:latin typeface="Tw Cen MT (Body)"/>
                <a:cs typeface="Times New Roman" panose="02020603050405020304" pitchFamily="18" charset="0"/>
              </a:rPr>
              <a:t>Signal Interaction</a:t>
            </a:r>
            <a:endParaRPr lang="en-GB" sz="2500" b="1" dirty="0">
              <a:solidFill>
                <a:srgbClr val="FF0000"/>
              </a:solidFill>
              <a:latin typeface="Tw Cen MT (Body)"/>
              <a:cs typeface="Times New Roman" panose="02020603050405020304" pitchFamily="18" charset="0"/>
            </a:endParaRPr>
          </a:p>
        </p:txBody>
      </p:sp>
      <p:sp>
        <p:nvSpPr>
          <p:cNvPr id="2" name="TextBox 1">
            <a:extLst>
              <a:ext uri="{FF2B5EF4-FFF2-40B4-BE49-F238E27FC236}">
                <a16:creationId xmlns:a16="http://schemas.microsoft.com/office/drawing/2014/main" id="{BA5A7B76-889C-41E2-947E-97FEFD803534}"/>
              </a:ext>
            </a:extLst>
          </p:cNvPr>
          <p:cNvSpPr txBox="1"/>
          <p:nvPr/>
        </p:nvSpPr>
        <p:spPr>
          <a:xfrm>
            <a:off x="197224" y="2505670"/>
            <a:ext cx="11385177" cy="923330"/>
          </a:xfrm>
          <a:prstGeom prst="rect">
            <a:avLst/>
          </a:prstGeom>
          <a:noFill/>
        </p:spPr>
        <p:txBody>
          <a:bodyPr wrap="square" rtlCol="0">
            <a:spAutoFit/>
          </a:bodyPr>
          <a:lstStyle/>
          <a:p>
            <a:endParaRPr lang="en-GB" dirty="0">
              <a:solidFill>
                <a:schemeClr val="bg1"/>
              </a:solidFill>
            </a:endParaRPr>
          </a:p>
          <a:p>
            <a:r>
              <a:rPr lang="tr-TR" dirty="0" err="1">
                <a:solidFill>
                  <a:schemeClr val="bg1"/>
                </a:solidFill>
              </a:rPr>
              <a:t>signal_value.value</a:t>
            </a:r>
            <a:r>
              <a:rPr lang="tr-TR" dirty="0">
                <a:solidFill>
                  <a:schemeClr val="bg1"/>
                </a:solidFill>
              </a:rPr>
              <a:t> := "0000";</a:t>
            </a:r>
          </a:p>
          <a:p>
            <a:r>
              <a:rPr lang="tr-TR" dirty="0">
                <a:solidFill>
                  <a:schemeClr val="bg1"/>
                </a:solidFill>
              </a:rPr>
              <a:t>vhpi_put_value(signal_handle, signal_value, vhpiInertial);</a:t>
            </a:r>
          </a:p>
        </p:txBody>
      </p:sp>
      <p:sp>
        <p:nvSpPr>
          <p:cNvPr id="6" name="TextBox 5">
            <a:extLst>
              <a:ext uri="{FF2B5EF4-FFF2-40B4-BE49-F238E27FC236}">
                <a16:creationId xmlns:a16="http://schemas.microsoft.com/office/drawing/2014/main" id="{E45C9521-39F0-5188-BE43-242DA89157D5}"/>
              </a:ext>
            </a:extLst>
          </p:cNvPr>
          <p:cNvSpPr txBox="1"/>
          <p:nvPr/>
        </p:nvSpPr>
        <p:spPr>
          <a:xfrm>
            <a:off x="197224" y="676924"/>
            <a:ext cx="10865223" cy="1477328"/>
          </a:xfrm>
          <a:prstGeom prst="rect">
            <a:avLst/>
          </a:prstGeom>
          <a:noFill/>
        </p:spPr>
        <p:txBody>
          <a:bodyPr wrap="square" rtlCol="0">
            <a:spAutoFit/>
          </a:bodyPr>
          <a:lstStyle/>
          <a:p>
            <a:r>
              <a:rPr lang="en-US" b="1" dirty="0">
                <a:solidFill>
                  <a:schemeClr val="bg1"/>
                </a:solidFill>
              </a:rPr>
              <a:t>Purpose:</a:t>
            </a:r>
            <a:r>
              <a:rPr lang="en-US" dirty="0">
                <a:solidFill>
                  <a:schemeClr val="bg1"/>
                </a:solidFill>
              </a:rPr>
              <a:t> Manage signal behavior during simulation.</a:t>
            </a:r>
            <a:endParaRPr lang="tr-TR" dirty="0">
              <a:solidFill>
                <a:schemeClr val="bg1"/>
              </a:solidFill>
            </a:endParaRPr>
          </a:p>
          <a:p>
            <a:endParaRPr lang="tr-TR" dirty="0">
              <a:solidFill>
                <a:schemeClr val="bg1"/>
              </a:solidFill>
            </a:endParaRPr>
          </a:p>
          <a:p>
            <a:r>
              <a:rPr lang="en-US" b="1" dirty="0">
                <a:solidFill>
                  <a:schemeClr val="bg1"/>
                </a:solidFill>
              </a:rPr>
              <a:t>Actions:</a:t>
            </a:r>
            <a:endParaRPr lang="tr-TR" b="1" dirty="0">
              <a:solidFill>
                <a:schemeClr val="bg1"/>
              </a:solidFill>
            </a:endParaRPr>
          </a:p>
          <a:p>
            <a:pPr marL="742950" lvl="1" indent="-285750">
              <a:buFont typeface="Arial" panose="020B0604020202020204" pitchFamily="34" charset="0"/>
              <a:buChar char="•"/>
            </a:pPr>
            <a:r>
              <a:rPr lang="en-US" dirty="0">
                <a:solidFill>
                  <a:schemeClr val="bg1"/>
                </a:solidFill>
              </a:rPr>
              <a:t>Monitor signal value changes.</a:t>
            </a:r>
            <a:endParaRPr lang="tr-TR" dirty="0">
              <a:solidFill>
                <a:schemeClr val="bg1"/>
              </a:solidFill>
            </a:endParaRPr>
          </a:p>
          <a:p>
            <a:pPr marL="742950" lvl="1" indent="-285750">
              <a:buFont typeface="Arial" panose="020B0604020202020204" pitchFamily="34" charset="0"/>
              <a:buChar char="•"/>
            </a:pPr>
            <a:r>
              <a:rPr lang="en-US" dirty="0">
                <a:solidFill>
                  <a:schemeClr val="bg1"/>
                </a:solidFill>
              </a:rPr>
              <a:t>Modify signal values dynamically to simulate specific scenarios.</a:t>
            </a:r>
            <a:endParaRPr lang="tr-TR" dirty="0">
              <a:solidFill>
                <a:schemeClr val="bg1"/>
              </a:solidFill>
            </a:endParaRPr>
          </a:p>
        </p:txBody>
      </p:sp>
      <p:sp>
        <p:nvSpPr>
          <p:cNvPr id="3" name="Content Placeholder 2">
            <a:extLst>
              <a:ext uri="{FF2B5EF4-FFF2-40B4-BE49-F238E27FC236}">
                <a16:creationId xmlns:a16="http://schemas.microsoft.com/office/drawing/2014/main" id="{F45EF2EC-D42B-AAEF-9A4D-DE26A1A736F1}"/>
              </a:ext>
            </a:extLst>
          </p:cNvPr>
          <p:cNvSpPr txBox="1">
            <a:spLocks/>
          </p:cNvSpPr>
          <p:nvPr/>
        </p:nvSpPr>
        <p:spPr bwMode="auto">
          <a:xfrm>
            <a:off x="-625" y="2296295"/>
            <a:ext cx="1106307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2500" b="1" dirty="0">
                <a:solidFill>
                  <a:srgbClr val="FF0000"/>
                </a:solidFill>
                <a:latin typeface="Tw Cen MT (Headings)"/>
                <a:ea typeface="+mj-ea"/>
                <a:cs typeface="+mj-cs"/>
              </a:rPr>
              <a:t>CODE</a:t>
            </a:r>
            <a:r>
              <a:rPr lang="tr-TR" sz="4000" b="1" dirty="0">
                <a:solidFill>
                  <a:srgbClr val="FF0000"/>
                </a:solidFill>
                <a:latin typeface="Tw Cen MT (Headings)"/>
                <a:ea typeface="+mj-ea"/>
                <a:cs typeface="+mj-cs"/>
              </a:rPr>
              <a:t> </a:t>
            </a:r>
            <a:r>
              <a:rPr lang="tr-TR" sz="2500" b="1" dirty="0">
                <a:solidFill>
                  <a:srgbClr val="FF0000"/>
                </a:solidFill>
                <a:latin typeface="Tw Cen MT (Headings)"/>
                <a:ea typeface="+mj-ea"/>
                <a:cs typeface="+mj-cs"/>
              </a:rPr>
              <a:t>EXAMPLE</a:t>
            </a:r>
            <a:endParaRPr lang="en-GB" sz="25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89815630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AE3944A1-57FF-F490-B769-D0167D78EF41}"/>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A28E8803-FB7C-1DBF-ED0A-8C07CDF0729F}"/>
              </a:ext>
            </a:extLst>
          </p:cNvPr>
          <p:cNvSpPr txBox="1">
            <a:spLocks/>
          </p:cNvSpPr>
          <p:nvPr/>
        </p:nvSpPr>
        <p:spPr bwMode="auto">
          <a:xfrm>
            <a:off x="197224" y="134470"/>
            <a:ext cx="7645726"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just">
              <a:spcAft>
                <a:spcPts val="1200"/>
              </a:spcAft>
              <a:buNone/>
            </a:pPr>
            <a:r>
              <a:rPr lang="tr-TR" sz="2500" b="1" dirty="0">
                <a:solidFill>
                  <a:srgbClr val="FF0000"/>
                </a:solidFill>
                <a:latin typeface="Tw Cen MT (Body)"/>
                <a:cs typeface="Times New Roman" panose="02020603050405020304" pitchFamily="18" charset="0"/>
              </a:rPr>
              <a:t>Process and Component Interaction</a:t>
            </a:r>
            <a:endParaRPr lang="en-GB" sz="2500" b="1" dirty="0">
              <a:solidFill>
                <a:srgbClr val="FF0000"/>
              </a:solidFill>
              <a:latin typeface="Tw Cen MT (Body)"/>
              <a:cs typeface="Times New Roman" panose="02020603050405020304" pitchFamily="18" charset="0"/>
            </a:endParaRPr>
          </a:p>
        </p:txBody>
      </p:sp>
      <p:sp>
        <p:nvSpPr>
          <p:cNvPr id="2" name="TextBox 1">
            <a:extLst>
              <a:ext uri="{FF2B5EF4-FFF2-40B4-BE49-F238E27FC236}">
                <a16:creationId xmlns:a16="http://schemas.microsoft.com/office/drawing/2014/main" id="{2B26C458-A29B-D91C-2331-4F258002E197}"/>
              </a:ext>
            </a:extLst>
          </p:cNvPr>
          <p:cNvSpPr txBox="1"/>
          <p:nvPr/>
        </p:nvSpPr>
        <p:spPr>
          <a:xfrm>
            <a:off x="197224" y="2505670"/>
            <a:ext cx="11385177" cy="923330"/>
          </a:xfrm>
          <a:prstGeom prst="rect">
            <a:avLst/>
          </a:prstGeom>
          <a:noFill/>
        </p:spPr>
        <p:txBody>
          <a:bodyPr wrap="square" rtlCol="0">
            <a:spAutoFit/>
          </a:bodyPr>
          <a:lstStyle/>
          <a:p>
            <a:endParaRPr lang="en-GB" dirty="0">
              <a:solidFill>
                <a:schemeClr val="bg1"/>
              </a:solidFill>
            </a:endParaRPr>
          </a:p>
          <a:p>
            <a:r>
              <a:rPr lang="tr-TR" dirty="0" err="1">
                <a:solidFill>
                  <a:schemeClr val="bg1"/>
                </a:solidFill>
              </a:rPr>
              <a:t>process_handle</a:t>
            </a:r>
            <a:r>
              <a:rPr lang="tr-TR" dirty="0">
                <a:solidFill>
                  <a:schemeClr val="bg1"/>
                </a:solidFill>
              </a:rPr>
              <a:t> := vhpi_handle(vhpiProcess, entity_handle); </a:t>
            </a:r>
          </a:p>
          <a:p>
            <a:r>
              <a:rPr lang="tr-TR" dirty="0">
                <a:solidFill>
                  <a:schemeClr val="bg1"/>
                </a:solidFill>
              </a:rPr>
              <a:t>vhpi_set_disable(process_handle, true);</a:t>
            </a:r>
          </a:p>
        </p:txBody>
      </p:sp>
      <p:sp>
        <p:nvSpPr>
          <p:cNvPr id="6" name="TextBox 5">
            <a:extLst>
              <a:ext uri="{FF2B5EF4-FFF2-40B4-BE49-F238E27FC236}">
                <a16:creationId xmlns:a16="http://schemas.microsoft.com/office/drawing/2014/main" id="{9C83CAB4-FA1B-33DE-734F-F63C8D0A6BB4}"/>
              </a:ext>
            </a:extLst>
          </p:cNvPr>
          <p:cNvSpPr txBox="1"/>
          <p:nvPr/>
        </p:nvSpPr>
        <p:spPr>
          <a:xfrm>
            <a:off x="197224" y="676924"/>
            <a:ext cx="10865223" cy="1477328"/>
          </a:xfrm>
          <a:prstGeom prst="rect">
            <a:avLst/>
          </a:prstGeom>
          <a:noFill/>
        </p:spPr>
        <p:txBody>
          <a:bodyPr wrap="square" rtlCol="0">
            <a:spAutoFit/>
          </a:bodyPr>
          <a:lstStyle/>
          <a:p>
            <a:r>
              <a:rPr lang="en-US" b="1" dirty="0">
                <a:solidFill>
                  <a:schemeClr val="bg1"/>
                </a:solidFill>
              </a:rPr>
              <a:t>Purpose:</a:t>
            </a:r>
            <a:r>
              <a:rPr lang="en-US" dirty="0">
                <a:solidFill>
                  <a:schemeClr val="bg1"/>
                </a:solidFill>
              </a:rPr>
              <a:t> Interact with processes and components during runtime.</a:t>
            </a:r>
            <a:endParaRPr lang="tr-TR" dirty="0">
              <a:solidFill>
                <a:schemeClr val="bg1"/>
              </a:solidFill>
            </a:endParaRPr>
          </a:p>
          <a:p>
            <a:endParaRPr lang="tr-TR" dirty="0">
              <a:solidFill>
                <a:schemeClr val="bg1"/>
              </a:solidFill>
            </a:endParaRPr>
          </a:p>
          <a:p>
            <a:r>
              <a:rPr lang="en-US" b="1" dirty="0">
                <a:solidFill>
                  <a:schemeClr val="bg1"/>
                </a:solidFill>
              </a:rPr>
              <a:t>Actions:</a:t>
            </a:r>
            <a:endParaRPr lang="tr-TR" b="1" dirty="0">
              <a:solidFill>
                <a:schemeClr val="bg1"/>
              </a:solidFill>
            </a:endParaRPr>
          </a:p>
          <a:p>
            <a:pPr marL="742950" lvl="1" indent="-285750">
              <a:buFont typeface="Arial" panose="020B0604020202020204" pitchFamily="34" charset="0"/>
              <a:buChar char="•"/>
            </a:pPr>
            <a:r>
              <a:rPr lang="en-US" dirty="0">
                <a:solidFill>
                  <a:schemeClr val="bg1"/>
                </a:solidFill>
              </a:rPr>
              <a:t>Activate or deactivate processes.</a:t>
            </a:r>
            <a:endParaRPr lang="tr-TR" dirty="0">
              <a:solidFill>
                <a:schemeClr val="bg1"/>
              </a:solidFill>
            </a:endParaRPr>
          </a:p>
          <a:p>
            <a:pPr marL="742950" lvl="1" indent="-285750">
              <a:buFont typeface="Arial" panose="020B0604020202020204" pitchFamily="34" charset="0"/>
              <a:buChar char="•"/>
            </a:pPr>
            <a:r>
              <a:rPr lang="en-US" dirty="0">
                <a:solidFill>
                  <a:schemeClr val="bg1"/>
                </a:solidFill>
              </a:rPr>
              <a:t>Modify or monitor component behavior.</a:t>
            </a:r>
            <a:endParaRPr lang="tr-TR" dirty="0">
              <a:solidFill>
                <a:schemeClr val="bg1"/>
              </a:solidFill>
            </a:endParaRPr>
          </a:p>
        </p:txBody>
      </p:sp>
      <p:sp>
        <p:nvSpPr>
          <p:cNvPr id="3" name="Content Placeholder 2">
            <a:extLst>
              <a:ext uri="{FF2B5EF4-FFF2-40B4-BE49-F238E27FC236}">
                <a16:creationId xmlns:a16="http://schemas.microsoft.com/office/drawing/2014/main" id="{10DEAAA7-6E0F-7671-DD60-A1620554A020}"/>
              </a:ext>
            </a:extLst>
          </p:cNvPr>
          <p:cNvSpPr txBox="1">
            <a:spLocks/>
          </p:cNvSpPr>
          <p:nvPr/>
        </p:nvSpPr>
        <p:spPr bwMode="auto">
          <a:xfrm>
            <a:off x="-625" y="2318066"/>
            <a:ext cx="1106307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2500" b="1" dirty="0">
                <a:solidFill>
                  <a:srgbClr val="FF0000"/>
                </a:solidFill>
                <a:latin typeface="Tw Cen MT (Headings)"/>
                <a:ea typeface="+mj-ea"/>
                <a:cs typeface="+mj-cs"/>
              </a:rPr>
              <a:t>CODE</a:t>
            </a:r>
            <a:r>
              <a:rPr lang="tr-TR" sz="4000" b="1" dirty="0">
                <a:solidFill>
                  <a:srgbClr val="FF0000"/>
                </a:solidFill>
                <a:latin typeface="Tw Cen MT (Headings)"/>
                <a:ea typeface="+mj-ea"/>
                <a:cs typeface="+mj-cs"/>
              </a:rPr>
              <a:t> </a:t>
            </a:r>
            <a:r>
              <a:rPr lang="tr-TR" sz="2500" b="1" dirty="0">
                <a:solidFill>
                  <a:srgbClr val="FF0000"/>
                </a:solidFill>
                <a:latin typeface="Tw Cen MT (Headings)"/>
                <a:ea typeface="+mj-ea"/>
                <a:cs typeface="+mj-cs"/>
              </a:rPr>
              <a:t>EXAMPLE</a:t>
            </a:r>
            <a:endParaRPr lang="en-GB" sz="25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46730749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F9849022-E099-D79D-42E3-4ACFA562730B}"/>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856693EE-FB78-1923-1F65-62D60CD5B6E8}"/>
              </a:ext>
            </a:extLst>
          </p:cNvPr>
          <p:cNvSpPr txBox="1">
            <a:spLocks/>
          </p:cNvSpPr>
          <p:nvPr/>
        </p:nvSpPr>
        <p:spPr bwMode="auto">
          <a:xfrm>
            <a:off x="197224" y="134470"/>
            <a:ext cx="7645726"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just">
              <a:spcAft>
                <a:spcPts val="1200"/>
              </a:spcAft>
              <a:buNone/>
            </a:pPr>
            <a:r>
              <a:rPr lang="tr-TR" sz="2500" b="1" dirty="0">
                <a:solidFill>
                  <a:srgbClr val="FF0000"/>
                </a:solidFill>
                <a:latin typeface="Tw Cen MT (Body)"/>
                <a:cs typeface="Times New Roman" panose="02020603050405020304" pitchFamily="18" charset="0"/>
              </a:rPr>
              <a:t>Advanced Use Cases</a:t>
            </a:r>
            <a:endParaRPr lang="en-GB" sz="2500" b="1" dirty="0">
              <a:solidFill>
                <a:srgbClr val="FF0000"/>
              </a:solidFill>
              <a:latin typeface="Tw Cen MT (Body)"/>
              <a:cs typeface="Times New Roman" panose="02020603050405020304" pitchFamily="18" charset="0"/>
            </a:endParaRPr>
          </a:p>
        </p:txBody>
      </p:sp>
      <p:sp>
        <p:nvSpPr>
          <p:cNvPr id="2" name="TextBox 1">
            <a:extLst>
              <a:ext uri="{FF2B5EF4-FFF2-40B4-BE49-F238E27FC236}">
                <a16:creationId xmlns:a16="http://schemas.microsoft.com/office/drawing/2014/main" id="{04AADE0F-FE2B-B829-0D1B-81533078E250}"/>
              </a:ext>
            </a:extLst>
          </p:cNvPr>
          <p:cNvSpPr txBox="1"/>
          <p:nvPr/>
        </p:nvSpPr>
        <p:spPr>
          <a:xfrm>
            <a:off x="197224" y="2505670"/>
            <a:ext cx="11385177" cy="923330"/>
          </a:xfrm>
          <a:prstGeom prst="rect">
            <a:avLst/>
          </a:prstGeom>
          <a:noFill/>
        </p:spPr>
        <p:txBody>
          <a:bodyPr wrap="square" rtlCol="0">
            <a:spAutoFit/>
          </a:bodyPr>
          <a:lstStyle/>
          <a:p>
            <a:endParaRPr lang="en-GB" dirty="0">
              <a:solidFill>
                <a:schemeClr val="bg1"/>
              </a:solidFill>
            </a:endParaRPr>
          </a:p>
          <a:p>
            <a:r>
              <a:rPr lang="tr-TR" dirty="0" err="1">
                <a:solidFill>
                  <a:schemeClr val="bg1"/>
                </a:solidFill>
              </a:rPr>
              <a:t>vhpi_register_cb</a:t>
            </a:r>
            <a:r>
              <a:rPr lang="tr-TR" dirty="0">
                <a:solidFill>
                  <a:schemeClr val="bg1"/>
                </a:solidFill>
              </a:rPr>
              <a:t>(vhpiCbAfter, 100 ns, my_callback);</a:t>
            </a:r>
          </a:p>
          <a:p>
            <a:r>
              <a:rPr lang="tr-TR" dirty="0">
                <a:solidFill>
                  <a:schemeClr val="bg1"/>
                </a:solidFill>
              </a:rPr>
              <a:t>vhpi_get_value(signal_handle, signal_value);</a:t>
            </a:r>
            <a:endParaRPr lang="tr-TR" b="1" dirty="0">
              <a:solidFill>
                <a:schemeClr val="bg1"/>
              </a:solidFill>
            </a:endParaRPr>
          </a:p>
        </p:txBody>
      </p:sp>
      <p:sp>
        <p:nvSpPr>
          <p:cNvPr id="6" name="TextBox 5">
            <a:extLst>
              <a:ext uri="{FF2B5EF4-FFF2-40B4-BE49-F238E27FC236}">
                <a16:creationId xmlns:a16="http://schemas.microsoft.com/office/drawing/2014/main" id="{0D9440C9-C400-0B62-CB31-A76A6801E66B}"/>
              </a:ext>
            </a:extLst>
          </p:cNvPr>
          <p:cNvSpPr txBox="1"/>
          <p:nvPr/>
        </p:nvSpPr>
        <p:spPr>
          <a:xfrm>
            <a:off x="197224" y="676924"/>
            <a:ext cx="10865223" cy="1200329"/>
          </a:xfrm>
          <a:prstGeom prst="rect">
            <a:avLst/>
          </a:prstGeom>
          <a:noFill/>
        </p:spPr>
        <p:txBody>
          <a:bodyPr wrap="square" rtlCol="0">
            <a:spAutoFit/>
          </a:bodyPr>
          <a:lstStyle/>
          <a:p>
            <a:r>
              <a:rPr lang="en-US" b="1" dirty="0">
                <a:solidFill>
                  <a:schemeClr val="bg1"/>
                </a:solidFill>
              </a:rPr>
              <a:t>Applications:</a:t>
            </a:r>
            <a:endParaRPr lang="tr-TR" b="1" dirty="0">
              <a:solidFill>
                <a:schemeClr val="bg1"/>
              </a:solidFill>
            </a:endParaRPr>
          </a:p>
          <a:p>
            <a:pPr marL="742950" lvl="1" indent="-285750">
              <a:buFont typeface="Arial" panose="020B0604020202020204" pitchFamily="34" charset="0"/>
              <a:buChar char="•"/>
            </a:pPr>
            <a:r>
              <a:rPr lang="en-US" dirty="0">
                <a:solidFill>
                  <a:schemeClr val="bg1"/>
                </a:solidFill>
              </a:rPr>
              <a:t>Debugging and monitoring signals.</a:t>
            </a:r>
            <a:endParaRPr lang="tr-TR" dirty="0">
              <a:solidFill>
                <a:schemeClr val="bg1"/>
              </a:solidFill>
            </a:endParaRPr>
          </a:p>
          <a:p>
            <a:pPr marL="742950" lvl="1" indent="-285750">
              <a:buFont typeface="Arial" panose="020B0604020202020204" pitchFamily="34" charset="0"/>
              <a:buChar char="•"/>
            </a:pPr>
            <a:r>
              <a:rPr lang="en-US" dirty="0">
                <a:solidFill>
                  <a:schemeClr val="bg1"/>
                </a:solidFill>
              </a:rPr>
              <a:t>Automating tests with dynamic modifications.</a:t>
            </a:r>
            <a:endParaRPr lang="tr-TR" dirty="0">
              <a:solidFill>
                <a:schemeClr val="bg1"/>
              </a:solidFill>
            </a:endParaRPr>
          </a:p>
          <a:p>
            <a:pPr marL="742950" lvl="1" indent="-285750">
              <a:buFont typeface="Arial" panose="020B0604020202020204" pitchFamily="34" charset="0"/>
              <a:buChar char="•"/>
            </a:pPr>
            <a:r>
              <a:rPr lang="en-US" dirty="0">
                <a:solidFill>
                  <a:schemeClr val="bg1"/>
                </a:solidFill>
              </a:rPr>
              <a:t>Interfacing with external tools for co-simulation.</a:t>
            </a:r>
            <a:endParaRPr lang="tr-TR" dirty="0">
              <a:solidFill>
                <a:schemeClr val="bg1"/>
              </a:solidFill>
            </a:endParaRPr>
          </a:p>
        </p:txBody>
      </p:sp>
      <p:sp>
        <p:nvSpPr>
          <p:cNvPr id="3" name="Content Placeholder 2">
            <a:extLst>
              <a:ext uri="{FF2B5EF4-FFF2-40B4-BE49-F238E27FC236}">
                <a16:creationId xmlns:a16="http://schemas.microsoft.com/office/drawing/2014/main" id="{62F10CA9-1B2D-2E3B-B64C-5E7399C24EB0}"/>
              </a:ext>
            </a:extLst>
          </p:cNvPr>
          <p:cNvSpPr txBox="1">
            <a:spLocks/>
          </p:cNvSpPr>
          <p:nvPr/>
        </p:nvSpPr>
        <p:spPr bwMode="auto">
          <a:xfrm>
            <a:off x="-625" y="2283232"/>
            <a:ext cx="1106307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2500" b="1" dirty="0">
                <a:solidFill>
                  <a:srgbClr val="FF0000"/>
                </a:solidFill>
                <a:latin typeface="Tw Cen MT (Headings)"/>
                <a:ea typeface="+mj-ea"/>
                <a:cs typeface="+mj-cs"/>
              </a:rPr>
              <a:t>CODE</a:t>
            </a:r>
            <a:r>
              <a:rPr lang="tr-TR" sz="4000" b="1" dirty="0">
                <a:solidFill>
                  <a:srgbClr val="FF0000"/>
                </a:solidFill>
                <a:latin typeface="Tw Cen MT (Headings)"/>
                <a:ea typeface="+mj-ea"/>
                <a:cs typeface="+mj-cs"/>
              </a:rPr>
              <a:t> </a:t>
            </a:r>
            <a:r>
              <a:rPr lang="tr-TR" sz="2500" b="1" dirty="0">
                <a:solidFill>
                  <a:srgbClr val="FF0000"/>
                </a:solidFill>
                <a:latin typeface="Tw Cen MT (Headings)"/>
                <a:ea typeface="+mj-ea"/>
                <a:cs typeface="+mj-cs"/>
              </a:rPr>
              <a:t>EXAMPLE</a:t>
            </a:r>
            <a:endParaRPr lang="en-GB" sz="25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1560207045"/>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501456F2-DBE8-99FD-7F41-487E57678306}"/>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3AAFD9CD-E88D-90BD-E9DA-0AFC3387670B}"/>
              </a:ext>
            </a:extLst>
          </p:cNvPr>
          <p:cNvSpPr txBox="1">
            <a:spLocks/>
          </p:cNvSpPr>
          <p:nvPr/>
        </p:nvSpPr>
        <p:spPr>
          <a:xfrm>
            <a:off x="5907110" y="0"/>
            <a:ext cx="6284889" cy="4580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tr-TR" sz="2800" b="1" dirty="0">
                <a:solidFill>
                  <a:srgbClr val="FF0000"/>
                </a:solidFill>
              </a:rPr>
              <a:t>23</a:t>
            </a:r>
            <a:r>
              <a:rPr lang="en-US" sz="2800" b="1" dirty="0">
                <a:solidFill>
                  <a:srgbClr val="FF0000"/>
                </a:solidFill>
              </a:rPr>
              <a:t>. </a:t>
            </a:r>
            <a:r>
              <a:rPr lang="tr-TR" sz="2800" b="1" dirty="0">
                <a:solidFill>
                  <a:srgbClr val="FF0000"/>
                </a:solidFill>
              </a:rPr>
              <a:t>Vhpı functıon reference</a:t>
            </a:r>
            <a:endParaRPr lang="en-US" sz="2800" b="1" dirty="0">
              <a:solidFill>
                <a:srgbClr val="FF0000"/>
              </a:solidFill>
            </a:endParaRPr>
          </a:p>
        </p:txBody>
      </p:sp>
      <p:sp>
        <p:nvSpPr>
          <p:cNvPr id="9" name="Content Placeholder 2">
            <a:extLst>
              <a:ext uri="{FF2B5EF4-FFF2-40B4-BE49-F238E27FC236}">
                <a16:creationId xmlns:a16="http://schemas.microsoft.com/office/drawing/2014/main" id="{2C76A35F-4DB6-B413-3A35-634A46680C07}"/>
              </a:ext>
            </a:extLst>
          </p:cNvPr>
          <p:cNvSpPr txBox="1">
            <a:spLocks/>
          </p:cNvSpPr>
          <p:nvPr/>
        </p:nvSpPr>
        <p:spPr>
          <a:xfrm>
            <a:off x="5727233" y="458034"/>
            <a:ext cx="6601927" cy="611615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Font typeface="Arial" panose="020B0604020202020204" pitchFamily="34" charset="0"/>
              <a:buNone/>
            </a:pPr>
            <a:endParaRPr lang="en-GB" b="1" dirty="0">
              <a:solidFill>
                <a:schemeClr val="bg1"/>
              </a:solidFill>
            </a:endParaRPr>
          </a:p>
        </p:txBody>
      </p:sp>
      <p:pic>
        <p:nvPicPr>
          <p:cNvPr id="7" name="Picture 6" descr="close up of circuit board">
            <a:extLst>
              <a:ext uri="{FF2B5EF4-FFF2-40B4-BE49-F238E27FC236}">
                <a16:creationId xmlns:a16="http://schemas.microsoft.com/office/drawing/2014/main" id="{D2E81A71-0605-1CF3-4E51-E6CF261F84C8}"/>
              </a:ext>
            </a:extLst>
          </p:cNvPr>
          <p:cNvPicPr>
            <a:picLocks noChangeAspect="1"/>
          </p:cNvPicPr>
          <p:nvPr/>
        </p:nvPicPr>
        <p:blipFill rotWithShape="1">
          <a:blip r:embed="rId3">
            <a:alphaModFix amt="30000"/>
          </a:blip>
          <a:srcRect l="17220" r="9210" b="-1"/>
          <a:stretch/>
        </p:blipFill>
        <p:spPr>
          <a:xfrm>
            <a:off x="-10357" y="10"/>
            <a:ext cx="5917468" cy="6857990"/>
          </a:xfrm>
          <a:prstGeom prst="rect">
            <a:avLst/>
          </a:prstGeom>
        </p:spPr>
      </p:pic>
      <p:sp>
        <p:nvSpPr>
          <p:cNvPr id="10" name="Subtitle 2">
            <a:extLst>
              <a:ext uri="{FF2B5EF4-FFF2-40B4-BE49-F238E27FC236}">
                <a16:creationId xmlns:a16="http://schemas.microsoft.com/office/drawing/2014/main" id="{8E180300-A829-D5E2-4724-D22CE84C7809}"/>
              </a:ext>
            </a:extLst>
          </p:cNvPr>
          <p:cNvSpPr txBox="1">
            <a:spLocks/>
          </p:cNvSpPr>
          <p:nvPr/>
        </p:nvSpPr>
        <p:spPr>
          <a:xfrm>
            <a:off x="-10358" y="152676"/>
            <a:ext cx="5982231" cy="132912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spcBef>
                <a:spcPts val="0"/>
              </a:spcBef>
              <a:buNone/>
            </a:pPr>
            <a:r>
              <a:rPr lang="en-US" sz="6000" b="1" dirty="0">
                <a:solidFill>
                  <a:srgbClr val="FF0000"/>
                </a:solidFill>
              </a:rPr>
              <a:t>Chapter </a:t>
            </a:r>
            <a:r>
              <a:rPr lang="tr-TR" sz="6000" b="1" dirty="0">
                <a:solidFill>
                  <a:srgbClr val="FF0000"/>
                </a:solidFill>
              </a:rPr>
              <a:t>23</a:t>
            </a:r>
            <a:endParaRPr lang="en-US" sz="6000" b="1" dirty="0">
              <a:solidFill>
                <a:srgbClr val="FF0000"/>
              </a:solidFill>
            </a:endParaRPr>
          </a:p>
          <a:p>
            <a:pPr marL="0" indent="0" algn="ctr">
              <a:lnSpc>
                <a:spcPct val="100000"/>
              </a:lnSpc>
              <a:spcBef>
                <a:spcPts val="0"/>
              </a:spcBef>
              <a:buNone/>
            </a:pPr>
            <a:r>
              <a:rPr lang="en-US" sz="6000" b="1" dirty="0">
                <a:solidFill>
                  <a:srgbClr val="FF0000"/>
                </a:solidFill>
              </a:rPr>
              <a:t>Presenter:</a:t>
            </a:r>
          </a:p>
          <a:p>
            <a:pPr marL="0" indent="0" algn="ctr">
              <a:lnSpc>
                <a:spcPct val="100000"/>
              </a:lnSpc>
              <a:spcBef>
                <a:spcPts val="0"/>
              </a:spcBef>
              <a:buNone/>
            </a:pPr>
            <a:r>
              <a:rPr lang="tr-TR" sz="6000" b="1" dirty="0">
                <a:solidFill>
                  <a:schemeClr val="bg1"/>
                </a:solidFill>
              </a:rPr>
              <a:t>Orhan Çalışkan</a:t>
            </a:r>
            <a:endParaRPr lang="en-US" sz="6000" b="1" i="1" dirty="0">
              <a:solidFill>
                <a:schemeClr val="bg1"/>
              </a:solidFill>
            </a:endParaRPr>
          </a:p>
        </p:txBody>
      </p:sp>
    </p:spTree>
    <p:extLst>
      <p:ext uri="{BB962C8B-B14F-4D97-AF65-F5344CB8AC3E}">
        <p14:creationId xmlns:p14="http://schemas.microsoft.com/office/powerpoint/2010/main" val="196035327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DFEDDFAB-E8DF-93FB-A6A2-DD5BB9D98D20}"/>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6445E7AD-5F5C-3F9B-3F50-53BF5974B4BA}"/>
              </a:ext>
            </a:extLst>
          </p:cNvPr>
          <p:cNvSpPr>
            <a:spLocks noGrp="1"/>
          </p:cNvSpPr>
          <p:nvPr>
            <p:ph idx="1"/>
          </p:nvPr>
        </p:nvSpPr>
        <p:spPr>
          <a:xfrm>
            <a:off x="642026" y="695808"/>
            <a:ext cx="10535055" cy="6094098"/>
          </a:xfrm>
        </p:spPr>
        <p:txBody>
          <a:bodyPr>
            <a:noAutofit/>
          </a:bodyPr>
          <a:lstStyle/>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int </a:t>
            </a:r>
            <a:r>
              <a:rPr lang="tr-TR" sz="2000" dirty="0" err="1">
                <a:solidFill>
                  <a:schemeClr val="bg1"/>
                </a:solidFill>
                <a:latin typeface="Times New Roman" panose="02020603050405020304" pitchFamily="18" charset="0"/>
                <a:cs typeface="Times New Roman" panose="02020603050405020304" pitchFamily="18" charset="0"/>
              </a:rPr>
              <a:t>vhpi_assert</a:t>
            </a:r>
            <a:r>
              <a:rPr lang="tr-TR" sz="2000" dirty="0">
                <a:solidFill>
                  <a:schemeClr val="bg1"/>
                </a:solidFill>
                <a:latin typeface="Times New Roman" panose="02020603050405020304" pitchFamily="18" charset="0"/>
                <a:cs typeface="Times New Roman" panose="02020603050405020304" pitchFamily="18" charset="0"/>
              </a:rPr>
              <a:t>(</a:t>
            </a:r>
            <a:r>
              <a:rPr lang="tr-TR" sz="2000" dirty="0" err="1">
                <a:solidFill>
                  <a:schemeClr val="bg1"/>
                </a:solidFill>
                <a:latin typeface="Times New Roman" panose="02020603050405020304" pitchFamily="18" charset="0"/>
                <a:cs typeface="Times New Roman" panose="02020603050405020304" pitchFamily="18" charset="0"/>
              </a:rPr>
              <a:t>vhpiSeverityT</a:t>
            </a:r>
            <a:r>
              <a:rPr lang="tr-TR" sz="2000" dirty="0">
                <a:solidFill>
                  <a:schemeClr val="bg1"/>
                </a:solidFill>
                <a:latin typeface="Times New Roman" panose="02020603050405020304" pitchFamily="18" charset="0"/>
                <a:cs typeface="Times New Roman" panose="02020603050405020304" pitchFamily="18" charset="0"/>
              </a:rPr>
              <a:t> severity, char *</a:t>
            </a:r>
            <a:r>
              <a:rPr lang="tr-TR" sz="2000" dirty="0" err="1">
                <a:solidFill>
                  <a:schemeClr val="bg1"/>
                </a:solidFill>
                <a:latin typeface="Times New Roman" panose="02020603050405020304" pitchFamily="18" charset="0"/>
                <a:cs typeface="Times New Roman" panose="02020603050405020304" pitchFamily="18" charset="0"/>
              </a:rPr>
              <a:t>formatmsg</a:t>
            </a:r>
            <a:r>
              <a:rPr lang="tr-TR" sz="2000" dirty="0">
                <a:solidFill>
                  <a:schemeClr val="bg1"/>
                </a:solidFill>
                <a:latin typeface="Times New Roman" panose="02020603050405020304" pitchFamily="18" charset="0"/>
                <a:cs typeface="Times New Roman" panose="02020603050405020304" pitchFamily="18" charset="0"/>
              </a:rPr>
              <a:t>, ...);</a:t>
            </a:r>
          </a:p>
          <a:p>
            <a:pPr lvl="3" algn="just">
              <a:lnSpc>
                <a:spcPct val="110000"/>
              </a:lnSpc>
            </a:pPr>
            <a:r>
              <a:rPr lang="en-US" sz="1800" dirty="0">
                <a:solidFill>
                  <a:schemeClr val="bg1"/>
                </a:solidFill>
                <a:latin typeface="Times New Roman" panose="02020603050405020304" pitchFamily="18" charset="0"/>
                <a:cs typeface="Times New Roman" panose="02020603050405020304" pitchFamily="18" charset="0"/>
              </a:rPr>
              <a:t>The </a:t>
            </a:r>
            <a:r>
              <a:rPr lang="en-US" sz="1800" b="1" dirty="0" err="1">
                <a:solidFill>
                  <a:schemeClr val="bg1"/>
                </a:solidFill>
                <a:latin typeface="Times New Roman" panose="02020603050405020304" pitchFamily="18" charset="0"/>
                <a:cs typeface="Times New Roman" panose="02020603050405020304" pitchFamily="18" charset="0"/>
              </a:rPr>
              <a:t>vhpi_assert</a:t>
            </a:r>
            <a:r>
              <a:rPr lang="en-US" sz="1800" dirty="0">
                <a:solidFill>
                  <a:schemeClr val="bg1"/>
                </a:solidFill>
                <a:latin typeface="Times New Roman" panose="02020603050405020304" pitchFamily="18" charset="0"/>
                <a:cs typeface="Times New Roman" panose="02020603050405020304" pitchFamily="18" charset="0"/>
              </a:rPr>
              <a:t> function in VHDL works like the </a:t>
            </a:r>
            <a:r>
              <a:rPr lang="en-US" sz="1800" b="1" dirty="0">
                <a:solidFill>
                  <a:schemeClr val="bg1"/>
                </a:solidFill>
                <a:latin typeface="Times New Roman" panose="02020603050405020304" pitchFamily="18" charset="0"/>
                <a:cs typeface="Times New Roman" panose="02020603050405020304" pitchFamily="18" charset="0"/>
              </a:rPr>
              <a:t>report</a:t>
            </a:r>
            <a:r>
              <a:rPr lang="en-US" sz="1800" dirty="0">
                <a:solidFill>
                  <a:schemeClr val="bg1"/>
                </a:solidFill>
                <a:latin typeface="Times New Roman" panose="02020603050405020304" pitchFamily="18" charset="0"/>
                <a:cs typeface="Times New Roman" panose="02020603050405020304" pitchFamily="18" charset="0"/>
              </a:rPr>
              <a:t> statement, using a format string (similar to </a:t>
            </a:r>
            <a:r>
              <a:rPr lang="en-US" sz="1800" b="1" dirty="0">
                <a:solidFill>
                  <a:schemeClr val="bg1"/>
                </a:solidFill>
                <a:latin typeface="Times New Roman" panose="02020603050405020304" pitchFamily="18" charset="0"/>
                <a:cs typeface="Times New Roman" panose="02020603050405020304" pitchFamily="18" charset="0"/>
              </a:rPr>
              <a:t>printf</a:t>
            </a:r>
            <a:r>
              <a:rPr lang="en-US" sz="1800" dirty="0">
                <a:solidFill>
                  <a:schemeClr val="bg1"/>
                </a:solidFill>
                <a:latin typeface="Times New Roman" panose="02020603050405020304" pitchFamily="18" charset="0"/>
                <a:cs typeface="Times New Roman" panose="02020603050405020304" pitchFamily="18" charset="0"/>
              </a:rPr>
              <a:t>) and a </a:t>
            </a:r>
            <a:r>
              <a:rPr lang="en-US" sz="1800" b="1" dirty="0">
                <a:solidFill>
                  <a:schemeClr val="bg1"/>
                </a:solidFill>
                <a:latin typeface="Times New Roman" panose="02020603050405020304" pitchFamily="18" charset="0"/>
                <a:cs typeface="Times New Roman" panose="02020603050405020304" pitchFamily="18" charset="0"/>
              </a:rPr>
              <a:t>severity</a:t>
            </a:r>
            <a:r>
              <a:rPr lang="en-US" sz="1800" dirty="0">
                <a:solidFill>
                  <a:schemeClr val="bg1"/>
                </a:solidFill>
                <a:latin typeface="Times New Roman" panose="02020603050405020304" pitchFamily="18" charset="0"/>
                <a:cs typeface="Times New Roman" panose="02020603050405020304" pitchFamily="18" charset="0"/>
              </a:rPr>
              <a:t> argument to generate a formatted message with a severity level</a:t>
            </a:r>
            <a:endParaRPr lang="tr-TR" sz="18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int </a:t>
            </a:r>
            <a:r>
              <a:rPr lang="tr-TR" sz="2000" dirty="0" err="1">
                <a:solidFill>
                  <a:schemeClr val="bg1"/>
                </a:solidFill>
                <a:latin typeface="Times New Roman" panose="02020603050405020304" pitchFamily="18" charset="0"/>
                <a:cs typeface="Times New Roman" panose="02020603050405020304" pitchFamily="18" charset="0"/>
              </a:rPr>
              <a:t>vhpi_check_error</a:t>
            </a:r>
            <a:r>
              <a:rPr lang="tr-TR" sz="2000" dirty="0">
                <a:solidFill>
                  <a:schemeClr val="bg1"/>
                </a:solidFill>
                <a:latin typeface="Times New Roman" panose="02020603050405020304" pitchFamily="18" charset="0"/>
                <a:cs typeface="Times New Roman" panose="02020603050405020304" pitchFamily="18" charset="0"/>
              </a:rPr>
              <a:t> (</a:t>
            </a:r>
            <a:r>
              <a:rPr lang="tr-TR" sz="2000" dirty="0" err="1">
                <a:solidFill>
                  <a:schemeClr val="bg1"/>
                </a:solidFill>
                <a:latin typeface="Times New Roman" panose="02020603050405020304" pitchFamily="18" charset="0"/>
                <a:cs typeface="Times New Roman" panose="02020603050405020304" pitchFamily="18" charset="0"/>
              </a:rPr>
              <a:t>vhpiErrorInfoT</a:t>
            </a:r>
            <a:r>
              <a:rPr lang="tr-TR" sz="2000" dirty="0">
                <a:solidFill>
                  <a:schemeClr val="bg1"/>
                </a:solidFill>
                <a:latin typeface="Times New Roman" panose="02020603050405020304" pitchFamily="18" charset="0"/>
                <a:cs typeface="Times New Roman" panose="02020603050405020304" pitchFamily="18" charset="0"/>
              </a:rPr>
              <a:t> *</a:t>
            </a:r>
            <a:r>
              <a:rPr lang="tr-TR" sz="2000" dirty="0" err="1">
                <a:solidFill>
                  <a:schemeClr val="bg1"/>
                </a:solidFill>
                <a:latin typeface="Times New Roman" panose="02020603050405020304" pitchFamily="18" charset="0"/>
                <a:cs typeface="Times New Roman" panose="02020603050405020304" pitchFamily="18" charset="0"/>
              </a:rPr>
              <a:t>error_info_p</a:t>
            </a:r>
            <a:r>
              <a:rPr lang="tr-TR" sz="2000" dirty="0">
                <a:solidFill>
                  <a:schemeClr val="bg1"/>
                </a:solidFill>
                <a:latin typeface="Times New Roman" panose="02020603050405020304" pitchFamily="18" charset="0"/>
                <a:cs typeface="Times New Roman" panose="02020603050405020304" pitchFamily="18" charset="0"/>
              </a:rPr>
              <a:t>);</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a:t>
            </a:r>
            <a:r>
              <a:rPr lang="en-US" sz="2000" b="1" dirty="0" err="1">
                <a:solidFill>
                  <a:schemeClr val="bg1"/>
                </a:solidFill>
                <a:latin typeface="Times New Roman" panose="02020603050405020304" pitchFamily="18" charset="0"/>
                <a:cs typeface="Times New Roman" panose="02020603050405020304" pitchFamily="18" charset="0"/>
              </a:rPr>
              <a:t>vhpi_check_error</a:t>
            </a:r>
            <a:r>
              <a:rPr lang="en-US" sz="2000" dirty="0">
                <a:solidFill>
                  <a:schemeClr val="bg1"/>
                </a:solidFill>
                <a:latin typeface="Times New Roman" panose="02020603050405020304" pitchFamily="18" charset="0"/>
                <a:cs typeface="Times New Roman" panose="02020603050405020304" pitchFamily="18" charset="0"/>
              </a:rPr>
              <a:t> function checks if the previous VHPI function call raised an error. It takes an argument, </a:t>
            </a:r>
            <a:r>
              <a:rPr lang="en-US" sz="2000" b="1" dirty="0" err="1">
                <a:solidFill>
                  <a:schemeClr val="bg1"/>
                </a:solidFill>
                <a:latin typeface="Times New Roman" panose="02020603050405020304" pitchFamily="18" charset="0"/>
                <a:cs typeface="Times New Roman" panose="02020603050405020304" pitchFamily="18" charset="0"/>
              </a:rPr>
              <a:t>error_info_p</a:t>
            </a:r>
            <a:r>
              <a:rPr lang="en-US" sz="2000" dirty="0">
                <a:solidFill>
                  <a:schemeClr val="bg1"/>
                </a:solidFill>
                <a:latin typeface="Times New Roman" panose="02020603050405020304" pitchFamily="18" charset="0"/>
                <a:cs typeface="Times New Roman" panose="02020603050405020304" pitchFamily="18" charset="0"/>
              </a:rPr>
              <a:t>, which is either a pointer to an error information structure or NULL</a:t>
            </a:r>
            <a:r>
              <a:rPr lang="tr-TR" sz="2000" b="1" dirty="0">
                <a:solidFill>
                  <a:schemeClr val="bg1"/>
                </a:solidFill>
                <a:latin typeface="Times New Roman" panose="02020603050405020304" pitchFamily="18" charset="0"/>
                <a:cs typeface="Times New Roman" panose="02020603050405020304" pitchFamily="18" charset="0"/>
              </a:rPr>
              <a:t>.</a:t>
            </a:r>
            <a:endParaRPr lang="tr-TR" sz="2000" dirty="0">
              <a:solidFill>
                <a:schemeClr val="bg1"/>
              </a:solidFill>
              <a:latin typeface="Times New Roman" panose="02020603050405020304" pitchFamily="18" charset="0"/>
              <a:cs typeface="Times New Roman" panose="02020603050405020304" pitchFamily="18" charset="0"/>
            </a:endParaRPr>
          </a:p>
          <a:p>
            <a:pPr marL="914400" lvl="2" indent="0" algn="just">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int </a:t>
            </a:r>
            <a:r>
              <a:rPr lang="tr-TR" sz="2000" dirty="0" err="1">
                <a:solidFill>
                  <a:schemeClr val="bg1"/>
                </a:solidFill>
                <a:latin typeface="Times New Roman" panose="02020603050405020304" pitchFamily="18" charset="0"/>
                <a:cs typeface="Times New Roman" panose="02020603050405020304" pitchFamily="18" charset="0"/>
              </a:rPr>
              <a:t>vhpi_compare_handles</a:t>
            </a:r>
            <a:r>
              <a:rPr lang="tr-TR" sz="2000" dirty="0">
                <a:solidFill>
                  <a:schemeClr val="bg1"/>
                </a:solidFill>
                <a:latin typeface="Times New Roman" panose="02020603050405020304" pitchFamily="18" charset="0"/>
                <a:cs typeface="Times New Roman" panose="02020603050405020304" pitchFamily="18" charset="0"/>
              </a:rPr>
              <a:t> (vhpiHandleT handle1, vhpiHandleT handle2);</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Determines whether the arguments handle1 and handle2 refer to the same object</a:t>
            </a:r>
            <a:endParaRPr lang="tr-TR" sz="2000" dirty="0">
              <a:solidFill>
                <a:schemeClr val="bg1"/>
              </a:solidFill>
              <a:latin typeface="Times New Roman" panose="02020603050405020304" pitchFamily="18" charset="0"/>
              <a:cs typeface="Times New Roman" panose="02020603050405020304" pitchFamily="18" charset="0"/>
            </a:endParaRP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1 if handle1 and handle2 refer to the same object, or 0 otherwise</a:t>
            </a: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endParaRPr lang="tr-TR" sz="2000" dirty="0">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6B645D63-78B6-97BB-3EC0-011091BE8CB1}"/>
              </a:ext>
            </a:extLst>
          </p:cNvPr>
          <p:cNvSpPr txBox="1">
            <a:spLocks/>
          </p:cNvSpPr>
          <p:nvPr/>
        </p:nvSpPr>
        <p:spPr bwMode="auto">
          <a:xfrm>
            <a:off x="0" y="0"/>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23 </a:t>
            </a:r>
            <a:r>
              <a:rPr lang="tr-TR" sz="4000" b="1" dirty="0">
                <a:solidFill>
                  <a:schemeClr val="bg1"/>
                </a:solidFill>
                <a:latin typeface="Tw Cen MT (Headings)"/>
                <a:ea typeface="+mj-ea"/>
                <a:cs typeface="+mj-cs"/>
              </a:rPr>
              <a:t>VHPI FUNCTION REFERENCE</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7D686633-92E7-2675-ED4E-39205495972A}"/>
              </a:ext>
            </a:extLst>
          </p:cNvPr>
          <p:cNvSpPr txBox="1">
            <a:spLocks/>
          </p:cNvSpPr>
          <p:nvPr/>
        </p:nvSpPr>
        <p:spPr>
          <a:xfrm>
            <a:off x="6095416" y="698604"/>
            <a:ext cx="4976260" cy="609130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lvl="1" indent="0">
              <a:lnSpc>
                <a:spcPct val="110000"/>
              </a:lnSpc>
              <a:buNone/>
            </a:pPr>
            <a:endParaRPr lang="en-US" sz="2800" b="1" dirty="0">
              <a:solidFill>
                <a:schemeClr val="bg1"/>
              </a:solidFill>
            </a:endParaRPr>
          </a:p>
        </p:txBody>
      </p:sp>
      <p:sp>
        <p:nvSpPr>
          <p:cNvPr id="5" name="Content Placeholder 2">
            <a:extLst>
              <a:ext uri="{FF2B5EF4-FFF2-40B4-BE49-F238E27FC236}">
                <a16:creationId xmlns:a16="http://schemas.microsoft.com/office/drawing/2014/main" id="{EB7FFD5B-B095-14D0-B335-D78B57FF2FC1}"/>
              </a:ext>
            </a:extLst>
          </p:cNvPr>
          <p:cNvSpPr txBox="1">
            <a:spLocks/>
          </p:cNvSpPr>
          <p:nvPr/>
        </p:nvSpPr>
        <p:spPr>
          <a:xfrm>
            <a:off x="536621" y="3886481"/>
            <a:ext cx="10535055" cy="329253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914400" lvl="2" indent="0" algn="just">
              <a:lnSpc>
                <a:spcPct val="110000"/>
              </a:lnSpc>
              <a:buFont typeface="Arial" panose="020B0604020202020204" pitchFamily="34" charset="0"/>
              <a:buNone/>
            </a:pPr>
            <a:endParaRPr lang="tr-TR" sz="2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9615190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BCDC49BD-4889-9AE3-3ACA-60386067169C}"/>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37A9C7FE-280C-B23D-03B3-B7CB5D2D30F6}"/>
              </a:ext>
            </a:extLst>
          </p:cNvPr>
          <p:cNvSpPr>
            <a:spLocks noGrp="1"/>
          </p:cNvSpPr>
          <p:nvPr>
            <p:ph idx="1"/>
          </p:nvPr>
        </p:nvSpPr>
        <p:spPr>
          <a:xfrm>
            <a:off x="642026" y="695808"/>
            <a:ext cx="10535055" cy="6094098"/>
          </a:xfrm>
        </p:spPr>
        <p:txBody>
          <a:bodyPr>
            <a:noAutofit/>
          </a:bodyPr>
          <a:lstStyle/>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int vhpi_control (vhpiSimControlT command, ...);</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a:t>
            </a:r>
            <a:r>
              <a:rPr lang="en-US" sz="2000" b="1" dirty="0">
                <a:solidFill>
                  <a:schemeClr val="bg1"/>
                </a:solidFill>
                <a:latin typeface="Times New Roman" panose="02020603050405020304" pitchFamily="18" charset="0"/>
                <a:cs typeface="Times New Roman" panose="02020603050405020304" pitchFamily="18" charset="0"/>
              </a:rPr>
              <a:t>vhpi_control</a:t>
            </a:r>
            <a:r>
              <a:rPr lang="en-US" sz="2000" dirty="0">
                <a:solidFill>
                  <a:schemeClr val="bg1"/>
                </a:solidFill>
                <a:latin typeface="Times New Roman" panose="02020603050405020304" pitchFamily="18" charset="0"/>
                <a:cs typeface="Times New Roman" panose="02020603050405020304" pitchFamily="18" charset="0"/>
              </a:rPr>
              <a:t> function requests specific control actions for a VHPI tool</a:t>
            </a:r>
            <a:endParaRPr lang="tr-TR" sz="2000" dirty="0">
              <a:solidFill>
                <a:schemeClr val="bg1"/>
              </a:solidFill>
              <a:latin typeface="Times New Roman" panose="02020603050405020304" pitchFamily="18" charset="0"/>
              <a:cs typeface="Times New Roman" panose="02020603050405020304" pitchFamily="18" charset="0"/>
            </a:endParaRPr>
          </a:p>
          <a:p>
            <a:pPr lvl="3" algn="just">
              <a:lnSpc>
                <a:spcPct val="110000"/>
              </a:lnSpc>
            </a:pPr>
            <a:r>
              <a:rPr lang="en-US" sz="2000" b="1" dirty="0">
                <a:solidFill>
                  <a:schemeClr val="bg1"/>
                </a:solidFill>
                <a:latin typeface="Times New Roman" panose="02020603050405020304" pitchFamily="18" charset="0"/>
                <a:cs typeface="Times New Roman" panose="02020603050405020304" pitchFamily="18" charset="0"/>
              </a:rPr>
              <a:t>vhpiStop</a:t>
            </a:r>
            <a:r>
              <a:rPr lang="en-US" sz="2000" dirty="0">
                <a:solidFill>
                  <a:schemeClr val="bg1"/>
                </a:solidFill>
                <a:latin typeface="Times New Roman" panose="02020603050405020304" pitchFamily="18" charset="0"/>
                <a:cs typeface="Times New Roman" panose="02020603050405020304" pitchFamily="18" charset="0"/>
              </a:rPr>
              <a:t>: Stops the simulation and waits for further commands</a:t>
            </a:r>
            <a:endParaRPr lang="tr-TR" sz="2000" dirty="0">
              <a:solidFill>
                <a:schemeClr val="bg1"/>
              </a:solidFill>
              <a:latin typeface="Times New Roman" panose="02020603050405020304" pitchFamily="18" charset="0"/>
              <a:cs typeface="Times New Roman" panose="02020603050405020304" pitchFamily="18" charset="0"/>
            </a:endParaRPr>
          </a:p>
          <a:p>
            <a:pPr lvl="3" algn="just">
              <a:lnSpc>
                <a:spcPct val="110000"/>
              </a:lnSpc>
            </a:pPr>
            <a:r>
              <a:rPr lang="en-US" sz="2000" b="1" dirty="0">
                <a:solidFill>
                  <a:schemeClr val="bg1"/>
                </a:solidFill>
                <a:latin typeface="Times New Roman" panose="02020603050405020304" pitchFamily="18" charset="0"/>
                <a:cs typeface="Times New Roman" panose="02020603050405020304" pitchFamily="18" charset="0"/>
              </a:rPr>
              <a:t>vhpiFinish</a:t>
            </a:r>
            <a:r>
              <a:rPr lang="en-US" sz="2000" dirty="0">
                <a:solidFill>
                  <a:schemeClr val="bg1"/>
                </a:solidFill>
                <a:latin typeface="Times New Roman" panose="02020603050405020304" pitchFamily="18" charset="0"/>
                <a:cs typeface="Times New Roman" panose="02020603050405020304" pitchFamily="18" charset="0"/>
              </a:rPr>
              <a:t>: Enters the termination phase of the simulation</a:t>
            </a:r>
            <a:endParaRPr lang="tr-TR" sz="2000" dirty="0">
              <a:solidFill>
                <a:schemeClr val="bg1"/>
              </a:solidFill>
              <a:latin typeface="Times New Roman" panose="02020603050405020304" pitchFamily="18" charset="0"/>
              <a:cs typeface="Times New Roman" panose="02020603050405020304" pitchFamily="18" charset="0"/>
            </a:endParaRPr>
          </a:p>
          <a:p>
            <a:pPr lvl="3" algn="just">
              <a:lnSpc>
                <a:spcPct val="110000"/>
              </a:lnSpc>
            </a:pPr>
            <a:r>
              <a:rPr lang="en-US" sz="2000" b="1" dirty="0">
                <a:solidFill>
                  <a:schemeClr val="bg1"/>
                </a:solidFill>
                <a:latin typeface="Times New Roman" panose="02020603050405020304" pitchFamily="18" charset="0"/>
                <a:cs typeface="Times New Roman" panose="02020603050405020304" pitchFamily="18" charset="0"/>
              </a:rPr>
              <a:t>vhpiReset</a:t>
            </a:r>
            <a:r>
              <a:rPr lang="en-US" sz="2000" dirty="0">
                <a:solidFill>
                  <a:schemeClr val="bg1"/>
                </a:solidFill>
                <a:latin typeface="Times New Roman" panose="02020603050405020304" pitchFamily="18" charset="0"/>
                <a:cs typeface="Times New Roman" panose="02020603050405020304" pitchFamily="18" charset="0"/>
              </a:rPr>
              <a:t>: Enters the reset phase of the simulation</a:t>
            </a:r>
            <a:endParaRPr lang="tr-TR" sz="2000" dirty="0">
              <a:solidFill>
                <a:schemeClr val="bg1"/>
              </a:solidFill>
              <a:latin typeface="Times New Roman" panose="02020603050405020304" pitchFamily="18" charset="0"/>
              <a:cs typeface="Times New Roman" panose="02020603050405020304" pitchFamily="18" charset="0"/>
            </a:endParaRP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If the command is not one of these, the tool performs a custom action</a:t>
            </a:r>
            <a:endParaRPr lang="tr-TR" sz="2000" dirty="0">
              <a:solidFill>
                <a:schemeClr val="bg1"/>
              </a:solidFill>
              <a:latin typeface="Times New Roman" panose="02020603050405020304" pitchFamily="18" charset="0"/>
              <a:cs typeface="Times New Roman" panose="02020603050405020304" pitchFamily="18" charset="0"/>
            </a:endParaRPr>
          </a:p>
          <a:p>
            <a:pPr marL="1371600" lvl="3" indent="0" algn="just">
              <a:lnSpc>
                <a:spcPct val="110000"/>
              </a:lnSpc>
              <a:buNone/>
            </a:pPr>
            <a:endParaRPr lang="tr-TR" sz="18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vhpiHandleT </a:t>
            </a:r>
            <a:r>
              <a:rPr lang="tr-TR" sz="2000" dirty="0" err="1">
                <a:solidFill>
                  <a:schemeClr val="bg1"/>
                </a:solidFill>
                <a:latin typeface="Times New Roman" panose="02020603050405020304" pitchFamily="18" charset="0"/>
                <a:cs typeface="Times New Roman" panose="02020603050405020304" pitchFamily="18" charset="0"/>
              </a:rPr>
              <a:t>vhpi_create</a:t>
            </a:r>
            <a:r>
              <a:rPr lang="tr-TR" sz="2000" dirty="0">
                <a:solidFill>
                  <a:schemeClr val="bg1"/>
                </a:solidFill>
                <a:latin typeface="Times New Roman" panose="02020603050405020304" pitchFamily="18" charset="0"/>
                <a:cs typeface="Times New Roman" panose="02020603050405020304" pitchFamily="18" charset="0"/>
              </a:rPr>
              <a:t> (</a:t>
            </a:r>
            <a:r>
              <a:rPr lang="tr-TR" sz="2000" dirty="0" err="1">
                <a:solidFill>
                  <a:schemeClr val="bg1"/>
                </a:solidFill>
                <a:latin typeface="Times New Roman" panose="02020603050405020304" pitchFamily="18" charset="0"/>
                <a:cs typeface="Times New Roman" panose="02020603050405020304" pitchFamily="18" charset="0"/>
              </a:rPr>
              <a:t>vhpiClassKindT</a:t>
            </a:r>
            <a:r>
              <a:rPr lang="tr-TR" sz="2000" dirty="0">
                <a:solidFill>
                  <a:schemeClr val="bg1"/>
                </a:solidFill>
                <a:latin typeface="Times New Roman" panose="02020603050405020304" pitchFamily="18" charset="0"/>
                <a:cs typeface="Times New Roman" panose="02020603050405020304" pitchFamily="18" charset="0"/>
              </a:rPr>
              <a:t> </a:t>
            </a:r>
            <a:r>
              <a:rPr lang="tr-TR" sz="2000" dirty="0" err="1">
                <a:solidFill>
                  <a:schemeClr val="bg1"/>
                </a:solidFill>
                <a:latin typeface="Times New Roman" panose="02020603050405020304" pitchFamily="18" charset="0"/>
                <a:cs typeface="Times New Roman" panose="02020603050405020304" pitchFamily="18" charset="0"/>
              </a:rPr>
              <a:t>kind</a:t>
            </a:r>
            <a:r>
              <a:rPr lang="tr-TR" sz="2000" dirty="0">
                <a:solidFill>
                  <a:schemeClr val="bg1"/>
                </a:solidFill>
                <a:latin typeface="Times New Roman" panose="02020603050405020304" pitchFamily="18" charset="0"/>
                <a:cs typeface="Times New Roman" panose="02020603050405020304" pitchFamily="18" charset="0"/>
              </a:rPr>
              <a:t>, vhpiHandleT handle1, </a:t>
            </a:r>
          </a:p>
          <a:p>
            <a:pPr marL="914400" lvl="2" indent="0" algn="just">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					     vhpiHandleT handle2);</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a:t>
            </a:r>
            <a:r>
              <a:rPr lang="en-US" sz="2000" b="1" dirty="0" err="1">
                <a:solidFill>
                  <a:schemeClr val="bg1"/>
                </a:solidFill>
                <a:latin typeface="Times New Roman" panose="02020603050405020304" pitchFamily="18" charset="0"/>
                <a:cs typeface="Times New Roman" panose="02020603050405020304" pitchFamily="18" charset="0"/>
              </a:rPr>
              <a:t>vhpi_create</a:t>
            </a:r>
            <a:r>
              <a:rPr lang="en-US" sz="2000" dirty="0">
                <a:solidFill>
                  <a:schemeClr val="bg1"/>
                </a:solidFill>
                <a:latin typeface="Times New Roman" panose="02020603050405020304" pitchFamily="18" charset="0"/>
                <a:cs typeface="Times New Roman" panose="02020603050405020304" pitchFamily="18" charset="0"/>
              </a:rPr>
              <a:t> function is used to create VHPI objects of specific classes, such as </a:t>
            </a:r>
            <a:r>
              <a:rPr lang="en-US" sz="2000" dirty="0" err="1">
                <a:solidFill>
                  <a:schemeClr val="bg1"/>
                </a:solidFill>
                <a:latin typeface="Times New Roman" panose="02020603050405020304" pitchFamily="18" charset="0"/>
                <a:cs typeface="Times New Roman" panose="02020603050405020304" pitchFamily="18" charset="0"/>
              </a:rPr>
              <a:t>processStmt</a:t>
            </a:r>
            <a:r>
              <a:rPr lang="en-US" sz="2000" dirty="0">
                <a:solidFill>
                  <a:schemeClr val="bg1"/>
                </a:solidFill>
                <a:latin typeface="Times New Roman" panose="02020603050405020304" pitchFamily="18" charset="0"/>
                <a:cs typeface="Times New Roman" panose="02020603050405020304" pitchFamily="18" charset="0"/>
              </a:rPr>
              <a:t> or driver, based on the kind argument</a:t>
            </a:r>
            <a:endParaRPr lang="tr-TR" sz="2000" dirty="0">
              <a:solidFill>
                <a:schemeClr val="bg1"/>
              </a:solidFill>
              <a:latin typeface="Times New Roman" panose="02020603050405020304" pitchFamily="18" charset="0"/>
              <a:cs typeface="Times New Roman" panose="02020603050405020304" pitchFamily="18" charset="0"/>
            </a:endParaRP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It associates the created objects with other VHPI objects and sets certain properties (like </a:t>
            </a:r>
            <a:r>
              <a:rPr lang="en-US" sz="2000" dirty="0" err="1">
                <a:solidFill>
                  <a:schemeClr val="bg1"/>
                </a:solidFill>
                <a:latin typeface="Times New Roman" panose="02020603050405020304" pitchFamily="18" charset="0"/>
                <a:cs typeface="Times New Roman" panose="02020603050405020304" pitchFamily="18" charset="0"/>
              </a:rPr>
              <a:t>IsForeign</a:t>
            </a:r>
            <a:r>
              <a:rPr lang="en-US" sz="2000" dirty="0">
                <a:solidFill>
                  <a:schemeClr val="bg1"/>
                </a:solidFill>
                <a:latin typeface="Times New Roman" panose="02020603050405020304" pitchFamily="18" charset="0"/>
                <a:cs typeface="Times New Roman" panose="02020603050405020304" pitchFamily="18" charset="0"/>
              </a:rPr>
              <a:t>) to default values</a:t>
            </a:r>
            <a:endParaRPr lang="tr-TR" sz="2000" dirty="0">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58A79D34-9B8E-01C1-68B6-D9C00A42F9C4}"/>
              </a:ext>
            </a:extLst>
          </p:cNvPr>
          <p:cNvSpPr txBox="1">
            <a:spLocks/>
          </p:cNvSpPr>
          <p:nvPr/>
        </p:nvSpPr>
        <p:spPr bwMode="auto">
          <a:xfrm>
            <a:off x="0" y="0"/>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23 </a:t>
            </a:r>
            <a:r>
              <a:rPr lang="tr-TR" sz="4000" b="1" dirty="0">
                <a:solidFill>
                  <a:schemeClr val="bg1"/>
                </a:solidFill>
                <a:latin typeface="Tw Cen MT (Headings)"/>
                <a:ea typeface="+mj-ea"/>
                <a:cs typeface="+mj-cs"/>
              </a:rPr>
              <a:t>VHPI FUNCTION REFERENCE</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204F22DC-15FF-5BE9-CA99-B12131EAE8AA}"/>
              </a:ext>
            </a:extLst>
          </p:cNvPr>
          <p:cNvSpPr txBox="1">
            <a:spLocks/>
          </p:cNvSpPr>
          <p:nvPr/>
        </p:nvSpPr>
        <p:spPr>
          <a:xfrm>
            <a:off x="6095416" y="698604"/>
            <a:ext cx="4976260" cy="609130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lvl="1" indent="0">
              <a:lnSpc>
                <a:spcPct val="110000"/>
              </a:lnSpc>
              <a:buNone/>
            </a:pPr>
            <a:endParaRPr lang="en-US" sz="2800" b="1" dirty="0">
              <a:solidFill>
                <a:schemeClr val="bg1"/>
              </a:solidFill>
            </a:endParaRPr>
          </a:p>
        </p:txBody>
      </p:sp>
      <p:sp>
        <p:nvSpPr>
          <p:cNvPr id="5" name="Content Placeholder 2">
            <a:extLst>
              <a:ext uri="{FF2B5EF4-FFF2-40B4-BE49-F238E27FC236}">
                <a16:creationId xmlns:a16="http://schemas.microsoft.com/office/drawing/2014/main" id="{82DFA49A-B3B1-9260-B11B-627FB64A735E}"/>
              </a:ext>
            </a:extLst>
          </p:cNvPr>
          <p:cNvSpPr txBox="1">
            <a:spLocks/>
          </p:cNvSpPr>
          <p:nvPr/>
        </p:nvSpPr>
        <p:spPr>
          <a:xfrm>
            <a:off x="536621" y="3886481"/>
            <a:ext cx="10535055" cy="329253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914400" lvl="2" indent="0" algn="just">
              <a:lnSpc>
                <a:spcPct val="110000"/>
              </a:lnSpc>
              <a:buFont typeface="Arial" panose="020B0604020202020204" pitchFamily="34" charset="0"/>
              <a:buNone/>
            </a:pPr>
            <a:endParaRPr lang="tr-TR" sz="2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78362006"/>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66D7B74-FF4A-B298-94D0-A1676239CE54}"/>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5A0FDBE5-86F9-DE74-2D03-3E299654D0F0}"/>
              </a:ext>
            </a:extLst>
          </p:cNvPr>
          <p:cNvSpPr>
            <a:spLocks noGrp="1"/>
          </p:cNvSpPr>
          <p:nvPr>
            <p:ph idx="1"/>
          </p:nvPr>
        </p:nvSpPr>
        <p:spPr>
          <a:xfrm>
            <a:off x="642026" y="695808"/>
            <a:ext cx="10535055" cy="6094098"/>
          </a:xfrm>
        </p:spPr>
        <p:txBody>
          <a:bodyPr>
            <a:noAutofit/>
          </a:bodyPr>
          <a:lstStyle/>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vhpiIntT vhpi_get(vhpiIntPropertyT property, vhpiHandleT object);</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function disables an enabled callback, preventing the callback function from executing when the trigger event occurs</a:t>
            </a:r>
            <a:endParaRPr lang="tr-TR" sz="2000" dirty="0">
              <a:solidFill>
                <a:schemeClr val="bg1"/>
              </a:solidFill>
              <a:latin typeface="Times New Roman" panose="02020603050405020304" pitchFamily="18" charset="0"/>
              <a:cs typeface="Times New Roman" panose="02020603050405020304" pitchFamily="18" charset="0"/>
            </a:endParaRP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It returns the property value if readable, or </a:t>
            </a:r>
            <a:r>
              <a:rPr lang="en-US" sz="2000" b="1" dirty="0">
                <a:solidFill>
                  <a:schemeClr val="bg1"/>
                </a:solidFill>
                <a:latin typeface="Times New Roman" panose="02020603050405020304" pitchFamily="18" charset="0"/>
                <a:cs typeface="Times New Roman" panose="02020603050405020304" pitchFamily="18" charset="0"/>
              </a:rPr>
              <a:t>vhpiUndefined</a:t>
            </a:r>
            <a:r>
              <a:rPr lang="en-US" sz="2000" dirty="0">
                <a:solidFill>
                  <a:schemeClr val="bg1"/>
                </a:solidFill>
                <a:latin typeface="Times New Roman" panose="02020603050405020304" pitchFamily="18" charset="0"/>
                <a:cs typeface="Times New Roman" panose="02020603050405020304" pitchFamily="18" charset="0"/>
              </a:rPr>
              <a:t> if the property cannot be read</a:t>
            </a:r>
            <a:endParaRPr lang="tr-TR" sz="2000" dirty="0">
              <a:solidFill>
                <a:schemeClr val="bg1"/>
              </a:solidFill>
              <a:latin typeface="Times New Roman" panose="02020603050405020304" pitchFamily="18" charset="0"/>
              <a:cs typeface="Times New Roman" panose="02020603050405020304" pitchFamily="18" charset="0"/>
            </a:endParaRPr>
          </a:p>
          <a:p>
            <a:pPr marL="1371600" lvl="3" indent="0" algn="just">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size_t vhpi_get_data(int32_t id, void * dataLoc, size_t numBytes);</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a:t>
            </a:r>
            <a:r>
              <a:rPr lang="en-US" sz="2000" b="1" dirty="0">
                <a:solidFill>
                  <a:schemeClr val="bg1"/>
                </a:solidFill>
                <a:latin typeface="Times New Roman" panose="02020603050405020304" pitchFamily="18" charset="0"/>
                <a:cs typeface="Times New Roman" panose="02020603050405020304" pitchFamily="18" charset="0"/>
              </a:rPr>
              <a:t>vhpi_get_data</a:t>
            </a:r>
            <a:r>
              <a:rPr lang="en-US" sz="2000" dirty="0">
                <a:solidFill>
                  <a:schemeClr val="bg1"/>
                </a:solidFill>
                <a:latin typeface="Times New Roman" panose="02020603050405020304" pitchFamily="18" charset="0"/>
                <a:cs typeface="Times New Roman" panose="02020603050405020304" pitchFamily="18" charset="0"/>
              </a:rPr>
              <a:t> function reads a specified number of bytes from a saved data set and writes them to </a:t>
            </a:r>
            <a:r>
              <a:rPr lang="en-US" sz="2000" b="1" dirty="0">
                <a:solidFill>
                  <a:schemeClr val="bg1"/>
                </a:solidFill>
                <a:latin typeface="Times New Roman" panose="02020603050405020304" pitchFamily="18" charset="0"/>
                <a:cs typeface="Times New Roman" panose="02020603050405020304" pitchFamily="18" charset="0"/>
              </a:rPr>
              <a:t>dataLoc</a:t>
            </a:r>
            <a:endParaRPr lang="tr-TR" sz="2000" b="1" dirty="0">
              <a:solidFill>
                <a:schemeClr val="bg1"/>
              </a:solidFill>
              <a:latin typeface="Times New Roman" panose="02020603050405020304" pitchFamily="18" charset="0"/>
              <a:cs typeface="Times New Roman" panose="02020603050405020304" pitchFamily="18" charset="0"/>
            </a:endParaRP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It continues reading from the last location on subsequent calls and writes zeros if fewer bytes remain than requested</a:t>
            </a:r>
            <a:endParaRPr lang="tr-TR" sz="2000" dirty="0">
              <a:solidFill>
                <a:schemeClr val="bg1"/>
              </a:solidFill>
              <a:latin typeface="Times New Roman" panose="02020603050405020304" pitchFamily="18" charset="0"/>
              <a:cs typeface="Times New Roman" panose="02020603050405020304" pitchFamily="18" charset="0"/>
            </a:endParaRPr>
          </a:p>
          <a:p>
            <a:pPr marL="1371600" lvl="3" indent="0" algn="just">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int vhpi_get_foreignf_info (vhpiHandleT hdl, vhpiForeignDataT *foreignDatap);</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a:t>
            </a:r>
            <a:r>
              <a:rPr lang="en-US" sz="2000" b="1" dirty="0">
                <a:solidFill>
                  <a:schemeClr val="bg1"/>
                </a:solidFill>
                <a:latin typeface="Times New Roman" panose="02020603050405020304" pitchFamily="18" charset="0"/>
                <a:cs typeface="Times New Roman" panose="02020603050405020304" pitchFamily="18" charset="0"/>
              </a:rPr>
              <a:t>vhpi_get_foreignf_info</a:t>
            </a:r>
            <a:r>
              <a:rPr lang="en-US" sz="2000" dirty="0">
                <a:solidFill>
                  <a:schemeClr val="bg1"/>
                </a:solidFill>
                <a:latin typeface="Times New Roman" panose="02020603050405020304" pitchFamily="18" charset="0"/>
                <a:cs typeface="Times New Roman" panose="02020603050405020304" pitchFamily="18" charset="0"/>
              </a:rPr>
              <a:t> function retrieves details about a foreign model or application, such as its type, functions, and names, and stores them in the </a:t>
            </a:r>
            <a:r>
              <a:rPr lang="en-US" sz="2000" b="1" dirty="0">
                <a:solidFill>
                  <a:schemeClr val="bg1"/>
                </a:solidFill>
                <a:latin typeface="Times New Roman" panose="02020603050405020304" pitchFamily="18" charset="0"/>
                <a:cs typeface="Times New Roman" panose="02020603050405020304" pitchFamily="18" charset="0"/>
              </a:rPr>
              <a:t>foreignDatap</a:t>
            </a:r>
            <a:r>
              <a:rPr lang="en-US" sz="2000" dirty="0">
                <a:solidFill>
                  <a:schemeClr val="bg1"/>
                </a:solidFill>
                <a:latin typeface="Times New Roman" panose="02020603050405020304" pitchFamily="18" charset="0"/>
                <a:cs typeface="Times New Roman" panose="02020603050405020304" pitchFamily="18" charset="0"/>
              </a:rPr>
              <a:t> </a:t>
            </a:r>
            <a:r>
              <a:rPr lang="tr-TR" sz="2000" dirty="0">
                <a:solidFill>
                  <a:schemeClr val="bg1"/>
                </a:solidFill>
                <a:latin typeface="Times New Roman" panose="02020603050405020304" pitchFamily="18" charset="0"/>
                <a:cs typeface="Times New Roman" panose="02020603050405020304" pitchFamily="18" charset="0"/>
              </a:rPr>
              <a:t>s</a:t>
            </a:r>
            <a:r>
              <a:rPr lang="en-US" sz="2000" dirty="0">
                <a:solidFill>
                  <a:schemeClr val="bg1"/>
                </a:solidFill>
                <a:latin typeface="Times New Roman" panose="02020603050405020304" pitchFamily="18" charset="0"/>
                <a:cs typeface="Times New Roman" panose="02020603050405020304" pitchFamily="18" charset="0"/>
              </a:rPr>
              <a:t>tructure</a:t>
            </a:r>
            <a:r>
              <a:rPr lang="tr-TR" sz="2000" dirty="0">
                <a:solidFill>
                  <a:schemeClr val="bg1"/>
                </a:solidFill>
                <a:latin typeface="Times New Roman" panose="02020603050405020304" pitchFamily="18" charset="0"/>
                <a:cs typeface="Times New Roman" panose="02020603050405020304" pitchFamily="18" charset="0"/>
              </a:rPr>
              <a:t>. </a:t>
            </a:r>
            <a:r>
              <a:rPr lang="en-US" sz="2000" dirty="0">
                <a:solidFill>
                  <a:schemeClr val="bg1"/>
                </a:solidFill>
                <a:latin typeface="Times New Roman" panose="02020603050405020304" pitchFamily="18" charset="0"/>
                <a:cs typeface="Times New Roman" panose="02020603050405020304" pitchFamily="18" charset="0"/>
              </a:rPr>
              <a:t>It returns </a:t>
            </a:r>
            <a:r>
              <a:rPr lang="en-US" sz="2000" b="1" dirty="0">
                <a:solidFill>
                  <a:schemeClr val="bg1"/>
                </a:solidFill>
                <a:latin typeface="Times New Roman" panose="02020603050405020304" pitchFamily="18" charset="0"/>
                <a:cs typeface="Times New Roman" panose="02020603050405020304" pitchFamily="18" charset="0"/>
              </a:rPr>
              <a:t>0</a:t>
            </a:r>
            <a:r>
              <a:rPr lang="en-US" sz="2000" dirty="0">
                <a:solidFill>
                  <a:schemeClr val="bg1"/>
                </a:solidFill>
                <a:latin typeface="Times New Roman" panose="02020603050405020304" pitchFamily="18" charset="0"/>
                <a:cs typeface="Times New Roman" panose="02020603050405020304" pitchFamily="18" charset="0"/>
              </a:rPr>
              <a:t> on success or </a:t>
            </a:r>
            <a:r>
              <a:rPr lang="en-US" sz="2000" b="1" dirty="0">
                <a:solidFill>
                  <a:schemeClr val="bg1"/>
                </a:solidFill>
                <a:latin typeface="Times New Roman" panose="02020603050405020304" pitchFamily="18" charset="0"/>
                <a:cs typeface="Times New Roman" panose="02020603050405020304" pitchFamily="18" charset="0"/>
              </a:rPr>
              <a:t>1</a:t>
            </a:r>
            <a:r>
              <a:rPr lang="en-US" sz="2000" dirty="0">
                <a:solidFill>
                  <a:schemeClr val="bg1"/>
                </a:solidFill>
                <a:latin typeface="Times New Roman" panose="02020603050405020304" pitchFamily="18" charset="0"/>
                <a:cs typeface="Times New Roman" panose="02020603050405020304" pitchFamily="18" charset="0"/>
              </a:rPr>
              <a:t> on error</a:t>
            </a:r>
            <a:endParaRPr lang="tr-TR" sz="2000" dirty="0">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5BE4FB34-5A05-0697-3627-1D663BE9536D}"/>
              </a:ext>
            </a:extLst>
          </p:cNvPr>
          <p:cNvSpPr txBox="1">
            <a:spLocks/>
          </p:cNvSpPr>
          <p:nvPr/>
        </p:nvSpPr>
        <p:spPr bwMode="auto">
          <a:xfrm>
            <a:off x="0" y="0"/>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23 </a:t>
            </a:r>
            <a:r>
              <a:rPr lang="tr-TR" sz="4000" b="1" dirty="0">
                <a:solidFill>
                  <a:schemeClr val="bg1"/>
                </a:solidFill>
                <a:latin typeface="Tw Cen MT (Headings)"/>
                <a:ea typeface="+mj-ea"/>
                <a:cs typeface="+mj-cs"/>
              </a:rPr>
              <a:t>VHPI FUNCTION REFERENCE</a:t>
            </a:r>
            <a:endParaRPr lang="en-GB" sz="4000" b="1" i="1" dirty="0">
              <a:solidFill>
                <a:schemeClr val="bg1"/>
              </a:solidFill>
              <a:latin typeface="Tw Cen MT (Body)"/>
              <a:cs typeface="Times New Roman" panose="02020603050405020304" pitchFamily="18" charset="0"/>
            </a:endParaRPr>
          </a:p>
        </p:txBody>
      </p:sp>
      <p:sp>
        <p:nvSpPr>
          <p:cNvPr id="5" name="Content Placeholder 2">
            <a:extLst>
              <a:ext uri="{FF2B5EF4-FFF2-40B4-BE49-F238E27FC236}">
                <a16:creationId xmlns:a16="http://schemas.microsoft.com/office/drawing/2014/main" id="{8A001E08-0211-A1A3-061C-F075C780BF55}"/>
              </a:ext>
            </a:extLst>
          </p:cNvPr>
          <p:cNvSpPr txBox="1">
            <a:spLocks/>
          </p:cNvSpPr>
          <p:nvPr/>
        </p:nvSpPr>
        <p:spPr>
          <a:xfrm>
            <a:off x="536621" y="3886481"/>
            <a:ext cx="10535055" cy="329253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914400" lvl="2" indent="0" algn="just">
              <a:lnSpc>
                <a:spcPct val="110000"/>
              </a:lnSpc>
              <a:buFont typeface="Arial" panose="020B0604020202020204" pitchFamily="34" charset="0"/>
              <a:buNone/>
            </a:pPr>
            <a:endParaRPr lang="tr-TR" sz="2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94427776"/>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9FD699F5-6E14-9927-AC68-9DAB92A30537}"/>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2F3C0A3F-7617-8C4C-8CEC-8862BC70F917}"/>
              </a:ext>
            </a:extLst>
          </p:cNvPr>
          <p:cNvSpPr>
            <a:spLocks noGrp="1"/>
          </p:cNvSpPr>
          <p:nvPr>
            <p:ph idx="1"/>
          </p:nvPr>
        </p:nvSpPr>
        <p:spPr>
          <a:xfrm>
            <a:off x="642026" y="695808"/>
            <a:ext cx="10535055" cy="6094098"/>
          </a:xfrm>
        </p:spPr>
        <p:txBody>
          <a:bodyPr>
            <a:noAutofit/>
          </a:bodyPr>
          <a:lstStyle/>
          <a:p>
            <a:pPr lvl="2"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int vhpi_get_next_time (vhpiTimeT *</a:t>
            </a:r>
            <a:r>
              <a:rPr lang="en-US" sz="2000" dirty="0" err="1">
                <a:solidFill>
                  <a:schemeClr val="bg1"/>
                </a:solidFill>
                <a:latin typeface="Times New Roman" panose="02020603050405020304" pitchFamily="18" charset="0"/>
                <a:cs typeface="Times New Roman" panose="02020603050405020304" pitchFamily="18" charset="0"/>
              </a:rPr>
              <a:t>time_p</a:t>
            </a:r>
            <a:r>
              <a:rPr lang="en-US" sz="2000" dirty="0">
                <a:solidFill>
                  <a:schemeClr val="bg1"/>
                </a:solidFill>
                <a:latin typeface="Times New Roman" panose="02020603050405020304" pitchFamily="18" charset="0"/>
                <a:cs typeface="Times New Roman" panose="02020603050405020304" pitchFamily="18" charset="0"/>
              </a:rPr>
              <a:t>);</a:t>
            </a:r>
          </a:p>
          <a:p>
            <a:pPr lvl="3"/>
            <a:r>
              <a:rPr lang="en-US" sz="2000" dirty="0">
                <a:solidFill>
                  <a:schemeClr val="bg1"/>
                </a:solidFill>
                <a:latin typeface="Times New Roman" panose="02020603050405020304" pitchFamily="18" charset="0"/>
                <a:cs typeface="Times New Roman" panose="02020603050405020304" pitchFamily="18" charset="0"/>
              </a:rPr>
              <a:t>The </a:t>
            </a:r>
            <a:r>
              <a:rPr lang="en-US" sz="2000" b="1" dirty="0">
                <a:solidFill>
                  <a:schemeClr val="bg1"/>
                </a:solidFill>
                <a:latin typeface="Times New Roman" panose="02020603050405020304" pitchFamily="18" charset="0"/>
                <a:cs typeface="Times New Roman" panose="02020603050405020304" pitchFamily="18" charset="0"/>
              </a:rPr>
              <a:t>vhpi_get_next_time</a:t>
            </a:r>
            <a:r>
              <a:rPr lang="en-US" sz="2000" dirty="0">
                <a:solidFill>
                  <a:schemeClr val="bg1"/>
                </a:solidFill>
                <a:latin typeface="Times New Roman" panose="02020603050405020304" pitchFamily="18" charset="0"/>
                <a:cs typeface="Times New Roman" panose="02020603050405020304" pitchFamily="18" charset="0"/>
              </a:rPr>
              <a:t> function writes the time of the next simulation cycle (</a:t>
            </a:r>
            <a:r>
              <a:rPr lang="en-US" sz="2000" b="1" dirty="0">
                <a:solidFill>
                  <a:schemeClr val="bg1"/>
                </a:solidFill>
                <a:latin typeface="Times New Roman" panose="02020603050405020304" pitchFamily="18" charset="0"/>
                <a:cs typeface="Times New Roman" panose="02020603050405020304" pitchFamily="18" charset="0"/>
              </a:rPr>
              <a:t>Tn</a:t>
            </a:r>
            <a:r>
              <a:rPr lang="en-US" sz="2000" dirty="0">
                <a:solidFill>
                  <a:schemeClr val="bg1"/>
                </a:solidFill>
                <a:latin typeface="Times New Roman" panose="02020603050405020304" pitchFamily="18" charset="0"/>
                <a:cs typeface="Times New Roman" panose="02020603050405020304" pitchFamily="18" charset="0"/>
              </a:rPr>
              <a:t>) to a provided time structure. It returns </a:t>
            </a:r>
            <a:r>
              <a:rPr lang="en-US" sz="2000" b="1" dirty="0">
                <a:solidFill>
                  <a:schemeClr val="bg1"/>
                </a:solidFill>
                <a:latin typeface="Times New Roman" panose="02020603050405020304" pitchFamily="18" charset="0"/>
                <a:cs typeface="Times New Roman" panose="02020603050405020304" pitchFamily="18" charset="0"/>
              </a:rPr>
              <a:t>vhpiNoActivity</a:t>
            </a:r>
            <a:r>
              <a:rPr lang="en-US" sz="2000" dirty="0">
                <a:solidFill>
                  <a:schemeClr val="bg1"/>
                </a:solidFill>
                <a:latin typeface="Times New Roman" panose="02020603050405020304" pitchFamily="18" charset="0"/>
                <a:cs typeface="Times New Roman" panose="02020603050405020304" pitchFamily="18" charset="0"/>
              </a:rPr>
              <a:t> if no further simulation activity exists, </a:t>
            </a:r>
            <a:r>
              <a:rPr lang="en-US" sz="2000" b="1" dirty="0">
                <a:solidFill>
                  <a:schemeClr val="bg1"/>
                </a:solidFill>
                <a:latin typeface="Times New Roman" panose="02020603050405020304" pitchFamily="18" charset="0"/>
                <a:cs typeface="Times New Roman" panose="02020603050405020304" pitchFamily="18" charset="0"/>
              </a:rPr>
              <a:t>0</a:t>
            </a:r>
            <a:r>
              <a:rPr lang="en-US" sz="2000" dirty="0">
                <a:solidFill>
                  <a:schemeClr val="bg1"/>
                </a:solidFill>
                <a:latin typeface="Times New Roman" panose="02020603050405020304" pitchFamily="18" charset="0"/>
                <a:cs typeface="Times New Roman" panose="02020603050405020304" pitchFamily="18" charset="0"/>
              </a:rPr>
              <a:t> if successful, or a non-zero value on error</a:t>
            </a:r>
          </a:p>
          <a:p>
            <a:pPr marL="1371600" lvl="3" indent="0" algn="just">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vhpiPhysT vhpi_get_phys (vhpiPhysPropertyT property, vhpiHandleT object);</a:t>
            </a:r>
            <a:endParaRPr lang="en-US" sz="2000" dirty="0">
              <a:solidFill>
                <a:schemeClr val="bg1"/>
              </a:solidFill>
              <a:latin typeface="Times New Roman" panose="02020603050405020304" pitchFamily="18" charset="0"/>
              <a:cs typeface="Times New Roman" panose="02020603050405020304" pitchFamily="18" charset="0"/>
            </a:endParaRPr>
          </a:p>
          <a:p>
            <a:pPr lvl="3"/>
            <a:r>
              <a:rPr lang="en-US" sz="2000" dirty="0">
                <a:solidFill>
                  <a:schemeClr val="bg1"/>
                </a:solidFill>
                <a:latin typeface="Times New Roman" panose="02020603050405020304" pitchFamily="18" charset="0"/>
                <a:cs typeface="Times New Roman" panose="02020603050405020304" pitchFamily="18" charset="0"/>
              </a:rPr>
              <a:t>The </a:t>
            </a:r>
            <a:r>
              <a:rPr lang="en-US" sz="2000" b="1" dirty="0">
                <a:solidFill>
                  <a:schemeClr val="bg1"/>
                </a:solidFill>
                <a:latin typeface="Times New Roman" panose="02020603050405020304" pitchFamily="18" charset="0"/>
                <a:cs typeface="Times New Roman" panose="02020603050405020304" pitchFamily="18" charset="0"/>
              </a:rPr>
              <a:t>vhpi_get_physical_property</a:t>
            </a:r>
            <a:r>
              <a:rPr lang="en-US" sz="2000" dirty="0">
                <a:solidFill>
                  <a:schemeClr val="bg1"/>
                </a:solidFill>
                <a:latin typeface="Times New Roman" panose="02020603050405020304" pitchFamily="18" charset="0"/>
                <a:cs typeface="Times New Roman" panose="02020603050405020304" pitchFamily="18" charset="0"/>
              </a:rPr>
              <a:t> function retrieves the value of a specified physical property for a given object. It returns the property value if readable or an unspecified value otherwise</a:t>
            </a:r>
          </a:p>
          <a:p>
            <a:pPr marL="1371600" lvl="3" indent="0" algn="just">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vhpiRealT vhpi_get_real (vhpiRealPropertyT property, vhpiHandleT object);</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a:t>
            </a:r>
            <a:r>
              <a:rPr lang="en-US" sz="2000" b="1" dirty="0" err="1">
                <a:solidFill>
                  <a:schemeClr val="bg1"/>
                </a:solidFill>
                <a:latin typeface="Times New Roman" panose="02020603050405020304" pitchFamily="18" charset="0"/>
                <a:cs typeface="Times New Roman" panose="02020603050405020304" pitchFamily="18" charset="0"/>
              </a:rPr>
              <a:t>vhpi_get_real_property</a:t>
            </a:r>
            <a:r>
              <a:rPr lang="en-US" sz="2000" dirty="0">
                <a:solidFill>
                  <a:schemeClr val="bg1"/>
                </a:solidFill>
                <a:latin typeface="Times New Roman" panose="02020603050405020304" pitchFamily="18" charset="0"/>
                <a:cs typeface="Times New Roman" panose="02020603050405020304" pitchFamily="18" charset="0"/>
              </a:rPr>
              <a:t> function retrieves the value of a specified real property for a given object. It returns the property value if readable or an unspecified value otherwise</a:t>
            </a:r>
            <a:endParaRPr lang="tr-TR" sz="2000" dirty="0">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819FF107-BB4F-0B8E-5B95-BC67C55101C8}"/>
              </a:ext>
            </a:extLst>
          </p:cNvPr>
          <p:cNvSpPr txBox="1">
            <a:spLocks/>
          </p:cNvSpPr>
          <p:nvPr/>
        </p:nvSpPr>
        <p:spPr bwMode="auto">
          <a:xfrm>
            <a:off x="0" y="0"/>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23 </a:t>
            </a:r>
            <a:r>
              <a:rPr lang="tr-TR" sz="4000" b="1" dirty="0">
                <a:solidFill>
                  <a:schemeClr val="bg1"/>
                </a:solidFill>
                <a:latin typeface="Tw Cen MT (Headings)"/>
                <a:ea typeface="+mj-ea"/>
                <a:cs typeface="+mj-cs"/>
              </a:rPr>
              <a:t>VHPI FUNCTION REFERENCE</a:t>
            </a:r>
            <a:endParaRPr lang="en-GB" sz="40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1425250935"/>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343839F2-088D-158A-1BE0-933F34E850CC}"/>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B4BBDAFB-2D6C-0556-7738-BC78EF35692C}"/>
              </a:ext>
            </a:extLst>
          </p:cNvPr>
          <p:cNvSpPr>
            <a:spLocks noGrp="1"/>
          </p:cNvSpPr>
          <p:nvPr>
            <p:ph idx="1"/>
          </p:nvPr>
        </p:nvSpPr>
        <p:spPr>
          <a:xfrm>
            <a:off x="642026" y="695808"/>
            <a:ext cx="10535055" cy="6094098"/>
          </a:xfrm>
        </p:spPr>
        <p:txBody>
          <a:bodyPr>
            <a:noAutofit/>
          </a:bodyPr>
          <a:lstStyle/>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const vhpiCharT * vhpi_get_str (vhpiStrPropertyT property, vhpiHandleT object);</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a:t>
            </a:r>
            <a:r>
              <a:rPr lang="en-US" sz="2000" b="1" dirty="0">
                <a:solidFill>
                  <a:schemeClr val="bg1"/>
                </a:solidFill>
                <a:latin typeface="Times New Roman" panose="02020603050405020304" pitchFamily="18" charset="0"/>
                <a:cs typeface="Times New Roman" panose="02020603050405020304" pitchFamily="18" charset="0"/>
              </a:rPr>
              <a:t>vhpi_get_str_property</a:t>
            </a:r>
            <a:r>
              <a:rPr lang="en-US" sz="2000" dirty="0">
                <a:solidFill>
                  <a:schemeClr val="bg1"/>
                </a:solidFill>
                <a:latin typeface="Times New Roman" panose="02020603050405020304" pitchFamily="18" charset="0"/>
                <a:cs typeface="Times New Roman" panose="02020603050405020304" pitchFamily="18" charset="0"/>
              </a:rPr>
              <a:t> function retrieves the value of a specified string property for a given object. It returns a pointer to the string if readable or NULL otherwise</a:t>
            </a:r>
            <a:endParaRPr lang="tr-TR" sz="2000" dirty="0">
              <a:solidFill>
                <a:schemeClr val="bg1"/>
              </a:solidFill>
              <a:latin typeface="Times New Roman" panose="02020603050405020304" pitchFamily="18" charset="0"/>
              <a:cs typeface="Times New Roman" panose="02020603050405020304" pitchFamily="18" charset="0"/>
            </a:endParaRPr>
          </a:p>
          <a:p>
            <a:pPr marL="1371600" lvl="3" indent="0" algn="just">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void vhpi_get_time (vhpiTimeT *time_p, long *cycles);</a:t>
            </a:r>
            <a:endParaRPr lang="tr-TR" sz="2000" dirty="0">
              <a:solidFill>
                <a:schemeClr val="bg1"/>
              </a:solidFill>
              <a:latin typeface="Times New Roman" panose="02020603050405020304" pitchFamily="18" charset="0"/>
              <a:cs typeface="Times New Roman" panose="02020603050405020304" pitchFamily="18" charset="0"/>
            </a:endParaRP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a:t>
            </a:r>
            <a:r>
              <a:rPr lang="en-US" sz="2000" b="1" dirty="0">
                <a:solidFill>
                  <a:schemeClr val="bg1"/>
                </a:solidFill>
                <a:latin typeface="Times New Roman" panose="02020603050405020304" pitchFamily="18" charset="0"/>
                <a:cs typeface="Times New Roman" panose="02020603050405020304" pitchFamily="18" charset="0"/>
              </a:rPr>
              <a:t>vhpi_get_time</a:t>
            </a:r>
            <a:r>
              <a:rPr lang="en-US" sz="2000" dirty="0">
                <a:solidFill>
                  <a:schemeClr val="bg1"/>
                </a:solidFill>
                <a:latin typeface="Times New Roman" panose="02020603050405020304" pitchFamily="18" charset="0"/>
                <a:cs typeface="Times New Roman" panose="02020603050405020304" pitchFamily="18" charset="0"/>
              </a:rPr>
              <a:t> function retrieves the current simulation time and/or the number of delta or total simulation cycles. It writes these values to provided pointers and returns no value</a:t>
            </a:r>
            <a:endParaRPr lang="tr-TR" sz="2000" dirty="0">
              <a:solidFill>
                <a:schemeClr val="bg1"/>
              </a:solidFill>
              <a:latin typeface="Times New Roman" panose="02020603050405020304" pitchFamily="18" charset="0"/>
              <a:cs typeface="Times New Roman" panose="02020603050405020304" pitchFamily="18" charset="0"/>
            </a:endParaRPr>
          </a:p>
          <a:p>
            <a:pPr marL="1371600" lvl="3" indent="0" algn="just">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int vhpi_get_value (vhpiHandleT expr, vhpiValueT *value_p);</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vhpi_get_value function formats and retrieves the value of the object referred to by expr. It returns 0 on success, required storage size if space is insufficient, or a negative value on error</a:t>
            </a:r>
            <a:endParaRPr lang="tr-TR" sz="2000" dirty="0">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E9347BA5-B38E-4AB7-65E9-EEC5DA73D70B}"/>
              </a:ext>
            </a:extLst>
          </p:cNvPr>
          <p:cNvSpPr txBox="1">
            <a:spLocks/>
          </p:cNvSpPr>
          <p:nvPr/>
        </p:nvSpPr>
        <p:spPr bwMode="auto">
          <a:xfrm>
            <a:off x="0" y="0"/>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23 </a:t>
            </a:r>
            <a:r>
              <a:rPr lang="tr-TR" sz="4000" b="1" dirty="0">
                <a:solidFill>
                  <a:schemeClr val="bg1"/>
                </a:solidFill>
                <a:latin typeface="Tw Cen MT (Headings)"/>
                <a:ea typeface="+mj-ea"/>
                <a:cs typeface="+mj-cs"/>
              </a:rPr>
              <a:t>VHPI FUNCTION REFERENCE</a:t>
            </a:r>
            <a:endParaRPr lang="en-GB" sz="40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2567119746"/>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37FC510D-26EE-D008-6728-63FEF89A1BA4}"/>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0175A954-8995-A03B-154E-B2F1EFA585DE}"/>
              </a:ext>
            </a:extLst>
          </p:cNvPr>
          <p:cNvSpPr>
            <a:spLocks noGrp="1"/>
          </p:cNvSpPr>
          <p:nvPr>
            <p:ph idx="1"/>
          </p:nvPr>
        </p:nvSpPr>
        <p:spPr>
          <a:xfrm>
            <a:off x="642026" y="695808"/>
            <a:ext cx="11245174" cy="6094098"/>
          </a:xfrm>
        </p:spPr>
        <p:txBody>
          <a:bodyPr>
            <a:noAutofit/>
          </a:bodyPr>
          <a:lstStyle/>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vhpiHandleT </a:t>
            </a:r>
            <a:r>
              <a:rPr lang="tr-TR" sz="2000" dirty="0" err="1">
                <a:solidFill>
                  <a:schemeClr val="bg1"/>
                </a:solidFill>
                <a:latin typeface="Times New Roman" panose="02020603050405020304" pitchFamily="18" charset="0"/>
                <a:cs typeface="Times New Roman" panose="02020603050405020304" pitchFamily="18" charset="0"/>
              </a:rPr>
              <a:t>vhpi_handle</a:t>
            </a:r>
            <a:r>
              <a:rPr lang="tr-TR" sz="2000" dirty="0">
                <a:solidFill>
                  <a:schemeClr val="bg1"/>
                </a:solidFill>
                <a:latin typeface="Times New Roman" panose="02020603050405020304" pitchFamily="18" charset="0"/>
                <a:cs typeface="Times New Roman" panose="02020603050405020304" pitchFamily="18" charset="0"/>
              </a:rPr>
              <a:t> (</a:t>
            </a:r>
            <a:r>
              <a:rPr lang="tr-TR" sz="2000" dirty="0" err="1">
                <a:solidFill>
                  <a:schemeClr val="bg1"/>
                </a:solidFill>
                <a:latin typeface="Times New Roman" panose="02020603050405020304" pitchFamily="18" charset="0"/>
                <a:cs typeface="Times New Roman" panose="02020603050405020304" pitchFamily="18" charset="0"/>
              </a:rPr>
              <a:t>vhpiOneToOneT</a:t>
            </a:r>
            <a:r>
              <a:rPr lang="tr-TR" sz="2000" dirty="0">
                <a:solidFill>
                  <a:schemeClr val="bg1"/>
                </a:solidFill>
                <a:latin typeface="Times New Roman" panose="02020603050405020304" pitchFamily="18" charset="0"/>
                <a:cs typeface="Times New Roman" panose="02020603050405020304" pitchFamily="18" charset="0"/>
              </a:rPr>
              <a:t> type, vhpiHandleT referenceHandle);</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a:t>
            </a:r>
            <a:r>
              <a:rPr lang="en-US" sz="2000" dirty="0" err="1">
                <a:solidFill>
                  <a:schemeClr val="bg1"/>
                </a:solidFill>
                <a:latin typeface="Times New Roman" panose="02020603050405020304" pitchFamily="18" charset="0"/>
                <a:cs typeface="Times New Roman" panose="02020603050405020304" pitchFamily="18" charset="0"/>
              </a:rPr>
              <a:t>vhpi_handle</a:t>
            </a:r>
            <a:r>
              <a:rPr lang="en-US" sz="2000" dirty="0">
                <a:solidFill>
                  <a:schemeClr val="bg1"/>
                </a:solidFill>
                <a:latin typeface="Times New Roman" panose="02020603050405020304" pitchFamily="18" charset="0"/>
                <a:cs typeface="Times New Roman" panose="02020603050405020304" pitchFamily="18" charset="0"/>
              </a:rPr>
              <a:t> function retrieves the target object of a one-to-one association based on type and </a:t>
            </a:r>
            <a:r>
              <a:rPr lang="en-US" sz="2000" dirty="0" err="1">
                <a:solidFill>
                  <a:schemeClr val="bg1"/>
                </a:solidFill>
                <a:latin typeface="Times New Roman" panose="02020603050405020304" pitchFamily="18" charset="0"/>
                <a:cs typeface="Times New Roman" panose="02020603050405020304" pitchFamily="18" charset="0"/>
              </a:rPr>
              <a:t>referenceHandle</a:t>
            </a:r>
            <a:r>
              <a:rPr lang="en-US" sz="2000" dirty="0">
                <a:solidFill>
                  <a:schemeClr val="bg1"/>
                </a:solidFill>
                <a:latin typeface="Times New Roman" panose="02020603050405020304" pitchFamily="18" charset="0"/>
                <a:cs typeface="Times New Roman" panose="02020603050405020304" pitchFamily="18" charset="0"/>
              </a:rPr>
              <a:t>. It returns a handle to the target object if one exists or NULL otherwise</a:t>
            </a:r>
            <a:endParaRPr lang="tr-TR" sz="2000" dirty="0">
              <a:solidFill>
                <a:schemeClr val="bg1"/>
              </a:solidFill>
              <a:latin typeface="Times New Roman" panose="02020603050405020304" pitchFamily="18" charset="0"/>
              <a:cs typeface="Times New Roman" panose="02020603050405020304" pitchFamily="18" charset="0"/>
            </a:endParaRPr>
          </a:p>
          <a:p>
            <a:pPr marL="1371600" lvl="3" indent="0" algn="just">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vhpiHandleT </a:t>
            </a:r>
            <a:r>
              <a:rPr lang="tr-TR" sz="2000" dirty="0" err="1">
                <a:solidFill>
                  <a:schemeClr val="bg1"/>
                </a:solidFill>
                <a:latin typeface="Times New Roman" panose="02020603050405020304" pitchFamily="18" charset="0"/>
                <a:cs typeface="Times New Roman" panose="02020603050405020304" pitchFamily="18" charset="0"/>
              </a:rPr>
              <a:t>vhpi_handle_by_index</a:t>
            </a:r>
            <a:r>
              <a:rPr lang="tr-TR" sz="2000" dirty="0">
                <a:solidFill>
                  <a:schemeClr val="bg1"/>
                </a:solidFill>
                <a:latin typeface="Times New Roman" panose="02020603050405020304" pitchFamily="18" charset="0"/>
                <a:cs typeface="Times New Roman" panose="02020603050405020304" pitchFamily="18" charset="0"/>
              </a:rPr>
              <a:t> (vhpiOneToManyT </a:t>
            </a:r>
            <a:r>
              <a:rPr lang="tr-TR" sz="2000" dirty="0" err="1">
                <a:solidFill>
                  <a:schemeClr val="bg1"/>
                </a:solidFill>
                <a:latin typeface="Times New Roman" panose="02020603050405020304" pitchFamily="18" charset="0"/>
                <a:cs typeface="Times New Roman" panose="02020603050405020304" pitchFamily="18" charset="0"/>
              </a:rPr>
              <a:t>itRel</a:t>
            </a:r>
            <a:r>
              <a:rPr lang="tr-TR" sz="2000" dirty="0">
                <a:solidFill>
                  <a:schemeClr val="bg1"/>
                </a:solidFill>
                <a:latin typeface="Times New Roman" panose="02020603050405020304" pitchFamily="18" charset="0"/>
                <a:cs typeface="Times New Roman" panose="02020603050405020304" pitchFamily="18" charset="0"/>
              </a:rPr>
              <a:t>, vhpiHandleT </a:t>
            </a:r>
            <a:r>
              <a:rPr lang="tr-TR" sz="2000" dirty="0" err="1">
                <a:solidFill>
                  <a:schemeClr val="bg1"/>
                </a:solidFill>
                <a:latin typeface="Times New Roman" panose="02020603050405020304" pitchFamily="18" charset="0"/>
                <a:cs typeface="Times New Roman" panose="02020603050405020304" pitchFamily="18" charset="0"/>
              </a:rPr>
              <a:t>parent</a:t>
            </a:r>
            <a:r>
              <a:rPr lang="tr-TR" sz="2000" dirty="0">
                <a:solidFill>
                  <a:schemeClr val="bg1"/>
                </a:solidFill>
                <a:latin typeface="Times New Roman" panose="02020603050405020304" pitchFamily="18" charset="0"/>
                <a:cs typeface="Times New Roman" panose="02020603050405020304" pitchFamily="18" charset="0"/>
              </a:rPr>
              <a:t>, int32_t </a:t>
            </a:r>
            <a:r>
              <a:rPr lang="tr-TR" sz="2000" dirty="0" err="1">
                <a:solidFill>
                  <a:schemeClr val="bg1"/>
                </a:solidFill>
                <a:latin typeface="Times New Roman" panose="02020603050405020304" pitchFamily="18" charset="0"/>
                <a:cs typeface="Times New Roman" panose="02020603050405020304" pitchFamily="18" charset="0"/>
              </a:rPr>
              <a:t>indx</a:t>
            </a:r>
            <a:r>
              <a:rPr lang="tr-TR" sz="2000" dirty="0">
                <a:solidFill>
                  <a:schemeClr val="bg1"/>
                </a:solidFill>
                <a:latin typeface="Times New Roman" panose="02020603050405020304" pitchFamily="18" charset="0"/>
                <a:cs typeface="Times New Roman" panose="02020603050405020304" pitchFamily="18" charset="0"/>
              </a:rPr>
              <a:t>);</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a:t>
            </a:r>
            <a:r>
              <a:rPr lang="en-US" sz="2000" dirty="0" err="1">
                <a:solidFill>
                  <a:schemeClr val="bg1"/>
                </a:solidFill>
                <a:latin typeface="Times New Roman" panose="02020603050405020304" pitchFamily="18" charset="0"/>
                <a:cs typeface="Times New Roman" panose="02020603050405020304" pitchFamily="18" charset="0"/>
              </a:rPr>
              <a:t>vhpi_handle_by_index</a:t>
            </a:r>
            <a:r>
              <a:rPr lang="en-US" sz="2000" dirty="0">
                <a:solidFill>
                  <a:schemeClr val="bg1"/>
                </a:solidFill>
                <a:latin typeface="Times New Roman" panose="02020603050405020304" pitchFamily="18" charset="0"/>
                <a:cs typeface="Times New Roman" panose="02020603050405020304" pitchFamily="18" charset="0"/>
              </a:rPr>
              <a:t> function retrieves a target object from an ordered one-to-many association using </a:t>
            </a:r>
            <a:r>
              <a:rPr lang="en-US" sz="2000" dirty="0" err="1">
                <a:solidFill>
                  <a:schemeClr val="bg1"/>
                </a:solidFill>
                <a:latin typeface="Times New Roman" panose="02020603050405020304" pitchFamily="18" charset="0"/>
                <a:cs typeface="Times New Roman" panose="02020603050405020304" pitchFamily="18" charset="0"/>
              </a:rPr>
              <a:t>itRel</a:t>
            </a:r>
            <a:r>
              <a:rPr lang="en-US" sz="2000" dirty="0">
                <a:solidFill>
                  <a:schemeClr val="bg1"/>
                </a:solidFill>
                <a:latin typeface="Times New Roman" panose="02020603050405020304" pitchFamily="18" charset="0"/>
                <a:cs typeface="Times New Roman" panose="02020603050405020304" pitchFamily="18" charset="0"/>
              </a:rPr>
              <a:t>, parent, and </a:t>
            </a:r>
            <a:r>
              <a:rPr lang="en-US" sz="2000" dirty="0" err="1">
                <a:solidFill>
                  <a:schemeClr val="bg1"/>
                </a:solidFill>
                <a:latin typeface="Times New Roman" panose="02020603050405020304" pitchFamily="18" charset="0"/>
                <a:cs typeface="Times New Roman" panose="02020603050405020304" pitchFamily="18" charset="0"/>
              </a:rPr>
              <a:t>indx</a:t>
            </a:r>
            <a:r>
              <a:rPr lang="en-US" sz="2000" dirty="0">
                <a:solidFill>
                  <a:schemeClr val="bg1"/>
                </a:solidFill>
                <a:latin typeface="Times New Roman" panose="02020603050405020304" pitchFamily="18" charset="0"/>
                <a:cs typeface="Times New Roman" panose="02020603050405020304" pitchFamily="18" charset="0"/>
              </a:rPr>
              <a:t>. It returns a handle to the target object at the specified index or NULL if no such object exists</a:t>
            </a:r>
            <a:endParaRPr lang="tr-TR" sz="2000" dirty="0">
              <a:solidFill>
                <a:schemeClr val="bg1"/>
              </a:solidFill>
              <a:latin typeface="Times New Roman" panose="02020603050405020304" pitchFamily="18" charset="0"/>
              <a:cs typeface="Times New Roman" panose="02020603050405020304" pitchFamily="18" charset="0"/>
            </a:endParaRPr>
          </a:p>
          <a:p>
            <a:pPr marL="914400" lvl="2" indent="0" algn="just">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vhpiHandleT </a:t>
            </a:r>
            <a:r>
              <a:rPr lang="tr-TR" sz="2000" dirty="0" err="1">
                <a:solidFill>
                  <a:schemeClr val="bg1"/>
                </a:solidFill>
                <a:latin typeface="Times New Roman" panose="02020603050405020304" pitchFamily="18" charset="0"/>
                <a:cs typeface="Times New Roman" panose="02020603050405020304" pitchFamily="18" charset="0"/>
              </a:rPr>
              <a:t>vhpi_handle_by_name</a:t>
            </a:r>
            <a:r>
              <a:rPr lang="tr-TR" sz="2000" dirty="0">
                <a:solidFill>
                  <a:schemeClr val="bg1"/>
                </a:solidFill>
                <a:latin typeface="Times New Roman" panose="02020603050405020304" pitchFamily="18" charset="0"/>
                <a:cs typeface="Times New Roman" panose="02020603050405020304" pitchFamily="18" charset="0"/>
              </a:rPr>
              <a:t> (const char *name, vhpiHandleT </a:t>
            </a:r>
            <a:r>
              <a:rPr lang="tr-TR" sz="2000" dirty="0" err="1">
                <a:solidFill>
                  <a:schemeClr val="bg1"/>
                </a:solidFill>
                <a:latin typeface="Times New Roman" panose="02020603050405020304" pitchFamily="18" charset="0"/>
                <a:cs typeface="Times New Roman" panose="02020603050405020304" pitchFamily="18" charset="0"/>
              </a:rPr>
              <a:t>scope</a:t>
            </a:r>
            <a:r>
              <a:rPr lang="tr-TR" sz="2000" dirty="0">
                <a:solidFill>
                  <a:schemeClr val="bg1"/>
                </a:solidFill>
                <a:latin typeface="Times New Roman" panose="02020603050405020304" pitchFamily="18" charset="0"/>
                <a:cs typeface="Times New Roman" panose="02020603050405020304" pitchFamily="18" charset="0"/>
              </a:rPr>
              <a:t>);</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a:t>
            </a:r>
            <a:r>
              <a:rPr lang="en-US" sz="2000" dirty="0" err="1">
                <a:solidFill>
                  <a:schemeClr val="bg1"/>
                </a:solidFill>
                <a:latin typeface="Times New Roman" panose="02020603050405020304" pitchFamily="18" charset="0"/>
                <a:cs typeface="Times New Roman" panose="02020603050405020304" pitchFamily="18" charset="0"/>
              </a:rPr>
              <a:t>vhpi_handle_by_name</a:t>
            </a:r>
            <a:r>
              <a:rPr lang="en-US" sz="2000" dirty="0">
                <a:solidFill>
                  <a:schemeClr val="bg1"/>
                </a:solidFill>
                <a:latin typeface="Times New Roman" panose="02020603050405020304" pitchFamily="18" charset="0"/>
                <a:cs typeface="Times New Roman" panose="02020603050405020304" pitchFamily="18" charset="0"/>
              </a:rPr>
              <a:t> function searches for an object by its </a:t>
            </a:r>
            <a:r>
              <a:rPr lang="en-US" sz="2000" dirty="0" err="1">
                <a:solidFill>
                  <a:schemeClr val="bg1"/>
                </a:solidFill>
                <a:latin typeface="Times New Roman" panose="02020603050405020304" pitchFamily="18" charset="0"/>
                <a:cs typeface="Times New Roman" panose="02020603050405020304" pitchFamily="18" charset="0"/>
              </a:rPr>
              <a:t>FullName</a:t>
            </a:r>
            <a:r>
              <a:rPr lang="en-US" sz="2000" dirty="0">
                <a:solidFill>
                  <a:schemeClr val="bg1"/>
                </a:solidFill>
                <a:latin typeface="Times New Roman" panose="02020603050405020304" pitchFamily="18" charset="0"/>
                <a:cs typeface="Times New Roman" panose="02020603050405020304" pitchFamily="18" charset="0"/>
              </a:rPr>
              <a:t> using the name string and optional scope. It returns a handle to the found object or NULL if not found</a:t>
            </a:r>
            <a:endParaRPr lang="tr-TR" sz="2000" dirty="0">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DB266A86-21DE-FE37-EA7C-92E929EF244F}"/>
              </a:ext>
            </a:extLst>
          </p:cNvPr>
          <p:cNvSpPr txBox="1">
            <a:spLocks/>
          </p:cNvSpPr>
          <p:nvPr/>
        </p:nvSpPr>
        <p:spPr bwMode="auto">
          <a:xfrm>
            <a:off x="0" y="0"/>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23 </a:t>
            </a:r>
            <a:r>
              <a:rPr lang="tr-TR" sz="4000" b="1" dirty="0">
                <a:solidFill>
                  <a:schemeClr val="bg1"/>
                </a:solidFill>
                <a:latin typeface="Tw Cen MT (Headings)"/>
                <a:ea typeface="+mj-ea"/>
                <a:cs typeface="+mj-cs"/>
              </a:rPr>
              <a:t>VHPI FUNCTION REFERENCE</a:t>
            </a:r>
            <a:endParaRPr lang="en-GB" sz="40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29122364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A5A189D0-2D0B-7E83-2017-A2AA780AC4E1}"/>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EC8AB731-5E80-6BAF-ABEF-74ADDB5C8DE8}"/>
              </a:ext>
            </a:extLst>
          </p:cNvPr>
          <p:cNvSpPr>
            <a:spLocks noGrp="1"/>
          </p:cNvSpPr>
          <p:nvPr>
            <p:ph idx="1"/>
          </p:nvPr>
        </p:nvSpPr>
        <p:spPr>
          <a:xfrm>
            <a:off x="733876" y="698604"/>
            <a:ext cx="10724247" cy="1815996"/>
          </a:xfrm>
        </p:spPr>
        <p:txBody>
          <a:bodyPr>
            <a:noAutofit/>
          </a:bodyPr>
          <a:lstStyle/>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A type is defined by a set of values and operations, including basic and predefined operations automatically provided</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Composite types can be unconstrained, fully constrained, or partially constrained</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Types are divided into five main categories: scalar, composite, access, file, and protected types</a:t>
            </a:r>
            <a:endParaRPr lang="tr-TR" sz="2000" dirty="0">
              <a:solidFill>
                <a:schemeClr val="bg1"/>
              </a:solidFill>
              <a:latin typeface="Times New Roman" panose="02020603050405020304" pitchFamily="18" charset="0"/>
              <a:cs typeface="Times New Roman" panose="02020603050405020304" pitchFamily="18" charset="0"/>
            </a:endParaRPr>
          </a:p>
          <a:p>
            <a:pPr marL="0" indent="0">
              <a:lnSpc>
                <a:spcPct val="110000"/>
              </a:lnSpc>
              <a:buNone/>
            </a:pPr>
            <a:endParaRPr kumimoji="0" lang="tr-TR" altLang="tr-TR"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marL="0" indent="0">
              <a:lnSpc>
                <a:spcPct val="110000"/>
              </a:lnSpc>
              <a:buNone/>
            </a:pPr>
            <a:br>
              <a:rPr kumimoji="0" lang="tr-TR" altLang="tr-TR" sz="27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br>
            <a:endParaRPr kumimoji="0" lang="tr-TR" altLang="tr-TR" sz="27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a:lnSpc>
                <a:spcPct val="110000"/>
              </a:lnSpc>
            </a:pPr>
            <a:endParaRPr lang="en-US" sz="2700" dirty="0">
              <a:effectLst/>
              <a:latin typeface="Times New Roman" panose="02020603050405020304" pitchFamily="18" charset="0"/>
              <a:ea typeface="Calibri" panose="020F0502020204030204" pitchFamily="34" charset="0"/>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200" dirty="0">
              <a:effectLst/>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effectLst/>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
        <p:nvSpPr>
          <p:cNvPr id="8" name="Content Placeholder 2">
            <a:extLst>
              <a:ext uri="{FF2B5EF4-FFF2-40B4-BE49-F238E27FC236}">
                <a16:creationId xmlns:a16="http://schemas.microsoft.com/office/drawing/2014/main" id="{FBEB9C16-4D58-154B-9481-6F54E2AD8163}"/>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5</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1</a:t>
            </a:r>
            <a:r>
              <a:rPr lang="en-GB" sz="4000" b="1" dirty="0">
                <a:solidFill>
                  <a:srgbClr val="FF0000"/>
                </a:solidFill>
                <a:latin typeface="Tw Cen MT (Headings)"/>
                <a:ea typeface="+mj-ea"/>
                <a:cs typeface="+mj-cs"/>
              </a:rPr>
              <a:t> </a:t>
            </a:r>
            <a:r>
              <a:rPr lang="en-GB" sz="4000" b="1" dirty="0">
                <a:solidFill>
                  <a:schemeClr val="bg1"/>
                </a:solidFill>
                <a:latin typeface="Tw Cen MT (Body)"/>
                <a:cs typeface="Times New Roman" panose="02020603050405020304" pitchFamily="18" charset="0"/>
              </a:rPr>
              <a:t>GENERAL</a:t>
            </a:r>
            <a:endParaRPr lang="en-GB" sz="4000" b="1" i="1" dirty="0">
              <a:solidFill>
                <a:schemeClr val="bg1"/>
              </a:solidFill>
              <a:latin typeface="Tw Cen MT (Body)"/>
              <a:cs typeface="Times New Roman" panose="02020603050405020304" pitchFamily="18" charset="0"/>
            </a:endParaRPr>
          </a:p>
        </p:txBody>
      </p:sp>
      <p:sp>
        <p:nvSpPr>
          <p:cNvPr id="4" name="Content Placeholder 2">
            <a:extLst>
              <a:ext uri="{FF2B5EF4-FFF2-40B4-BE49-F238E27FC236}">
                <a16:creationId xmlns:a16="http://schemas.microsoft.com/office/drawing/2014/main" id="{943F4ACB-2C3E-ABFF-A24F-4979519DFB0A}"/>
              </a:ext>
            </a:extLst>
          </p:cNvPr>
          <p:cNvSpPr txBox="1">
            <a:spLocks/>
          </p:cNvSpPr>
          <p:nvPr/>
        </p:nvSpPr>
        <p:spPr bwMode="auto">
          <a:xfrm>
            <a:off x="0" y="2399523"/>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5</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2</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SCALAR TYPES</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895E8C87-E5A7-9FA8-F851-623722DED262}"/>
              </a:ext>
            </a:extLst>
          </p:cNvPr>
          <p:cNvSpPr txBox="1">
            <a:spLocks/>
          </p:cNvSpPr>
          <p:nvPr/>
        </p:nvSpPr>
        <p:spPr>
          <a:xfrm>
            <a:off x="742973" y="3429000"/>
            <a:ext cx="3064266" cy="2457793"/>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Font typeface="Arial" panose="020B0604020202020204" pitchFamily="34" charset="0"/>
              <a:buNone/>
            </a:pPr>
            <a:r>
              <a:rPr lang="en-US" altLang="tr-TR" sz="1600" dirty="0" err="1">
                <a:solidFill>
                  <a:schemeClr val="bg1"/>
                </a:solidFill>
                <a:latin typeface="Times New Roman" panose="02020603050405020304" pitchFamily="18" charset="0"/>
                <a:cs typeface="Times New Roman" panose="02020603050405020304" pitchFamily="18" charset="0"/>
              </a:rPr>
              <a:t>scalar_type_definition</a:t>
            </a:r>
            <a:r>
              <a:rPr lang="en-US" altLang="tr-TR" sz="1600" dirty="0">
                <a:solidFill>
                  <a:schemeClr val="bg1"/>
                </a:solidFill>
                <a:latin typeface="Times New Roman" panose="02020603050405020304" pitchFamily="18" charset="0"/>
                <a:cs typeface="Times New Roman" panose="02020603050405020304" pitchFamily="18" charset="0"/>
              </a:rPr>
              <a:t> ::=</a:t>
            </a:r>
          </a:p>
          <a:p>
            <a:pPr marL="0" indent="0">
              <a:lnSpc>
                <a:spcPct val="110000"/>
              </a:lnSpc>
              <a:buFont typeface="Arial" panose="020B0604020202020204" pitchFamily="34" charset="0"/>
              <a:buNone/>
            </a:pPr>
            <a:r>
              <a:rPr lang="en-US" altLang="tr-TR" sz="1600" dirty="0">
                <a:solidFill>
                  <a:schemeClr val="bg1"/>
                </a:solidFill>
                <a:latin typeface="Times New Roman" panose="02020603050405020304" pitchFamily="18" charset="0"/>
                <a:cs typeface="Times New Roman" panose="02020603050405020304" pitchFamily="18" charset="0"/>
              </a:rPr>
              <a:t>      </a:t>
            </a:r>
            <a:r>
              <a:rPr lang="en-US" altLang="tr-TR" sz="1600" dirty="0" err="1">
                <a:solidFill>
                  <a:schemeClr val="bg1"/>
                </a:solidFill>
                <a:latin typeface="Times New Roman" panose="02020603050405020304" pitchFamily="18" charset="0"/>
                <a:cs typeface="Times New Roman" panose="02020603050405020304" pitchFamily="18" charset="0"/>
              </a:rPr>
              <a:t>enumeration_type_definition</a:t>
            </a:r>
            <a:endParaRPr lang="en-US" altLang="tr-TR" sz="1600" dirty="0">
              <a:solidFill>
                <a:schemeClr val="bg1"/>
              </a:solidFill>
              <a:latin typeface="Times New Roman" panose="02020603050405020304" pitchFamily="18" charset="0"/>
              <a:cs typeface="Times New Roman" panose="02020603050405020304" pitchFamily="18" charset="0"/>
            </a:endParaRPr>
          </a:p>
          <a:p>
            <a:pPr marL="0" indent="0">
              <a:lnSpc>
                <a:spcPct val="110000"/>
              </a:lnSpc>
              <a:buFont typeface="Arial" panose="020B0604020202020204" pitchFamily="34" charset="0"/>
              <a:buNone/>
            </a:pPr>
            <a:r>
              <a:rPr lang="en-US" altLang="tr-TR" sz="1600" dirty="0">
                <a:solidFill>
                  <a:schemeClr val="bg1"/>
                </a:solidFill>
                <a:latin typeface="Times New Roman" panose="02020603050405020304" pitchFamily="18" charset="0"/>
                <a:cs typeface="Times New Roman" panose="02020603050405020304" pitchFamily="18" charset="0"/>
              </a:rPr>
              <a:t>    | </a:t>
            </a:r>
            <a:r>
              <a:rPr lang="en-US" altLang="tr-TR" sz="1600" dirty="0" err="1">
                <a:solidFill>
                  <a:schemeClr val="bg1"/>
                </a:solidFill>
                <a:latin typeface="Times New Roman" panose="02020603050405020304" pitchFamily="18" charset="0"/>
                <a:cs typeface="Times New Roman" panose="02020603050405020304" pitchFamily="18" charset="0"/>
              </a:rPr>
              <a:t>integer_type_definition</a:t>
            </a:r>
            <a:endParaRPr lang="en-US" altLang="tr-TR" sz="1600" dirty="0">
              <a:solidFill>
                <a:schemeClr val="bg1"/>
              </a:solidFill>
              <a:latin typeface="Times New Roman" panose="02020603050405020304" pitchFamily="18" charset="0"/>
              <a:cs typeface="Times New Roman" panose="02020603050405020304" pitchFamily="18" charset="0"/>
            </a:endParaRPr>
          </a:p>
          <a:p>
            <a:pPr marL="0" indent="0">
              <a:lnSpc>
                <a:spcPct val="110000"/>
              </a:lnSpc>
              <a:buFont typeface="Arial" panose="020B0604020202020204" pitchFamily="34" charset="0"/>
              <a:buNone/>
            </a:pPr>
            <a:r>
              <a:rPr lang="en-US" altLang="tr-TR" sz="1600" dirty="0">
                <a:solidFill>
                  <a:schemeClr val="bg1"/>
                </a:solidFill>
                <a:latin typeface="Times New Roman" panose="02020603050405020304" pitchFamily="18" charset="0"/>
                <a:cs typeface="Times New Roman" panose="02020603050405020304" pitchFamily="18" charset="0"/>
              </a:rPr>
              <a:t>    | </a:t>
            </a:r>
            <a:r>
              <a:rPr lang="en-US" altLang="tr-TR" sz="1600" dirty="0" err="1">
                <a:solidFill>
                  <a:schemeClr val="bg1"/>
                </a:solidFill>
                <a:latin typeface="Times New Roman" panose="02020603050405020304" pitchFamily="18" charset="0"/>
                <a:cs typeface="Times New Roman" panose="02020603050405020304" pitchFamily="18" charset="0"/>
              </a:rPr>
              <a:t>floating_type_definition</a:t>
            </a:r>
            <a:endParaRPr lang="en-US" altLang="tr-TR" sz="1600" dirty="0">
              <a:solidFill>
                <a:schemeClr val="bg1"/>
              </a:solidFill>
              <a:latin typeface="Times New Roman" panose="02020603050405020304" pitchFamily="18" charset="0"/>
              <a:cs typeface="Times New Roman" panose="02020603050405020304" pitchFamily="18" charset="0"/>
            </a:endParaRPr>
          </a:p>
          <a:p>
            <a:pPr marL="0" indent="0">
              <a:lnSpc>
                <a:spcPct val="110000"/>
              </a:lnSpc>
              <a:buFont typeface="Arial" panose="020B0604020202020204" pitchFamily="34" charset="0"/>
              <a:buNone/>
            </a:pPr>
            <a:r>
              <a:rPr lang="en-US" altLang="tr-TR" sz="1600" dirty="0">
                <a:solidFill>
                  <a:schemeClr val="bg1"/>
                </a:solidFill>
                <a:latin typeface="Times New Roman" panose="02020603050405020304" pitchFamily="18" charset="0"/>
                <a:cs typeface="Times New Roman" panose="02020603050405020304" pitchFamily="18" charset="0"/>
              </a:rPr>
              <a:t>    | </a:t>
            </a:r>
            <a:r>
              <a:rPr lang="en-US" altLang="tr-TR" sz="1600" dirty="0" err="1">
                <a:solidFill>
                  <a:schemeClr val="bg1"/>
                </a:solidFill>
                <a:latin typeface="Times New Roman" panose="02020603050405020304" pitchFamily="18" charset="0"/>
                <a:cs typeface="Times New Roman" panose="02020603050405020304" pitchFamily="18" charset="0"/>
              </a:rPr>
              <a:t>physical_type_definition</a:t>
            </a:r>
            <a:r>
              <a:rPr lang="en-US" altLang="tr-TR" sz="1600" dirty="0">
                <a:solidFill>
                  <a:schemeClr val="bg1"/>
                </a:solidFill>
                <a:latin typeface="Times New Roman" panose="02020603050405020304" pitchFamily="18" charset="0"/>
                <a:cs typeface="Times New Roman" panose="02020603050405020304" pitchFamily="18" charset="0"/>
              </a:rPr>
              <a:t>;</a:t>
            </a:r>
          </a:p>
          <a:p>
            <a:pPr marL="0" indent="0">
              <a:lnSpc>
                <a:spcPct val="110000"/>
              </a:lnSpc>
              <a:buFont typeface="Arial" panose="020B0604020202020204" pitchFamily="34" charset="0"/>
              <a:buNone/>
            </a:pPr>
            <a:br>
              <a:rPr lang="tr-TR" altLang="tr-TR" sz="2700" dirty="0">
                <a:solidFill>
                  <a:schemeClr val="bg1"/>
                </a:solidFill>
                <a:latin typeface="Times New Roman" panose="02020603050405020304" pitchFamily="18" charset="0"/>
                <a:cs typeface="Times New Roman" panose="02020603050405020304" pitchFamily="18" charset="0"/>
              </a:rPr>
            </a:br>
            <a:endParaRPr lang="tr-TR" altLang="tr-TR" sz="2700" dirty="0">
              <a:solidFill>
                <a:schemeClr val="bg1"/>
              </a:solidFill>
              <a:latin typeface="Times New Roman" panose="02020603050405020304" pitchFamily="18" charset="0"/>
              <a:cs typeface="Times New Roman" panose="02020603050405020304" pitchFamily="18" charset="0"/>
            </a:endParaRPr>
          </a:p>
          <a:p>
            <a:pPr>
              <a:lnSpc>
                <a:spcPct val="110000"/>
              </a:lnSpc>
            </a:pPr>
            <a:endParaRPr lang="en-US" sz="2700" dirty="0">
              <a:latin typeface="Times New Roman" panose="02020603050405020304" pitchFamily="18" charset="0"/>
              <a:ea typeface="Calibri" panose="020F0502020204030204" pitchFamily="34" charset="0"/>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200" dirty="0">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
        <p:nvSpPr>
          <p:cNvPr id="7" name="Metin kutusu 6">
            <a:extLst>
              <a:ext uri="{FF2B5EF4-FFF2-40B4-BE49-F238E27FC236}">
                <a16:creationId xmlns:a16="http://schemas.microsoft.com/office/drawing/2014/main" id="{760BB452-A3AD-99B5-C678-3D8C212554D5}"/>
              </a:ext>
            </a:extLst>
          </p:cNvPr>
          <p:cNvSpPr txBox="1"/>
          <p:nvPr/>
        </p:nvSpPr>
        <p:spPr>
          <a:xfrm>
            <a:off x="3650603" y="3420123"/>
            <a:ext cx="4129247" cy="830997"/>
          </a:xfrm>
          <a:prstGeom prst="rect">
            <a:avLst/>
          </a:prstGeom>
          <a:noFill/>
        </p:spPr>
        <p:txBody>
          <a:bodyPr wrap="square">
            <a:spAutoFit/>
          </a:bodyPr>
          <a:lstStyle/>
          <a:p>
            <a:r>
              <a:rPr lang="LID4096" sz="1600" dirty="0">
                <a:solidFill>
                  <a:schemeClr val="bg1"/>
                </a:solidFill>
                <a:latin typeface="Times New Roman" panose="02020603050405020304" pitchFamily="18" charset="0"/>
                <a:cs typeface="Times New Roman" panose="02020603050405020304" pitchFamily="18" charset="0"/>
              </a:rPr>
              <a:t>TYPE word_index IS RANGE 31 DOWNTO 0;</a:t>
            </a:r>
          </a:p>
          <a:p>
            <a:endParaRPr lang="LID4096" sz="1600" dirty="0">
              <a:solidFill>
                <a:schemeClr val="bg1"/>
              </a:solidFill>
              <a:latin typeface="Times New Roman" panose="02020603050405020304" pitchFamily="18" charset="0"/>
              <a:cs typeface="Times New Roman" panose="02020603050405020304" pitchFamily="18" charset="0"/>
            </a:endParaRPr>
          </a:p>
          <a:p>
            <a:r>
              <a:rPr lang="LID4096" sz="1600" dirty="0">
                <a:solidFill>
                  <a:schemeClr val="bg1"/>
                </a:solidFill>
                <a:latin typeface="Times New Roman" panose="02020603050405020304" pitchFamily="18" charset="0"/>
                <a:cs typeface="Times New Roman" panose="02020603050405020304" pitchFamily="18" charset="0"/>
              </a:rPr>
              <a:t>TYPE my_real IS RANGE 0.0 TO 9.99;</a:t>
            </a:r>
          </a:p>
        </p:txBody>
      </p:sp>
      <p:sp>
        <p:nvSpPr>
          <p:cNvPr id="9" name="Metin kutusu 8">
            <a:extLst>
              <a:ext uri="{FF2B5EF4-FFF2-40B4-BE49-F238E27FC236}">
                <a16:creationId xmlns:a16="http://schemas.microsoft.com/office/drawing/2014/main" id="{E2051A49-2CA2-4B1A-834D-C49BDF9856CF}"/>
              </a:ext>
            </a:extLst>
          </p:cNvPr>
          <p:cNvSpPr txBox="1"/>
          <p:nvPr/>
        </p:nvSpPr>
        <p:spPr>
          <a:xfrm>
            <a:off x="7779850" y="3384522"/>
            <a:ext cx="4129247" cy="3293209"/>
          </a:xfrm>
          <a:prstGeom prst="rect">
            <a:avLst/>
          </a:prstGeom>
          <a:noFill/>
        </p:spPr>
        <p:txBody>
          <a:bodyPr wrap="square">
            <a:spAutoFit/>
          </a:bodyPr>
          <a:lstStyle/>
          <a:p>
            <a:r>
              <a:rPr lang="tr-TR" sz="1600" dirty="0">
                <a:solidFill>
                  <a:schemeClr val="bg1"/>
                </a:solidFill>
                <a:latin typeface="Times New Roman" panose="02020603050405020304" pitchFamily="18" charset="0"/>
                <a:cs typeface="Times New Roman" panose="02020603050405020304" pitchFamily="18" charset="0"/>
              </a:rPr>
              <a:t>TYPE </a:t>
            </a:r>
            <a:r>
              <a:rPr lang="tr-TR" sz="1600" dirty="0" err="1">
                <a:solidFill>
                  <a:schemeClr val="bg1"/>
                </a:solidFill>
                <a:latin typeface="Times New Roman" panose="02020603050405020304" pitchFamily="18" charset="0"/>
                <a:cs typeface="Times New Roman" panose="02020603050405020304" pitchFamily="18" charset="0"/>
              </a:rPr>
              <a:t>distance</a:t>
            </a:r>
            <a:r>
              <a:rPr lang="tr-TR" sz="1600" dirty="0">
                <a:solidFill>
                  <a:schemeClr val="bg1"/>
                </a:solidFill>
                <a:latin typeface="Times New Roman" panose="02020603050405020304" pitchFamily="18" charset="0"/>
                <a:cs typeface="Times New Roman" panose="02020603050405020304" pitchFamily="18" charset="0"/>
              </a:rPr>
              <a:t> IS RANGE 0 TO 1E16</a:t>
            </a:r>
          </a:p>
          <a:p>
            <a:r>
              <a:rPr lang="tr-TR" sz="1600" dirty="0">
                <a:solidFill>
                  <a:schemeClr val="bg1"/>
                </a:solidFill>
                <a:latin typeface="Times New Roman" panose="02020603050405020304" pitchFamily="18" charset="0"/>
                <a:cs typeface="Times New Roman" panose="02020603050405020304" pitchFamily="18" charset="0"/>
              </a:rPr>
              <a:t>UNITS</a:t>
            </a:r>
          </a:p>
          <a:p>
            <a:r>
              <a:rPr lang="tr-TR" sz="1600" dirty="0">
                <a:solidFill>
                  <a:schemeClr val="bg1"/>
                </a:solidFill>
                <a:latin typeface="Times New Roman" panose="02020603050405020304" pitchFamily="18" charset="0"/>
                <a:cs typeface="Times New Roman" panose="02020603050405020304" pitchFamily="18" charset="0"/>
              </a:rPr>
              <a:t>   -- </a:t>
            </a:r>
            <a:r>
              <a:rPr lang="tr-TR" sz="1600" dirty="0" err="1">
                <a:solidFill>
                  <a:schemeClr val="bg1"/>
                </a:solidFill>
                <a:latin typeface="Times New Roman" panose="02020603050405020304" pitchFamily="18" charset="0"/>
                <a:cs typeface="Times New Roman" panose="02020603050405020304" pitchFamily="18" charset="0"/>
              </a:rPr>
              <a:t>Basiseinheit</a:t>
            </a:r>
            <a:r>
              <a:rPr lang="tr-TR" sz="1600" dirty="0">
                <a:solidFill>
                  <a:schemeClr val="bg1"/>
                </a:solidFill>
                <a:latin typeface="Times New Roman" panose="02020603050405020304" pitchFamily="18" charset="0"/>
                <a:cs typeface="Times New Roman" panose="02020603050405020304" pitchFamily="18" charset="0"/>
              </a:rPr>
              <a:t> :</a:t>
            </a:r>
          </a:p>
          <a:p>
            <a:r>
              <a:rPr lang="tr-TR" sz="1600" dirty="0">
                <a:solidFill>
                  <a:schemeClr val="bg1"/>
                </a:solidFill>
                <a:latin typeface="Times New Roman" panose="02020603050405020304" pitchFamily="18" charset="0"/>
                <a:cs typeface="Times New Roman" panose="02020603050405020304" pitchFamily="18" charset="0"/>
              </a:rPr>
              <a:t>   A         -- Angström</a:t>
            </a:r>
          </a:p>
          <a:p>
            <a:endParaRPr lang="tr-TR" sz="1600" dirty="0">
              <a:solidFill>
                <a:schemeClr val="bg1"/>
              </a:solidFill>
              <a:latin typeface="Times New Roman" panose="02020603050405020304" pitchFamily="18" charset="0"/>
              <a:cs typeface="Times New Roman" panose="02020603050405020304" pitchFamily="18" charset="0"/>
            </a:endParaRPr>
          </a:p>
          <a:p>
            <a:r>
              <a:rPr lang="tr-TR" sz="1600" dirty="0">
                <a:solidFill>
                  <a:schemeClr val="bg1"/>
                </a:solidFill>
                <a:latin typeface="Times New Roman" panose="02020603050405020304" pitchFamily="18" charset="0"/>
                <a:cs typeface="Times New Roman" panose="02020603050405020304" pitchFamily="18" charset="0"/>
              </a:rPr>
              <a:t>   -- </a:t>
            </a:r>
            <a:r>
              <a:rPr lang="tr-TR" sz="1600" dirty="0" err="1">
                <a:solidFill>
                  <a:schemeClr val="bg1"/>
                </a:solidFill>
                <a:latin typeface="Times New Roman" panose="02020603050405020304" pitchFamily="18" charset="0"/>
                <a:cs typeface="Times New Roman" panose="02020603050405020304" pitchFamily="18" charset="0"/>
              </a:rPr>
              <a:t>Metrische</a:t>
            </a:r>
            <a:r>
              <a:rPr lang="tr-TR" sz="1600" dirty="0">
                <a:solidFill>
                  <a:schemeClr val="bg1"/>
                </a:solidFill>
                <a:latin typeface="Times New Roman" panose="02020603050405020304" pitchFamily="18" charset="0"/>
                <a:cs typeface="Times New Roman" panose="02020603050405020304" pitchFamily="18" charset="0"/>
              </a:rPr>
              <a:t> </a:t>
            </a:r>
            <a:r>
              <a:rPr lang="tr-TR" sz="1600" dirty="0" err="1">
                <a:solidFill>
                  <a:schemeClr val="bg1"/>
                </a:solidFill>
                <a:latin typeface="Times New Roman" panose="02020603050405020304" pitchFamily="18" charset="0"/>
                <a:cs typeface="Times New Roman" panose="02020603050405020304" pitchFamily="18" charset="0"/>
              </a:rPr>
              <a:t>Einheiten</a:t>
            </a:r>
            <a:r>
              <a:rPr lang="tr-TR" sz="1600" dirty="0">
                <a:solidFill>
                  <a:schemeClr val="bg1"/>
                </a:solidFill>
                <a:latin typeface="Times New Roman" panose="02020603050405020304" pitchFamily="18" charset="0"/>
                <a:cs typeface="Times New Roman" panose="02020603050405020304" pitchFamily="18" charset="0"/>
              </a:rPr>
              <a:t> :</a:t>
            </a:r>
          </a:p>
          <a:p>
            <a:r>
              <a:rPr lang="tr-TR" sz="1600" dirty="0">
                <a:solidFill>
                  <a:schemeClr val="bg1"/>
                </a:solidFill>
                <a:latin typeface="Times New Roman" panose="02020603050405020304" pitchFamily="18" charset="0"/>
                <a:cs typeface="Times New Roman" panose="02020603050405020304" pitchFamily="18" charset="0"/>
              </a:rPr>
              <a:t>   nm = 10 A;        -- </a:t>
            </a:r>
            <a:r>
              <a:rPr lang="tr-TR" sz="1600" dirty="0" err="1">
                <a:solidFill>
                  <a:schemeClr val="bg1"/>
                </a:solidFill>
                <a:latin typeface="Times New Roman" panose="02020603050405020304" pitchFamily="18" charset="0"/>
                <a:cs typeface="Times New Roman" panose="02020603050405020304" pitchFamily="18" charset="0"/>
              </a:rPr>
              <a:t>Nanometer</a:t>
            </a:r>
            <a:endParaRPr lang="tr-TR" sz="1600" dirty="0">
              <a:solidFill>
                <a:schemeClr val="bg1"/>
              </a:solidFill>
              <a:latin typeface="Times New Roman" panose="02020603050405020304" pitchFamily="18" charset="0"/>
              <a:cs typeface="Times New Roman" panose="02020603050405020304" pitchFamily="18" charset="0"/>
            </a:endParaRPr>
          </a:p>
          <a:p>
            <a:r>
              <a:rPr lang="tr-TR" sz="1600" dirty="0">
                <a:solidFill>
                  <a:schemeClr val="bg1"/>
                </a:solidFill>
                <a:latin typeface="Times New Roman" panose="02020603050405020304" pitchFamily="18" charset="0"/>
                <a:cs typeface="Times New Roman" panose="02020603050405020304" pitchFamily="18" charset="0"/>
              </a:rPr>
              <a:t>   um = 1000 nm;     -- </a:t>
            </a:r>
            <a:r>
              <a:rPr lang="tr-TR" sz="1600" dirty="0" err="1">
                <a:solidFill>
                  <a:schemeClr val="bg1"/>
                </a:solidFill>
                <a:latin typeface="Times New Roman" panose="02020603050405020304" pitchFamily="18" charset="0"/>
                <a:cs typeface="Times New Roman" panose="02020603050405020304" pitchFamily="18" charset="0"/>
              </a:rPr>
              <a:t>Mikrometer</a:t>
            </a:r>
            <a:endParaRPr lang="tr-TR" sz="1600" dirty="0">
              <a:solidFill>
                <a:schemeClr val="bg1"/>
              </a:solidFill>
              <a:latin typeface="Times New Roman" panose="02020603050405020304" pitchFamily="18" charset="0"/>
              <a:cs typeface="Times New Roman" panose="02020603050405020304" pitchFamily="18" charset="0"/>
            </a:endParaRPr>
          </a:p>
          <a:p>
            <a:r>
              <a:rPr lang="tr-TR" sz="1600" dirty="0">
                <a:solidFill>
                  <a:schemeClr val="bg1"/>
                </a:solidFill>
                <a:latin typeface="Times New Roman" panose="02020603050405020304" pitchFamily="18" charset="0"/>
                <a:cs typeface="Times New Roman" panose="02020603050405020304" pitchFamily="18" charset="0"/>
              </a:rPr>
              <a:t>   mm = 1000 um;     -- </a:t>
            </a:r>
            <a:r>
              <a:rPr lang="tr-TR" sz="1600" dirty="0" err="1">
                <a:solidFill>
                  <a:schemeClr val="bg1"/>
                </a:solidFill>
                <a:latin typeface="Times New Roman" panose="02020603050405020304" pitchFamily="18" charset="0"/>
                <a:cs typeface="Times New Roman" panose="02020603050405020304" pitchFamily="18" charset="0"/>
              </a:rPr>
              <a:t>Millimeter</a:t>
            </a:r>
            <a:endParaRPr lang="tr-TR" sz="1600" dirty="0">
              <a:solidFill>
                <a:schemeClr val="bg1"/>
              </a:solidFill>
              <a:latin typeface="Times New Roman" panose="02020603050405020304" pitchFamily="18" charset="0"/>
              <a:cs typeface="Times New Roman" panose="02020603050405020304" pitchFamily="18" charset="0"/>
            </a:endParaRPr>
          </a:p>
          <a:p>
            <a:r>
              <a:rPr lang="tr-TR" sz="1600" dirty="0">
                <a:solidFill>
                  <a:schemeClr val="bg1"/>
                </a:solidFill>
                <a:latin typeface="Times New Roman" panose="02020603050405020304" pitchFamily="18" charset="0"/>
                <a:cs typeface="Times New Roman" panose="02020603050405020304" pitchFamily="18" charset="0"/>
              </a:rPr>
              <a:t>   cm = 10 mm;       -- </a:t>
            </a:r>
            <a:r>
              <a:rPr lang="tr-TR" sz="1600" dirty="0" err="1">
                <a:solidFill>
                  <a:schemeClr val="bg1"/>
                </a:solidFill>
                <a:latin typeface="Times New Roman" panose="02020603050405020304" pitchFamily="18" charset="0"/>
                <a:cs typeface="Times New Roman" panose="02020603050405020304" pitchFamily="18" charset="0"/>
              </a:rPr>
              <a:t>Centimeter</a:t>
            </a:r>
            <a:endParaRPr lang="tr-TR" sz="1600" dirty="0">
              <a:solidFill>
                <a:schemeClr val="bg1"/>
              </a:solidFill>
              <a:latin typeface="Times New Roman" panose="02020603050405020304" pitchFamily="18" charset="0"/>
              <a:cs typeface="Times New Roman" panose="02020603050405020304" pitchFamily="18" charset="0"/>
            </a:endParaRPr>
          </a:p>
          <a:p>
            <a:r>
              <a:rPr lang="tr-TR" sz="1600" dirty="0">
                <a:solidFill>
                  <a:schemeClr val="bg1"/>
                </a:solidFill>
                <a:latin typeface="Times New Roman" panose="02020603050405020304" pitchFamily="18" charset="0"/>
                <a:cs typeface="Times New Roman" panose="02020603050405020304" pitchFamily="18" charset="0"/>
              </a:rPr>
              <a:t>   m  = 1000 mm;     -- </a:t>
            </a:r>
            <a:r>
              <a:rPr lang="tr-TR" sz="1600" dirty="0" err="1">
                <a:solidFill>
                  <a:schemeClr val="bg1"/>
                </a:solidFill>
                <a:latin typeface="Times New Roman" panose="02020603050405020304" pitchFamily="18" charset="0"/>
                <a:cs typeface="Times New Roman" panose="02020603050405020304" pitchFamily="18" charset="0"/>
              </a:rPr>
              <a:t>Meter</a:t>
            </a:r>
            <a:endParaRPr lang="tr-TR" sz="1600" dirty="0">
              <a:solidFill>
                <a:schemeClr val="bg1"/>
              </a:solidFill>
              <a:latin typeface="Times New Roman" panose="02020603050405020304" pitchFamily="18" charset="0"/>
              <a:cs typeface="Times New Roman" panose="02020603050405020304" pitchFamily="18" charset="0"/>
            </a:endParaRPr>
          </a:p>
          <a:p>
            <a:r>
              <a:rPr lang="tr-TR" sz="1600" dirty="0">
                <a:solidFill>
                  <a:schemeClr val="bg1"/>
                </a:solidFill>
                <a:latin typeface="Times New Roman" panose="02020603050405020304" pitchFamily="18" charset="0"/>
                <a:cs typeface="Times New Roman" panose="02020603050405020304" pitchFamily="18" charset="0"/>
              </a:rPr>
              <a:t>   km = 1000 m;      -- </a:t>
            </a:r>
            <a:r>
              <a:rPr lang="tr-TR" sz="1600" dirty="0" err="1">
                <a:solidFill>
                  <a:schemeClr val="bg1"/>
                </a:solidFill>
                <a:latin typeface="Times New Roman" panose="02020603050405020304" pitchFamily="18" charset="0"/>
                <a:cs typeface="Times New Roman" panose="02020603050405020304" pitchFamily="18" charset="0"/>
              </a:rPr>
              <a:t>Kilometer</a:t>
            </a:r>
            <a:endParaRPr lang="tr-TR" sz="1600" dirty="0">
              <a:solidFill>
                <a:schemeClr val="bg1"/>
              </a:solidFill>
              <a:latin typeface="Times New Roman" panose="02020603050405020304" pitchFamily="18" charset="0"/>
              <a:cs typeface="Times New Roman" panose="02020603050405020304" pitchFamily="18" charset="0"/>
            </a:endParaRPr>
          </a:p>
          <a:p>
            <a:r>
              <a:rPr lang="tr-TR" sz="1600" dirty="0">
                <a:solidFill>
                  <a:schemeClr val="bg1"/>
                </a:solidFill>
                <a:latin typeface="Times New Roman" panose="02020603050405020304" pitchFamily="18" charset="0"/>
                <a:cs typeface="Times New Roman" panose="02020603050405020304" pitchFamily="18" charset="0"/>
              </a:rPr>
              <a:t>END UNITS;</a:t>
            </a:r>
          </a:p>
        </p:txBody>
      </p:sp>
    </p:spTree>
    <p:extLst>
      <p:ext uri="{BB962C8B-B14F-4D97-AF65-F5344CB8AC3E}">
        <p14:creationId xmlns:p14="http://schemas.microsoft.com/office/powerpoint/2010/main" val="1269978543"/>
      </p:ext>
    </p:extLst>
  </p:cSld>
  <p:clrMapOvr>
    <a:masterClrMapping/>
  </p:clrMapOvr>
  <p:extLst>
    <p:ext uri="{6950BFC3-D8DA-4A85-94F7-54DA5524770B}">
      <p188:commentRel xmlns:p188="http://schemas.microsoft.com/office/powerpoint/2018/8/main" r:id="rId2"/>
    </p:ext>
  </p:extLst>
</p:sld>
</file>

<file path=ppt/slides/slide1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AED5B6E8-D0B5-06A4-7795-F791AD394DA4}"/>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211F7198-9AD4-38A5-C147-DCC08A4E92EB}"/>
              </a:ext>
            </a:extLst>
          </p:cNvPr>
          <p:cNvSpPr>
            <a:spLocks noGrp="1"/>
          </p:cNvSpPr>
          <p:nvPr>
            <p:ph idx="1"/>
          </p:nvPr>
        </p:nvSpPr>
        <p:spPr>
          <a:xfrm>
            <a:off x="642026" y="695808"/>
            <a:ext cx="11021654" cy="6094098"/>
          </a:xfrm>
        </p:spPr>
        <p:txBody>
          <a:bodyPr>
            <a:noAutofit/>
          </a:bodyPr>
          <a:lstStyle/>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int vhpi_is_printable( char ch )</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function checks if the character code of the ch argument represents a graphic character.</a:t>
            </a:r>
            <a:r>
              <a:rPr lang="tr-TR" sz="2000" dirty="0">
                <a:solidFill>
                  <a:schemeClr val="bg1"/>
                </a:solidFill>
                <a:latin typeface="Times New Roman" panose="02020603050405020304" pitchFamily="18" charset="0"/>
                <a:cs typeface="Times New Roman" panose="02020603050405020304" pitchFamily="18" charset="0"/>
              </a:rPr>
              <a:t> </a:t>
            </a:r>
            <a:r>
              <a:rPr lang="en-US" sz="2000" dirty="0" err="1">
                <a:solidFill>
                  <a:schemeClr val="bg1"/>
                </a:solidFill>
                <a:latin typeface="Times New Roman" panose="02020603050405020304" pitchFamily="18" charset="0"/>
                <a:cs typeface="Times New Roman" panose="02020603050405020304" pitchFamily="18" charset="0"/>
              </a:rPr>
              <a:t>Retu</a:t>
            </a:r>
            <a:r>
              <a:rPr lang="tr-TR" sz="2000" dirty="0">
                <a:solidFill>
                  <a:schemeClr val="bg1"/>
                </a:solidFill>
                <a:latin typeface="Times New Roman" panose="02020603050405020304" pitchFamily="18" charset="0"/>
                <a:cs typeface="Times New Roman" panose="02020603050405020304" pitchFamily="18" charset="0"/>
              </a:rPr>
              <a:t>rn </a:t>
            </a:r>
            <a:r>
              <a:rPr lang="en-US" sz="2000" dirty="0">
                <a:solidFill>
                  <a:schemeClr val="bg1"/>
                </a:solidFill>
                <a:latin typeface="Times New Roman" panose="02020603050405020304" pitchFamily="18" charset="0"/>
                <a:cs typeface="Times New Roman" panose="02020603050405020304" pitchFamily="18" charset="0"/>
              </a:rPr>
              <a:t>1 if it's a graphic character, 0 otherwise</a:t>
            </a:r>
            <a:endParaRPr lang="tr-TR" sz="2000" dirty="0">
              <a:solidFill>
                <a:schemeClr val="bg1"/>
              </a:solidFill>
              <a:latin typeface="Times New Roman" panose="02020603050405020304" pitchFamily="18" charset="0"/>
              <a:cs typeface="Times New Roman" panose="02020603050405020304" pitchFamily="18" charset="0"/>
            </a:endParaRPr>
          </a:p>
          <a:p>
            <a:pPr marL="1371600" lvl="3" indent="0" algn="just">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vhpiHandleT vhpi_iterator (vhpiOneToManyT type, vhpiHandleT referenceHandle);</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function creates an iterator object for a one-to-many association if target objects exist and returns a handle to the iterator. If no target objects exist, it returns NULL</a:t>
            </a:r>
            <a:endParaRPr lang="tr-TR" sz="2000" dirty="0">
              <a:solidFill>
                <a:schemeClr val="bg1"/>
              </a:solidFill>
              <a:latin typeface="Times New Roman" panose="02020603050405020304" pitchFamily="18" charset="0"/>
              <a:cs typeface="Times New Roman" panose="02020603050405020304" pitchFamily="18" charset="0"/>
            </a:endParaRPr>
          </a:p>
          <a:p>
            <a:pPr marL="1371600" lvl="3" indent="0" algn="just">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int vhpi_printf (const char *format, ...);</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function writes a formatted string to one or more tool output files based on a format string and arguments, similar to the C printf function. It returns the number of characters written, or -1 if an error occurs</a:t>
            </a:r>
            <a:endParaRPr lang="tr-TR" sz="2000" dirty="0">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FD7D4252-F008-0B12-54D4-F2B52C975AC0}"/>
              </a:ext>
            </a:extLst>
          </p:cNvPr>
          <p:cNvSpPr txBox="1">
            <a:spLocks/>
          </p:cNvSpPr>
          <p:nvPr/>
        </p:nvSpPr>
        <p:spPr bwMode="auto">
          <a:xfrm>
            <a:off x="0" y="0"/>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23 </a:t>
            </a:r>
            <a:r>
              <a:rPr lang="tr-TR" sz="4000" b="1" dirty="0">
                <a:solidFill>
                  <a:schemeClr val="bg1"/>
                </a:solidFill>
                <a:latin typeface="Tw Cen MT (Headings)"/>
                <a:ea typeface="+mj-ea"/>
                <a:cs typeface="+mj-cs"/>
              </a:rPr>
              <a:t>VHPI FUNCTION REFERENCE</a:t>
            </a:r>
            <a:endParaRPr lang="en-GB" sz="40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2136256477"/>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1D72B9E4-2B1E-555E-A333-218B6A3F1BF8}"/>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2F956724-5F34-0934-4513-4604470C1E5A}"/>
              </a:ext>
            </a:extLst>
          </p:cNvPr>
          <p:cNvSpPr>
            <a:spLocks noGrp="1"/>
          </p:cNvSpPr>
          <p:nvPr>
            <p:ph idx="1"/>
          </p:nvPr>
        </p:nvSpPr>
        <p:spPr>
          <a:xfrm>
            <a:off x="642026" y="695808"/>
            <a:ext cx="11021654" cy="6094098"/>
          </a:xfrm>
        </p:spPr>
        <p:txBody>
          <a:bodyPr>
            <a:noAutofit/>
          </a:bodyPr>
          <a:lstStyle/>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int vhpi_protected_call (vhpiHandleT varHdl, vhpiUserFctT userFct, void *userData);</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vhpi_protected_call function ensures exclusive access to a varDecl object with specific properties and calls the user function with the object handle and user data. It returns the value from the user function</a:t>
            </a:r>
            <a:endParaRPr lang="tr-TR" sz="2000" dirty="0">
              <a:solidFill>
                <a:schemeClr val="bg1"/>
              </a:solidFill>
              <a:latin typeface="Times New Roman" panose="02020603050405020304" pitchFamily="18" charset="0"/>
              <a:cs typeface="Times New Roman" panose="02020603050405020304" pitchFamily="18" charset="0"/>
            </a:endParaRPr>
          </a:p>
          <a:p>
            <a:pPr marL="1371600" lvl="3" indent="0" algn="just">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size_t </a:t>
            </a:r>
            <a:r>
              <a:rPr lang="en-US" sz="2000" dirty="0" err="1">
                <a:solidFill>
                  <a:schemeClr val="bg1"/>
                </a:solidFill>
                <a:latin typeface="Times New Roman" panose="02020603050405020304" pitchFamily="18" charset="0"/>
                <a:cs typeface="Times New Roman" panose="02020603050405020304" pitchFamily="18" charset="0"/>
              </a:rPr>
              <a:t>vhpi_put_data</a:t>
            </a:r>
            <a:r>
              <a:rPr lang="en-US" sz="2000" dirty="0">
                <a:solidFill>
                  <a:schemeClr val="bg1"/>
                </a:solidFill>
                <a:latin typeface="Times New Roman" panose="02020603050405020304" pitchFamily="18" charset="0"/>
                <a:cs typeface="Times New Roman" panose="02020603050405020304" pitchFamily="18" charset="0"/>
              </a:rPr>
              <a:t> (int32_t id, void * dataLoc, size_t numBytes);</a:t>
            </a:r>
            <a:endParaRPr lang="tr-TR" sz="2000" dirty="0">
              <a:solidFill>
                <a:schemeClr val="bg1"/>
              </a:solidFill>
              <a:latin typeface="Times New Roman" panose="02020603050405020304" pitchFamily="18" charset="0"/>
              <a:cs typeface="Times New Roman" panose="02020603050405020304" pitchFamily="18" charset="0"/>
            </a:endParaRP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vhpi_put_data function writes bytes from dataLoc to the saved data set identified by id. It returns the number of bytes written, or 0 if the write fails</a:t>
            </a:r>
            <a:r>
              <a:rPr lang="tr-TR" sz="2000" dirty="0">
                <a:solidFill>
                  <a:schemeClr val="bg1"/>
                </a:solidFill>
                <a:latin typeface="Times New Roman" panose="02020603050405020304" pitchFamily="18" charset="0"/>
                <a:cs typeface="Times New Roman" panose="02020603050405020304" pitchFamily="18" charset="0"/>
              </a:rPr>
              <a:t>,</a:t>
            </a:r>
          </a:p>
          <a:p>
            <a:pPr marL="1371600" lvl="3" indent="0" algn="just">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int vhpi_put_value (vhpiHandleT object, vhpiValueT *value_p, vhpiPutValueModeT mode);</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object argument is a handle to an object or function with a foreign subprogram. The value_p specifies the value to update, and mode determines the update method. The function returns 0 if successful, or a non-zero value if there's an error.</a:t>
            </a:r>
            <a:endParaRPr lang="tr-TR" sz="2000" dirty="0">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9D3EB74F-06A4-CB19-80BE-7431BAA9D935}"/>
              </a:ext>
            </a:extLst>
          </p:cNvPr>
          <p:cNvSpPr txBox="1">
            <a:spLocks/>
          </p:cNvSpPr>
          <p:nvPr/>
        </p:nvSpPr>
        <p:spPr bwMode="auto">
          <a:xfrm>
            <a:off x="0" y="0"/>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23 </a:t>
            </a:r>
            <a:r>
              <a:rPr lang="tr-TR" sz="4000" b="1" dirty="0">
                <a:solidFill>
                  <a:schemeClr val="bg1"/>
                </a:solidFill>
                <a:latin typeface="Tw Cen MT (Headings)"/>
                <a:ea typeface="+mj-ea"/>
                <a:cs typeface="+mj-cs"/>
              </a:rPr>
              <a:t>VHPI FUNCTION REFERENCE</a:t>
            </a:r>
            <a:endParaRPr lang="en-GB" sz="40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1575706321"/>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E2424CEF-0D6B-BF9A-AF27-7AFC9709F7CE}"/>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D8FCBD7B-7640-0B02-E514-75A2E9D79705}"/>
              </a:ext>
            </a:extLst>
          </p:cNvPr>
          <p:cNvSpPr>
            <a:spLocks noGrp="1"/>
          </p:cNvSpPr>
          <p:nvPr>
            <p:ph idx="1"/>
          </p:nvPr>
        </p:nvSpPr>
        <p:spPr>
          <a:xfrm>
            <a:off x="642026" y="695808"/>
            <a:ext cx="11021654" cy="6094098"/>
          </a:xfrm>
        </p:spPr>
        <p:txBody>
          <a:bodyPr>
            <a:noAutofit/>
          </a:bodyPr>
          <a:lstStyle/>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vhpiHandleT </a:t>
            </a:r>
            <a:r>
              <a:rPr lang="tr-TR" sz="2000" dirty="0" err="1">
                <a:solidFill>
                  <a:schemeClr val="bg1"/>
                </a:solidFill>
                <a:latin typeface="Times New Roman" panose="02020603050405020304" pitchFamily="18" charset="0"/>
                <a:cs typeface="Times New Roman" panose="02020603050405020304" pitchFamily="18" charset="0"/>
              </a:rPr>
              <a:t>vhpi_register_cb</a:t>
            </a:r>
            <a:r>
              <a:rPr lang="tr-TR" sz="2000" dirty="0">
                <a:solidFill>
                  <a:schemeClr val="bg1"/>
                </a:solidFill>
                <a:latin typeface="Times New Roman" panose="02020603050405020304" pitchFamily="18" charset="0"/>
                <a:cs typeface="Times New Roman" panose="02020603050405020304" pitchFamily="18" charset="0"/>
              </a:rPr>
              <a:t> (</a:t>
            </a:r>
            <a:r>
              <a:rPr lang="tr-TR" sz="2000" dirty="0" err="1">
                <a:solidFill>
                  <a:schemeClr val="bg1"/>
                </a:solidFill>
                <a:latin typeface="Times New Roman" panose="02020603050405020304" pitchFamily="18" charset="0"/>
                <a:cs typeface="Times New Roman" panose="02020603050405020304" pitchFamily="18" charset="0"/>
              </a:rPr>
              <a:t>vhpiCbDataT</a:t>
            </a:r>
            <a:r>
              <a:rPr lang="tr-TR" sz="2000" dirty="0">
                <a:solidFill>
                  <a:schemeClr val="bg1"/>
                </a:solidFill>
                <a:latin typeface="Times New Roman" panose="02020603050405020304" pitchFamily="18" charset="0"/>
                <a:cs typeface="Times New Roman" panose="02020603050405020304" pitchFamily="18" charset="0"/>
              </a:rPr>
              <a:t> *</a:t>
            </a:r>
            <a:r>
              <a:rPr lang="tr-TR" sz="2000" dirty="0" err="1">
                <a:solidFill>
                  <a:schemeClr val="bg1"/>
                </a:solidFill>
                <a:latin typeface="Times New Roman" panose="02020603050405020304" pitchFamily="18" charset="0"/>
                <a:cs typeface="Times New Roman" panose="02020603050405020304" pitchFamily="18" charset="0"/>
              </a:rPr>
              <a:t>cb_data_p</a:t>
            </a:r>
            <a:r>
              <a:rPr lang="tr-TR" sz="2000" dirty="0">
                <a:solidFill>
                  <a:schemeClr val="bg1"/>
                </a:solidFill>
                <a:latin typeface="Times New Roman" panose="02020603050405020304" pitchFamily="18" charset="0"/>
                <a:cs typeface="Times New Roman" panose="02020603050405020304" pitchFamily="18" charset="0"/>
              </a:rPr>
              <a:t>, int32_t </a:t>
            </a:r>
            <a:r>
              <a:rPr lang="tr-TR" sz="2000" dirty="0" err="1">
                <a:solidFill>
                  <a:schemeClr val="bg1"/>
                </a:solidFill>
                <a:latin typeface="Times New Roman" panose="02020603050405020304" pitchFamily="18" charset="0"/>
                <a:cs typeface="Times New Roman" panose="02020603050405020304" pitchFamily="18" charset="0"/>
              </a:rPr>
              <a:t>flags</a:t>
            </a:r>
            <a:r>
              <a:rPr lang="tr-TR" sz="2000" dirty="0">
                <a:solidFill>
                  <a:schemeClr val="bg1"/>
                </a:solidFill>
                <a:latin typeface="Times New Roman" panose="02020603050405020304" pitchFamily="18" charset="0"/>
                <a:cs typeface="Times New Roman" panose="02020603050405020304" pitchFamily="18" charset="0"/>
              </a:rPr>
              <a:t>);</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a:t>
            </a:r>
            <a:r>
              <a:rPr lang="en-US" sz="2000" dirty="0" err="1">
                <a:solidFill>
                  <a:schemeClr val="bg1"/>
                </a:solidFill>
                <a:latin typeface="Times New Roman" panose="02020603050405020304" pitchFamily="18" charset="0"/>
                <a:cs typeface="Times New Roman" panose="02020603050405020304" pitchFamily="18" charset="0"/>
              </a:rPr>
              <a:t>cb_data_p</a:t>
            </a:r>
            <a:r>
              <a:rPr lang="en-US" sz="2000" dirty="0">
                <a:solidFill>
                  <a:schemeClr val="bg1"/>
                </a:solidFill>
                <a:latin typeface="Times New Roman" panose="02020603050405020304" pitchFamily="18" charset="0"/>
                <a:cs typeface="Times New Roman" panose="02020603050405020304" pitchFamily="18" charset="0"/>
              </a:rPr>
              <a:t> argument is a pointer to the callback data, and flags specify the registration mode. The function registers a callback and returns a handle if </a:t>
            </a:r>
            <a:r>
              <a:rPr lang="en-US" sz="2000" dirty="0" err="1">
                <a:solidFill>
                  <a:schemeClr val="bg1"/>
                </a:solidFill>
                <a:latin typeface="Times New Roman" panose="02020603050405020304" pitchFamily="18" charset="0"/>
                <a:cs typeface="Times New Roman" panose="02020603050405020304" pitchFamily="18" charset="0"/>
              </a:rPr>
              <a:t>vhpiReturnCb</a:t>
            </a:r>
            <a:r>
              <a:rPr lang="en-US" sz="2000" dirty="0">
                <a:solidFill>
                  <a:schemeClr val="bg1"/>
                </a:solidFill>
                <a:latin typeface="Times New Roman" panose="02020603050405020304" pitchFamily="18" charset="0"/>
                <a:cs typeface="Times New Roman" panose="02020603050405020304" pitchFamily="18" charset="0"/>
              </a:rPr>
              <a:t> is set, or NULL if cleared. If </a:t>
            </a:r>
            <a:r>
              <a:rPr lang="en-US" sz="2000" dirty="0" err="1">
                <a:solidFill>
                  <a:schemeClr val="bg1"/>
                </a:solidFill>
                <a:latin typeface="Times New Roman" panose="02020603050405020304" pitchFamily="18" charset="0"/>
                <a:cs typeface="Times New Roman" panose="02020603050405020304" pitchFamily="18" charset="0"/>
              </a:rPr>
              <a:t>vhpiDisableCb</a:t>
            </a:r>
            <a:r>
              <a:rPr lang="en-US" sz="2000" dirty="0">
                <a:solidFill>
                  <a:schemeClr val="bg1"/>
                </a:solidFill>
                <a:latin typeface="Times New Roman" panose="02020603050405020304" pitchFamily="18" charset="0"/>
                <a:cs typeface="Times New Roman" panose="02020603050405020304" pitchFamily="18" charset="0"/>
              </a:rPr>
              <a:t> is set, the callback is disabled; otherwise, it's enabled. The function does not retain references after execution</a:t>
            </a:r>
            <a:endParaRPr lang="tr-TR" sz="2000" dirty="0">
              <a:solidFill>
                <a:schemeClr val="bg1"/>
              </a:solidFill>
              <a:latin typeface="Times New Roman" panose="02020603050405020304" pitchFamily="18" charset="0"/>
              <a:cs typeface="Times New Roman" panose="02020603050405020304" pitchFamily="18" charset="0"/>
            </a:endParaRPr>
          </a:p>
          <a:p>
            <a:pPr marL="1371600" lvl="3" indent="0" algn="just">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vhpiHandleT </a:t>
            </a:r>
            <a:r>
              <a:rPr lang="tr-TR" sz="2000" dirty="0" err="1">
                <a:solidFill>
                  <a:schemeClr val="bg1"/>
                </a:solidFill>
                <a:latin typeface="Times New Roman" panose="02020603050405020304" pitchFamily="18" charset="0"/>
                <a:cs typeface="Times New Roman" panose="02020603050405020304" pitchFamily="18" charset="0"/>
              </a:rPr>
              <a:t>vhpi_register_foreignf</a:t>
            </a:r>
            <a:r>
              <a:rPr lang="tr-TR" sz="2000" dirty="0">
                <a:solidFill>
                  <a:schemeClr val="bg1"/>
                </a:solidFill>
                <a:latin typeface="Times New Roman" panose="02020603050405020304" pitchFamily="18" charset="0"/>
                <a:cs typeface="Times New Roman" panose="02020603050405020304" pitchFamily="18" charset="0"/>
              </a:rPr>
              <a:t> (vhpiForeignDataT *foreignDatap);</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foreignDatap argument is a pointer to a foreign data structure for registration, specifying the foreign entity type with kind and including function pointers for elaboration (</a:t>
            </a:r>
            <a:r>
              <a:rPr lang="en-US" sz="2000" dirty="0" err="1">
                <a:solidFill>
                  <a:schemeClr val="bg1"/>
                </a:solidFill>
                <a:latin typeface="Times New Roman" panose="02020603050405020304" pitchFamily="18" charset="0"/>
                <a:cs typeface="Times New Roman" panose="02020603050405020304" pitchFamily="18" charset="0"/>
              </a:rPr>
              <a:t>elabf</a:t>
            </a:r>
            <a:r>
              <a:rPr lang="en-US" sz="2000" dirty="0">
                <a:solidFill>
                  <a:schemeClr val="bg1"/>
                </a:solidFill>
                <a:latin typeface="Times New Roman" panose="02020603050405020304" pitchFamily="18" charset="0"/>
                <a:cs typeface="Times New Roman" panose="02020603050405020304" pitchFamily="18" charset="0"/>
              </a:rPr>
              <a:t>) and execution (</a:t>
            </a:r>
            <a:r>
              <a:rPr lang="en-US" sz="2000" dirty="0" err="1">
                <a:solidFill>
                  <a:schemeClr val="bg1"/>
                </a:solidFill>
                <a:latin typeface="Times New Roman" panose="02020603050405020304" pitchFamily="18" charset="0"/>
                <a:cs typeface="Times New Roman" panose="02020603050405020304" pitchFamily="18" charset="0"/>
              </a:rPr>
              <a:t>execf</a:t>
            </a:r>
            <a:r>
              <a:rPr lang="en-US" sz="2000" dirty="0">
                <a:solidFill>
                  <a:schemeClr val="bg1"/>
                </a:solidFill>
                <a:latin typeface="Times New Roman" panose="02020603050405020304" pitchFamily="18" charset="0"/>
                <a:cs typeface="Times New Roman" panose="02020603050405020304" pitchFamily="18" charset="0"/>
              </a:rPr>
              <a:t>). It also includes </a:t>
            </a:r>
            <a:r>
              <a:rPr lang="en-US" sz="2000" dirty="0" err="1">
                <a:solidFill>
                  <a:schemeClr val="bg1"/>
                </a:solidFill>
                <a:latin typeface="Times New Roman" panose="02020603050405020304" pitchFamily="18" charset="0"/>
                <a:cs typeface="Times New Roman" panose="02020603050405020304" pitchFamily="18" charset="0"/>
              </a:rPr>
              <a:t>libraryName</a:t>
            </a:r>
            <a:r>
              <a:rPr lang="en-US" sz="2000" dirty="0">
                <a:solidFill>
                  <a:schemeClr val="bg1"/>
                </a:solidFill>
                <a:latin typeface="Times New Roman" panose="02020603050405020304" pitchFamily="18" charset="0"/>
                <a:cs typeface="Times New Roman" panose="02020603050405020304" pitchFamily="18" charset="0"/>
              </a:rPr>
              <a:t> and </a:t>
            </a:r>
            <a:r>
              <a:rPr lang="en-US" sz="2000" dirty="0" err="1">
                <a:solidFill>
                  <a:schemeClr val="bg1"/>
                </a:solidFill>
                <a:latin typeface="Times New Roman" panose="02020603050405020304" pitchFamily="18" charset="0"/>
                <a:cs typeface="Times New Roman" panose="02020603050405020304" pitchFamily="18" charset="0"/>
              </a:rPr>
              <a:t>modelName</a:t>
            </a:r>
            <a:r>
              <a:rPr lang="en-US" sz="2000" dirty="0">
                <a:solidFill>
                  <a:schemeClr val="bg1"/>
                </a:solidFill>
                <a:latin typeface="Times New Roman" panose="02020603050405020304" pitchFamily="18" charset="0"/>
                <a:cs typeface="Times New Roman" panose="02020603050405020304" pitchFamily="18" charset="0"/>
              </a:rPr>
              <a:t> for the object and model names. The function registers the foreign entity and returns a handle if successful, or NULL on Error</a:t>
            </a:r>
            <a:endParaRPr lang="tr-TR" sz="2000" dirty="0">
              <a:solidFill>
                <a:schemeClr val="bg1"/>
              </a:solidFill>
              <a:latin typeface="Times New Roman" panose="02020603050405020304" pitchFamily="18" charset="0"/>
              <a:cs typeface="Times New Roman" panose="02020603050405020304" pitchFamily="18" charset="0"/>
            </a:endParaRPr>
          </a:p>
          <a:p>
            <a:pPr marL="1371600" lvl="3" indent="0" algn="just">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int </a:t>
            </a:r>
            <a:r>
              <a:rPr lang="tr-TR" sz="2000" dirty="0" err="1">
                <a:solidFill>
                  <a:schemeClr val="bg1"/>
                </a:solidFill>
                <a:latin typeface="Times New Roman" panose="02020603050405020304" pitchFamily="18" charset="0"/>
                <a:cs typeface="Times New Roman" panose="02020603050405020304" pitchFamily="18" charset="0"/>
              </a:rPr>
              <a:t>vhpi_release_handle</a:t>
            </a:r>
            <a:r>
              <a:rPr lang="tr-TR" sz="2000" dirty="0">
                <a:solidFill>
                  <a:schemeClr val="bg1"/>
                </a:solidFill>
                <a:latin typeface="Times New Roman" panose="02020603050405020304" pitchFamily="18" charset="0"/>
                <a:cs typeface="Times New Roman" panose="02020603050405020304" pitchFamily="18" charset="0"/>
              </a:rPr>
              <a:t> (vhpiHandleT object);</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object argument is a handle referring to an object. The function releases the handle and returns 0 if successful, or 1 if an error occurs</a:t>
            </a:r>
            <a:endParaRPr lang="tr-TR" sz="2000" dirty="0">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79239B88-6C00-0226-A236-B891548B11AD}"/>
              </a:ext>
            </a:extLst>
          </p:cNvPr>
          <p:cNvSpPr txBox="1">
            <a:spLocks/>
          </p:cNvSpPr>
          <p:nvPr/>
        </p:nvSpPr>
        <p:spPr bwMode="auto">
          <a:xfrm>
            <a:off x="0" y="0"/>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23 </a:t>
            </a:r>
            <a:r>
              <a:rPr lang="tr-TR" sz="4000" b="1" dirty="0">
                <a:solidFill>
                  <a:schemeClr val="bg1"/>
                </a:solidFill>
                <a:latin typeface="Tw Cen MT (Headings)"/>
                <a:ea typeface="+mj-ea"/>
                <a:cs typeface="+mj-cs"/>
              </a:rPr>
              <a:t>VHPI FUNCTION REFERENCE</a:t>
            </a:r>
            <a:endParaRPr lang="en-GB" sz="40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2655354457"/>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A6A1C65D-A7EA-7F00-391E-A3AEB00A7E3E}"/>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594F1879-7233-AE58-0F21-2C874AF4DCBD}"/>
              </a:ext>
            </a:extLst>
          </p:cNvPr>
          <p:cNvSpPr>
            <a:spLocks noGrp="1"/>
          </p:cNvSpPr>
          <p:nvPr>
            <p:ph idx="1"/>
          </p:nvPr>
        </p:nvSpPr>
        <p:spPr>
          <a:xfrm>
            <a:off x="642026" y="695808"/>
            <a:ext cx="11021654" cy="6094098"/>
          </a:xfrm>
        </p:spPr>
        <p:txBody>
          <a:bodyPr>
            <a:noAutofit/>
          </a:bodyPr>
          <a:lstStyle/>
          <a:p>
            <a:pPr lvl="2" algn="just">
              <a:lnSpc>
                <a:spcPct val="110000"/>
              </a:lnSpc>
            </a:pPr>
            <a:endParaRPr lang="tr-TR" sz="2000" dirty="0">
              <a:solidFill>
                <a:schemeClr val="bg1"/>
              </a:solidFill>
            </a:endParaRP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int </a:t>
            </a:r>
            <a:r>
              <a:rPr lang="tr-TR" sz="2000" dirty="0" err="1">
                <a:solidFill>
                  <a:schemeClr val="bg1"/>
                </a:solidFill>
                <a:latin typeface="Times New Roman" panose="02020603050405020304" pitchFamily="18" charset="0"/>
                <a:cs typeface="Times New Roman" panose="02020603050405020304" pitchFamily="18" charset="0"/>
              </a:rPr>
              <a:t>vhpi_remove_cb</a:t>
            </a:r>
            <a:r>
              <a:rPr lang="tr-TR" sz="2000" dirty="0">
                <a:solidFill>
                  <a:schemeClr val="bg1"/>
                </a:solidFill>
                <a:latin typeface="Times New Roman" panose="02020603050405020304" pitchFamily="18" charset="0"/>
                <a:cs typeface="Times New Roman" panose="02020603050405020304" pitchFamily="18" charset="0"/>
              </a:rPr>
              <a:t> (vhpiHandleT cb_obj);</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cb_obj argument is a handle to a registered callback. The function removes the callback, invalidating the handle. It returns 0 if successful, or 1 if an error occurs</a:t>
            </a:r>
            <a:endParaRPr lang="tr-TR" sz="2000" dirty="0">
              <a:solidFill>
                <a:schemeClr val="bg1"/>
              </a:solidFill>
              <a:latin typeface="Times New Roman" panose="02020603050405020304" pitchFamily="18" charset="0"/>
              <a:cs typeface="Times New Roman" panose="02020603050405020304" pitchFamily="18" charset="0"/>
            </a:endParaRPr>
          </a:p>
          <a:p>
            <a:pPr marL="1371600" lvl="3" indent="0" algn="just">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vhpiHandleT vhpi_scan (vhpiHandleT iterator);</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iterator argument is a handle to an iterator object. If the iterator has no element at its position, the handle is released and NULL is returned. Otherwise, a handle to the current element is returned, and the iterator moves to the next element. The return value is either a handle or NULL</a:t>
            </a:r>
            <a:endParaRPr lang="tr-TR" sz="2000" dirty="0">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C5E7DD62-079D-0210-59A4-7167FADF2584}"/>
              </a:ext>
            </a:extLst>
          </p:cNvPr>
          <p:cNvSpPr txBox="1">
            <a:spLocks/>
          </p:cNvSpPr>
          <p:nvPr/>
        </p:nvSpPr>
        <p:spPr bwMode="auto">
          <a:xfrm>
            <a:off x="0" y="0"/>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23 </a:t>
            </a:r>
            <a:r>
              <a:rPr lang="tr-TR" sz="4000" b="1" dirty="0">
                <a:solidFill>
                  <a:schemeClr val="bg1"/>
                </a:solidFill>
                <a:latin typeface="Tw Cen MT (Headings)"/>
                <a:ea typeface="+mj-ea"/>
                <a:cs typeface="+mj-cs"/>
              </a:rPr>
              <a:t>VHPI FUNCTION REFERENCE</a:t>
            </a:r>
            <a:endParaRPr lang="en-GB" sz="40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1464514336"/>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1BAD1561-252F-C72E-BBAB-E28632F7175D}"/>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F4074A28-E7D7-C856-771E-70CA942AF047}"/>
              </a:ext>
            </a:extLst>
          </p:cNvPr>
          <p:cNvSpPr>
            <a:spLocks noGrp="1"/>
          </p:cNvSpPr>
          <p:nvPr>
            <p:ph idx="1"/>
          </p:nvPr>
        </p:nvSpPr>
        <p:spPr>
          <a:xfrm>
            <a:off x="642026" y="695808"/>
            <a:ext cx="11021654" cy="6094098"/>
          </a:xfrm>
        </p:spPr>
        <p:txBody>
          <a:bodyPr>
            <a:noAutofit/>
          </a:bodyPr>
          <a:lstStyle/>
          <a:p>
            <a:pPr lvl="2" algn="just">
              <a:lnSpc>
                <a:spcPct val="110000"/>
              </a:lnSpc>
            </a:pPr>
            <a:endParaRPr lang="tr-TR" sz="2000" dirty="0">
              <a:solidFill>
                <a:schemeClr val="bg1"/>
              </a:solidFill>
            </a:endParaRP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int vhpi_schedule_transaction (vhpiHandleT drivHdl, vhpiValueT *value_p,uint32_t  numValues, vhpiTimeT *delayp, vhpiDelayModeT delayMode, vhpiTimeT *pulseRejp);</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drivHdl refers to a driver or driverCollection. value_p is a pointer to value structures, and numValues is the count. Transactions are scheduled with a relative delay (delayp), and delayMode specifies the type (inertial or transport)</a:t>
            </a:r>
            <a:endParaRPr lang="tr-TR" sz="2000" dirty="0">
              <a:solidFill>
                <a:schemeClr val="bg1"/>
              </a:solidFill>
              <a:latin typeface="Times New Roman" panose="02020603050405020304" pitchFamily="18" charset="0"/>
              <a:cs typeface="Times New Roman" panose="02020603050405020304" pitchFamily="18" charset="0"/>
            </a:endParaRP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If delayMode is inertial, pulseRejp sets the pulse rejection limit; otherwise, it's ignored. If pulseRejp is NULL, the limit equals the delay</a:t>
            </a:r>
            <a:endParaRPr lang="tr-TR" sz="2000" dirty="0">
              <a:solidFill>
                <a:schemeClr val="bg1"/>
              </a:solidFill>
              <a:latin typeface="Times New Roman" panose="02020603050405020304" pitchFamily="18" charset="0"/>
              <a:cs typeface="Times New Roman" panose="02020603050405020304" pitchFamily="18" charset="0"/>
            </a:endParaRPr>
          </a:p>
          <a:p>
            <a:pPr lvl="3"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Return </a:t>
            </a:r>
            <a:r>
              <a:rPr lang="en-US" sz="2000" dirty="0">
                <a:solidFill>
                  <a:schemeClr val="bg1"/>
                </a:solidFill>
                <a:latin typeface="Times New Roman" panose="02020603050405020304" pitchFamily="18" charset="0"/>
                <a:cs typeface="Times New Roman" panose="02020603050405020304" pitchFamily="18" charset="0"/>
              </a:rPr>
              <a:t>0 if successful, non-zero if error occurs</a:t>
            </a:r>
            <a:endParaRPr lang="tr-TR" sz="2000" dirty="0">
              <a:solidFill>
                <a:schemeClr val="bg1"/>
              </a:solidFill>
              <a:latin typeface="Times New Roman" panose="02020603050405020304" pitchFamily="18" charset="0"/>
              <a:cs typeface="Times New Roman" panose="02020603050405020304" pitchFamily="18" charset="0"/>
            </a:endParaRPr>
          </a:p>
          <a:p>
            <a:pPr marL="1371600" lvl="3" indent="0" algn="just">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int vhpi_vprintf (const char *format, va_list args);</a:t>
            </a: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The format argument is a pointer to a format string with conversion codes, as per ISO/IEC 9899:2018 for the C vprintf function. It formats a string to be written to output files</a:t>
            </a:r>
            <a:endParaRPr lang="tr-TR" sz="2000" dirty="0">
              <a:solidFill>
                <a:schemeClr val="bg1"/>
              </a:solidFill>
              <a:latin typeface="Times New Roman" panose="02020603050405020304" pitchFamily="18" charset="0"/>
              <a:cs typeface="Times New Roman" panose="02020603050405020304" pitchFamily="18" charset="0"/>
            </a:endParaRPr>
          </a:p>
          <a:p>
            <a:pPr lvl="3"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Return value: The number of characters written, or -1 if an error occurs</a:t>
            </a:r>
            <a:endParaRPr lang="tr-TR" sz="2000" dirty="0">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232B59D8-E915-1980-DC0C-DF3C659B1CA3}"/>
              </a:ext>
            </a:extLst>
          </p:cNvPr>
          <p:cNvSpPr txBox="1">
            <a:spLocks/>
          </p:cNvSpPr>
          <p:nvPr/>
        </p:nvSpPr>
        <p:spPr bwMode="auto">
          <a:xfrm>
            <a:off x="0" y="0"/>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23 </a:t>
            </a:r>
            <a:r>
              <a:rPr lang="tr-TR" sz="4000" b="1" dirty="0">
                <a:solidFill>
                  <a:schemeClr val="bg1"/>
                </a:solidFill>
                <a:latin typeface="Tw Cen MT (Headings)"/>
                <a:ea typeface="+mj-ea"/>
                <a:cs typeface="+mj-cs"/>
              </a:rPr>
              <a:t>VHPI FUNCTION REFERENCE</a:t>
            </a:r>
            <a:endParaRPr lang="en-GB" sz="40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2059193065"/>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2D15363-4DD5-2E12-E2C5-6D6BBD0EACFD}"/>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8836C436-1D4E-C686-93F8-FA899A5B847F}"/>
              </a:ext>
            </a:extLst>
          </p:cNvPr>
          <p:cNvSpPr txBox="1">
            <a:spLocks/>
          </p:cNvSpPr>
          <p:nvPr/>
        </p:nvSpPr>
        <p:spPr>
          <a:xfrm>
            <a:off x="5907110" y="0"/>
            <a:ext cx="6284889" cy="4580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tr-TR" sz="2800" b="1" dirty="0">
                <a:solidFill>
                  <a:srgbClr val="FF0000"/>
                </a:solidFill>
                <a:latin typeface="Tw Cen MT" panose="020B0602020104020603"/>
              </a:rPr>
              <a:t>2</a:t>
            </a:r>
            <a:r>
              <a:rPr kumimoji="0" lang="tr-TR" sz="2800" b="1" i="0" u="none" strike="noStrike" kern="1200" cap="all" spc="0" normalizeH="0" baseline="0" noProof="0" dirty="0">
                <a:ln>
                  <a:noFill/>
                </a:ln>
                <a:solidFill>
                  <a:srgbClr val="FF0000"/>
                </a:solidFill>
                <a:effectLst/>
                <a:uLnTx/>
                <a:uFillTx/>
                <a:latin typeface="Tw Cen MT" panose="020B0602020104020603"/>
                <a:ea typeface="+mj-ea"/>
                <a:cs typeface="+mj-cs"/>
              </a:rPr>
              <a:t>4. </a:t>
            </a:r>
            <a:r>
              <a:rPr lang="en-US" sz="2800" b="1" dirty="0">
                <a:solidFill>
                  <a:srgbClr val="FF0000"/>
                </a:solidFill>
              </a:rPr>
              <a:t>S</a:t>
            </a:r>
            <a:r>
              <a:rPr lang="tr-TR" sz="2800" b="1" dirty="0">
                <a:solidFill>
                  <a:srgbClr val="FF0000"/>
                </a:solidFill>
              </a:rPr>
              <a:t>TANDARD TOOL DIRECTIVES</a:t>
            </a:r>
            <a:r>
              <a:rPr kumimoji="0" lang="tr-TR" sz="2800" b="1" i="0" u="none" strike="noStrike" kern="1200" cap="all" spc="0" normalizeH="0" baseline="0" noProof="0" dirty="0">
                <a:ln>
                  <a:noFill/>
                </a:ln>
                <a:solidFill>
                  <a:srgbClr val="FF0000"/>
                </a:solidFill>
                <a:effectLst/>
                <a:uLnTx/>
                <a:uFillTx/>
                <a:latin typeface="Tw Cen MT" panose="020B0602020104020603"/>
                <a:ea typeface="+mj-ea"/>
                <a:cs typeface="+mj-cs"/>
              </a:rPr>
              <a:t>  </a:t>
            </a:r>
          </a:p>
        </p:txBody>
      </p:sp>
      <p:sp>
        <p:nvSpPr>
          <p:cNvPr id="9" name="Content Placeholder 2">
            <a:extLst>
              <a:ext uri="{FF2B5EF4-FFF2-40B4-BE49-F238E27FC236}">
                <a16:creationId xmlns:a16="http://schemas.microsoft.com/office/drawing/2014/main" id="{C58DABAA-E6D8-BAE3-9F43-8A5158F3F0C2}"/>
              </a:ext>
            </a:extLst>
          </p:cNvPr>
          <p:cNvSpPr txBox="1">
            <a:spLocks/>
          </p:cNvSpPr>
          <p:nvPr/>
        </p:nvSpPr>
        <p:spPr>
          <a:xfrm>
            <a:off x="5907111" y="479201"/>
            <a:ext cx="6284890" cy="108713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1000"/>
              </a:spcBef>
              <a:spcAft>
                <a:spcPts val="0"/>
              </a:spcAft>
              <a:buClrTx/>
              <a:buSzPct val="125000"/>
              <a:buFont typeface="Arial" panose="020B0604020202020204" pitchFamily="34" charset="0"/>
              <a:buNone/>
              <a:tabLst/>
              <a:defRPr/>
            </a:pPr>
            <a:r>
              <a:rPr kumimoji="0" lang="en-US" sz="2400" b="1" i="0" u="none" strike="noStrike" kern="1200" cap="none" spc="0" normalizeH="0" baseline="0" noProof="0" dirty="0">
                <a:ln>
                  <a:noFill/>
                </a:ln>
                <a:solidFill>
                  <a:srgbClr val="FF0000"/>
                </a:solidFill>
                <a:effectLst/>
                <a:uLnTx/>
                <a:uFillTx/>
                <a:latin typeface="Tw Cen MT" panose="020B0602020104020603"/>
                <a:ea typeface="+mn-ea"/>
                <a:cs typeface="+mn-cs"/>
              </a:rPr>
              <a:t> </a:t>
            </a:r>
            <a:r>
              <a:rPr kumimoji="0" lang="tr-TR" sz="2400" b="1" i="0" u="none" strike="noStrike" kern="1200" cap="none" spc="0" normalizeH="0" baseline="0" noProof="0" dirty="0">
                <a:ln>
                  <a:noFill/>
                </a:ln>
                <a:solidFill>
                  <a:srgbClr val="FF0000"/>
                </a:solidFill>
                <a:effectLst/>
                <a:uLnTx/>
                <a:uFillTx/>
                <a:latin typeface="Tw Cen MT" panose="020B0602020104020603"/>
                <a:ea typeface="+mn-ea"/>
                <a:cs typeface="+mn-cs"/>
              </a:rPr>
              <a:t>  24.1 </a:t>
            </a:r>
            <a:r>
              <a:rPr kumimoji="0" lang="tr-TR" sz="2400" b="1" i="0" u="none" strike="noStrike" kern="1200" cap="none" spc="0" normalizeH="0" baseline="0" noProof="0" dirty="0" err="1">
                <a:ln>
                  <a:noFill/>
                </a:ln>
                <a:solidFill>
                  <a:prstClr val="black"/>
                </a:solidFill>
                <a:effectLst/>
                <a:uLnTx/>
                <a:uFillTx/>
                <a:latin typeface="Tw Cen MT" panose="020B0602020104020603"/>
                <a:ea typeface="+mn-ea"/>
                <a:cs typeface="+mn-cs"/>
              </a:rPr>
              <a:t>Protect</a:t>
            </a:r>
            <a:r>
              <a:rPr kumimoji="0" lang="tr-TR" sz="2400" b="1" i="0" u="none" strike="noStrike" kern="1200" cap="none" spc="0" normalizeH="0" baseline="0" noProof="0" dirty="0">
                <a:ln>
                  <a:noFill/>
                </a:ln>
                <a:solidFill>
                  <a:prstClr val="black"/>
                </a:solidFill>
                <a:effectLst/>
                <a:uLnTx/>
                <a:uFillTx/>
                <a:latin typeface="Tw Cen MT" panose="020B0602020104020603"/>
                <a:ea typeface="+mn-ea"/>
                <a:cs typeface="+mn-cs"/>
              </a:rPr>
              <a:t> </a:t>
            </a:r>
            <a:r>
              <a:rPr kumimoji="0" lang="tr-TR" sz="2400" b="1" i="0" u="none" strike="noStrike" kern="1200" cap="none" spc="0" normalizeH="0" baseline="0" noProof="0" dirty="0" err="1">
                <a:ln>
                  <a:noFill/>
                </a:ln>
                <a:solidFill>
                  <a:prstClr val="black"/>
                </a:solidFill>
                <a:effectLst/>
                <a:uLnTx/>
                <a:uFillTx/>
                <a:latin typeface="Tw Cen MT" panose="020B0602020104020603"/>
                <a:ea typeface="+mn-ea"/>
                <a:cs typeface="+mn-cs"/>
              </a:rPr>
              <a:t>Tool</a:t>
            </a:r>
            <a:r>
              <a:rPr kumimoji="0" lang="tr-TR" sz="2400" b="1" i="0" u="none" strike="noStrike" kern="1200" cap="none" spc="0" normalizeH="0" baseline="0" noProof="0" dirty="0">
                <a:ln>
                  <a:noFill/>
                </a:ln>
                <a:solidFill>
                  <a:prstClr val="black"/>
                </a:solidFill>
                <a:effectLst/>
                <a:uLnTx/>
                <a:uFillTx/>
                <a:latin typeface="Tw Cen MT" panose="020B0602020104020603"/>
                <a:ea typeface="+mn-ea"/>
                <a:cs typeface="+mn-cs"/>
              </a:rPr>
              <a:t> </a:t>
            </a:r>
            <a:r>
              <a:rPr kumimoji="0" lang="tr-TR" sz="2400" b="1" i="0" u="none" strike="noStrike" kern="1200" cap="none" spc="0" normalizeH="0" baseline="0" noProof="0" dirty="0" err="1">
                <a:ln>
                  <a:noFill/>
                </a:ln>
                <a:solidFill>
                  <a:prstClr val="black"/>
                </a:solidFill>
                <a:effectLst/>
                <a:uLnTx/>
                <a:uFillTx/>
                <a:latin typeface="Tw Cen MT" panose="020B0602020104020603"/>
                <a:ea typeface="+mn-ea"/>
                <a:cs typeface="+mn-cs"/>
              </a:rPr>
              <a:t>Directives</a:t>
            </a:r>
            <a:endParaRPr kumimoji="0" lang="en-US" sz="2400" b="1" i="0" u="none" strike="noStrike" kern="1200" cap="none" spc="0" normalizeH="0" baseline="0" noProof="0" dirty="0">
              <a:ln>
                <a:noFill/>
              </a:ln>
              <a:solidFill>
                <a:prstClr val="black"/>
              </a:solidFill>
              <a:effectLst/>
              <a:uLnTx/>
              <a:uFillTx/>
              <a:latin typeface="Tw Cen MT" panose="020B0602020104020603"/>
              <a:ea typeface="+mn-ea"/>
              <a:cs typeface="+mn-cs"/>
            </a:endParaRPr>
          </a:p>
          <a:p>
            <a:pPr marL="0" marR="0" lvl="0" indent="0" algn="l" defTabSz="914400" rtl="0" eaLnBrk="1" fontAlgn="auto" latinLnBrk="0" hangingPunct="1">
              <a:lnSpc>
                <a:spcPct val="110000"/>
              </a:lnSpc>
              <a:spcBef>
                <a:spcPts val="1000"/>
              </a:spcBef>
              <a:spcAft>
                <a:spcPts val="0"/>
              </a:spcAft>
              <a:buClrTx/>
              <a:buSzPct val="125000"/>
              <a:buFont typeface="Arial" panose="020B0604020202020204" pitchFamily="34" charset="0"/>
              <a:buNone/>
              <a:tabLst/>
              <a:defRPr/>
            </a:pPr>
            <a:r>
              <a:rPr kumimoji="0" lang="en-US" sz="2400" b="1" i="0" u="none" strike="noStrike" kern="1200" cap="none" spc="0" normalizeH="0" baseline="0" noProof="0" dirty="0">
                <a:ln>
                  <a:noFill/>
                </a:ln>
                <a:solidFill>
                  <a:srgbClr val="FF0000"/>
                </a:solidFill>
                <a:effectLst/>
                <a:uLnTx/>
                <a:uFillTx/>
                <a:latin typeface="Tw Cen MT" panose="020B0602020104020603"/>
                <a:ea typeface="+mn-ea"/>
                <a:cs typeface="+mn-cs"/>
              </a:rPr>
              <a:t> </a:t>
            </a:r>
            <a:r>
              <a:rPr kumimoji="0" lang="tr-TR" sz="2400" b="1" i="0" u="none" strike="noStrike" kern="1200" cap="none" spc="0" normalizeH="0" baseline="0" noProof="0" dirty="0">
                <a:ln>
                  <a:noFill/>
                </a:ln>
                <a:solidFill>
                  <a:srgbClr val="FF0000"/>
                </a:solidFill>
                <a:effectLst/>
                <a:uLnTx/>
                <a:uFillTx/>
                <a:latin typeface="Tw Cen MT" panose="020B0602020104020603"/>
                <a:ea typeface="+mn-ea"/>
                <a:cs typeface="+mn-cs"/>
              </a:rPr>
              <a:t>  24</a:t>
            </a:r>
            <a:r>
              <a:rPr kumimoji="0" lang="en-US" sz="2400" b="1" i="0" u="none" strike="noStrike" kern="1200" cap="none" spc="0" normalizeH="0" baseline="0" noProof="0" dirty="0">
                <a:ln>
                  <a:noFill/>
                </a:ln>
                <a:solidFill>
                  <a:srgbClr val="FF0000"/>
                </a:solidFill>
                <a:effectLst/>
                <a:uLnTx/>
                <a:uFillTx/>
                <a:latin typeface="Tw Cen MT" panose="020B0602020104020603"/>
                <a:ea typeface="+mn-ea"/>
                <a:cs typeface="+mn-cs"/>
              </a:rPr>
              <a:t>.2 </a:t>
            </a:r>
            <a:r>
              <a:rPr lang="tr-TR" b="1" dirty="0" err="1">
                <a:solidFill>
                  <a:prstClr val="black"/>
                </a:solidFill>
                <a:latin typeface="Tw Cen MT" panose="020B0602020104020603"/>
              </a:rPr>
              <a:t>Conditional</a:t>
            </a:r>
            <a:r>
              <a:rPr lang="tr-TR" b="1" dirty="0">
                <a:solidFill>
                  <a:prstClr val="black"/>
                </a:solidFill>
                <a:latin typeface="Tw Cen MT" panose="020B0602020104020603"/>
              </a:rPr>
              <a:t> Analysis </a:t>
            </a:r>
            <a:r>
              <a:rPr lang="tr-TR" b="1" dirty="0" err="1">
                <a:solidFill>
                  <a:prstClr val="black"/>
                </a:solidFill>
                <a:latin typeface="Tw Cen MT" panose="020B0602020104020603"/>
              </a:rPr>
              <a:t>Tool</a:t>
            </a:r>
            <a:r>
              <a:rPr lang="tr-TR" b="1" dirty="0">
                <a:solidFill>
                  <a:prstClr val="black"/>
                </a:solidFill>
                <a:latin typeface="Tw Cen MT" panose="020B0602020104020603"/>
              </a:rPr>
              <a:t> </a:t>
            </a:r>
            <a:r>
              <a:rPr lang="tr-TR" b="1" dirty="0" err="1">
                <a:solidFill>
                  <a:prstClr val="black"/>
                </a:solidFill>
                <a:latin typeface="Tw Cen MT" panose="020B0602020104020603"/>
              </a:rPr>
              <a:t>Directives</a:t>
            </a:r>
            <a:r>
              <a:rPr kumimoji="0" lang="tr-TR" sz="2400" b="1" i="0" u="none" strike="noStrike" kern="1200" cap="none" spc="0" normalizeH="0" baseline="0" noProof="0" dirty="0">
                <a:ln>
                  <a:noFill/>
                </a:ln>
                <a:solidFill>
                  <a:srgbClr val="FF0000"/>
                </a:solidFill>
                <a:effectLst/>
                <a:uLnTx/>
                <a:uFillTx/>
                <a:latin typeface="Tw Cen MT" panose="020B0602020104020603"/>
                <a:ea typeface="+mn-ea"/>
                <a:cs typeface="+mn-cs"/>
              </a:rPr>
              <a:t> </a:t>
            </a:r>
            <a:r>
              <a:rPr kumimoji="0" lang="en-GB" sz="2400" b="1" i="0" u="none" strike="noStrike" kern="1200" cap="none" spc="0" normalizeH="0" baseline="0" noProof="0" dirty="0">
                <a:ln>
                  <a:noFill/>
                </a:ln>
                <a:solidFill>
                  <a:srgbClr val="FF0000"/>
                </a:solidFill>
                <a:effectLst/>
                <a:uLnTx/>
                <a:uFillTx/>
                <a:latin typeface="Tw Cen MT" panose="020B0602020104020603"/>
                <a:ea typeface="+mn-ea"/>
                <a:cs typeface="+mn-cs"/>
              </a:rPr>
              <a:t> </a:t>
            </a:r>
            <a:r>
              <a:rPr kumimoji="0" lang="tr-TR" sz="2400" b="1" i="0" u="none" strike="noStrike" kern="1200" cap="none" spc="0" normalizeH="0" baseline="0" noProof="0" dirty="0">
                <a:ln>
                  <a:noFill/>
                </a:ln>
                <a:solidFill>
                  <a:srgbClr val="FF0000"/>
                </a:solidFill>
                <a:effectLst/>
                <a:uLnTx/>
                <a:uFillTx/>
                <a:latin typeface="Tw Cen MT" panose="020B0602020104020603"/>
                <a:ea typeface="+mn-ea"/>
                <a:cs typeface="+mn-cs"/>
              </a:rPr>
              <a:t> </a:t>
            </a:r>
            <a:r>
              <a:rPr kumimoji="0" lang="en-GB" sz="2400" b="1" i="0" u="none" strike="noStrike" kern="1200" cap="none" spc="0" normalizeH="0" baseline="0" noProof="0" dirty="0">
                <a:ln>
                  <a:noFill/>
                </a:ln>
                <a:solidFill>
                  <a:srgbClr val="FF0000"/>
                </a:solidFill>
                <a:effectLst/>
                <a:uLnTx/>
                <a:uFillTx/>
                <a:latin typeface="Tw Cen MT" panose="020B0602020104020603"/>
                <a:ea typeface="+mn-ea"/>
                <a:cs typeface="+mn-cs"/>
              </a:rPr>
              <a:t>   </a:t>
            </a:r>
            <a:endParaRPr kumimoji="0" lang="en-US" sz="2400" b="1" i="0" u="none" strike="noStrike" kern="1200" cap="none" spc="0" normalizeH="0" baseline="0" noProof="0" dirty="0">
              <a:ln>
                <a:noFill/>
              </a:ln>
              <a:solidFill>
                <a:prstClr val="black"/>
              </a:solidFill>
              <a:effectLst/>
              <a:uLnTx/>
              <a:uFillTx/>
              <a:latin typeface="Tw Cen MT" panose="020B0602020104020603"/>
              <a:ea typeface="+mn-ea"/>
              <a:cs typeface="+mn-cs"/>
            </a:endParaRPr>
          </a:p>
        </p:txBody>
      </p:sp>
      <p:pic>
        <p:nvPicPr>
          <p:cNvPr id="7" name="Picture 6" descr="close up of circuit board">
            <a:extLst>
              <a:ext uri="{FF2B5EF4-FFF2-40B4-BE49-F238E27FC236}">
                <a16:creationId xmlns:a16="http://schemas.microsoft.com/office/drawing/2014/main" id="{BB2BDD0F-BE43-89BF-EBCF-EBDFC14FCD5A}"/>
              </a:ext>
            </a:extLst>
          </p:cNvPr>
          <p:cNvPicPr>
            <a:picLocks noChangeAspect="1"/>
          </p:cNvPicPr>
          <p:nvPr/>
        </p:nvPicPr>
        <p:blipFill rotWithShape="1">
          <a:blip r:embed="rId3">
            <a:alphaModFix amt="30000"/>
          </a:blip>
          <a:srcRect l="17220" r="9210" b="-1"/>
          <a:stretch/>
        </p:blipFill>
        <p:spPr>
          <a:xfrm>
            <a:off x="-10357" y="10"/>
            <a:ext cx="5917468" cy="6857990"/>
          </a:xfrm>
          <a:prstGeom prst="rect">
            <a:avLst/>
          </a:prstGeom>
        </p:spPr>
      </p:pic>
      <p:sp>
        <p:nvSpPr>
          <p:cNvPr id="10" name="Subtitle 2">
            <a:extLst>
              <a:ext uri="{FF2B5EF4-FFF2-40B4-BE49-F238E27FC236}">
                <a16:creationId xmlns:a16="http://schemas.microsoft.com/office/drawing/2014/main" id="{994C7B32-FC7D-29E3-B3B2-342705369D13}"/>
              </a:ext>
            </a:extLst>
          </p:cNvPr>
          <p:cNvSpPr txBox="1">
            <a:spLocks/>
          </p:cNvSpPr>
          <p:nvPr/>
        </p:nvSpPr>
        <p:spPr>
          <a:xfrm>
            <a:off x="-10358" y="152676"/>
            <a:ext cx="5982231" cy="132912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Pct val="125000"/>
              <a:buFont typeface="Arial" panose="020B0604020202020204" pitchFamily="34" charset="0"/>
              <a:buNone/>
              <a:tabLst/>
              <a:defRPr/>
            </a:pPr>
            <a:r>
              <a:rPr kumimoji="0" lang="en-US" sz="6000" b="1" i="0" u="none" strike="noStrike" kern="1200" cap="none" spc="0" normalizeH="0" baseline="0" noProof="0" dirty="0">
                <a:ln>
                  <a:noFill/>
                </a:ln>
                <a:solidFill>
                  <a:srgbClr val="FF0000"/>
                </a:solidFill>
                <a:effectLst/>
                <a:uLnTx/>
                <a:uFillTx/>
                <a:latin typeface="Tw Cen MT" panose="020B0602020104020603"/>
                <a:ea typeface="+mn-ea"/>
                <a:cs typeface="+mn-cs"/>
              </a:rPr>
              <a:t>Chapter </a:t>
            </a:r>
            <a:r>
              <a:rPr lang="tr-TR" sz="6000" b="1" dirty="0">
                <a:solidFill>
                  <a:srgbClr val="FF0000"/>
                </a:solidFill>
                <a:latin typeface="Tw Cen MT" panose="020B0602020104020603"/>
              </a:rPr>
              <a:t>2</a:t>
            </a:r>
            <a:r>
              <a:rPr kumimoji="0" lang="tr-TR" sz="6000" b="1" i="0" u="none" strike="noStrike" kern="1200" cap="none" spc="0" normalizeH="0" baseline="0" noProof="0" dirty="0">
                <a:ln>
                  <a:noFill/>
                </a:ln>
                <a:solidFill>
                  <a:srgbClr val="FF0000"/>
                </a:solidFill>
                <a:effectLst/>
                <a:uLnTx/>
                <a:uFillTx/>
                <a:latin typeface="Tw Cen MT" panose="020B0602020104020603"/>
                <a:ea typeface="+mn-ea"/>
                <a:cs typeface="+mn-cs"/>
              </a:rPr>
              <a:t>4</a:t>
            </a:r>
            <a:endParaRPr kumimoji="0" lang="en-US" sz="6000" b="1" i="0" u="none" strike="noStrike" kern="1200" cap="none" spc="0" normalizeH="0" baseline="0" noProof="0" dirty="0">
              <a:ln>
                <a:noFill/>
              </a:ln>
              <a:solidFill>
                <a:srgbClr val="FF0000"/>
              </a:solidFill>
              <a:effectLst/>
              <a:uLnTx/>
              <a:uFillTx/>
              <a:latin typeface="Tw Cen MT" panose="020B0602020104020603"/>
              <a:ea typeface="+mn-ea"/>
              <a:cs typeface="+mn-cs"/>
            </a:endParaRPr>
          </a:p>
          <a:p>
            <a:pPr marL="0" marR="0" lvl="0" indent="0" algn="ctr" defTabSz="914400" rtl="0" eaLnBrk="1" fontAlgn="auto" latinLnBrk="0" hangingPunct="1">
              <a:lnSpc>
                <a:spcPct val="100000"/>
              </a:lnSpc>
              <a:spcBef>
                <a:spcPts val="0"/>
              </a:spcBef>
              <a:spcAft>
                <a:spcPts val="0"/>
              </a:spcAft>
              <a:buClrTx/>
              <a:buSzPct val="125000"/>
              <a:buFont typeface="Arial" panose="020B0604020202020204" pitchFamily="34" charset="0"/>
              <a:buNone/>
              <a:tabLst/>
              <a:defRPr/>
            </a:pPr>
            <a:r>
              <a:rPr kumimoji="0" lang="en-US" sz="6000" b="1" i="0" u="none" strike="noStrike" kern="1200" cap="none" spc="0" normalizeH="0" baseline="0" noProof="0" dirty="0">
                <a:ln>
                  <a:noFill/>
                </a:ln>
                <a:solidFill>
                  <a:srgbClr val="FF0000"/>
                </a:solidFill>
                <a:effectLst/>
                <a:uLnTx/>
                <a:uFillTx/>
                <a:latin typeface="Tw Cen MT" panose="020B0602020104020603"/>
                <a:ea typeface="+mn-ea"/>
                <a:cs typeface="+mn-cs"/>
              </a:rPr>
              <a:t>Presenter:</a:t>
            </a:r>
          </a:p>
          <a:p>
            <a:pPr marL="0" marR="0" lvl="0" indent="0" algn="ctr" defTabSz="914400" rtl="0" eaLnBrk="1" fontAlgn="auto" latinLnBrk="0" hangingPunct="1">
              <a:lnSpc>
                <a:spcPct val="100000"/>
              </a:lnSpc>
              <a:spcBef>
                <a:spcPts val="0"/>
              </a:spcBef>
              <a:spcAft>
                <a:spcPts val="0"/>
              </a:spcAft>
              <a:buClrTx/>
              <a:buSzPct val="125000"/>
              <a:buFont typeface="Arial" panose="020B0604020202020204" pitchFamily="34" charset="0"/>
              <a:buNone/>
              <a:tabLst/>
              <a:defRPr/>
            </a:pPr>
            <a:r>
              <a:rPr kumimoji="0" lang="en-GB" sz="6000" b="1" i="0" u="none" strike="noStrike" kern="1200" cap="none" spc="0" normalizeH="0" baseline="0" noProof="0" dirty="0">
                <a:ln>
                  <a:noFill/>
                </a:ln>
                <a:solidFill>
                  <a:prstClr val="black"/>
                </a:solidFill>
                <a:effectLst/>
                <a:uLnTx/>
                <a:uFillTx/>
                <a:latin typeface="Tw Cen MT" panose="020B0602020104020603"/>
                <a:ea typeface="+mn-ea"/>
                <a:cs typeface="+mn-cs"/>
              </a:rPr>
              <a:t>Seyit Ko</a:t>
            </a:r>
            <a:r>
              <a:rPr kumimoji="0" lang="tr-TR" sz="6000" b="1" i="0" u="none" strike="noStrike" kern="1200" cap="none" spc="0" normalizeH="0" baseline="0" noProof="0" dirty="0">
                <a:ln>
                  <a:noFill/>
                </a:ln>
                <a:solidFill>
                  <a:prstClr val="black"/>
                </a:solidFill>
                <a:effectLst/>
                <a:uLnTx/>
                <a:uFillTx/>
                <a:latin typeface="Tw Cen MT" panose="020B0602020104020603"/>
                <a:ea typeface="+mn-ea"/>
                <a:cs typeface="+mn-cs"/>
              </a:rPr>
              <a:t>çak</a:t>
            </a:r>
            <a:endParaRPr kumimoji="0" lang="en-US" sz="6000" b="1" i="1" u="none" strike="noStrike" kern="1200" cap="none" spc="0" normalizeH="0" baseline="0" noProof="0" dirty="0">
              <a:ln>
                <a:noFill/>
              </a:ln>
              <a:solidFill>
                <a:prstClr val="black"/>
              </a:solidFill>
              <a:effectLst/>
              <a:uLnTx/>
              <a:uFillTx/>
              <a:latin typeface="Tw Cen MT" panose="020B0602020104020603"/>
              <a:ea typeface="+mn-ea"/>
              <a:cs typeface="+mn-cs"/>
            </a:endParaRPr>
          </a:p>
        </p:txBody>
      </p:sp>
    </p:spTree>
    <p:extLst>
      <p:ext uri="{BB962C8B-B14F-4D97-AF65-F5344CB8AC3E}">
        <p14:creationId xmlns:p14="http://schemas.microsoft.com/office/powerpoint/2010/main" val="1559652882"/>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95C2136C-DADF-B065-8C40-953BE81B2EB1}"/>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88F3D5E7-B869-4082-EF42-1B30C94AED1F}"/>
              </a:ext>
            </a:extLst>
          </p:cNvPr>
          <p:cNvSpPr>
            <a:spLocks noGrp="1"/>
          </p:cNvSpPr>
          <p:nvPr>
            <p:ph idx="1"/>
          </p:nvPr>
        </p:nvSpPr>
        <p:spPr>
          <a:xfrm>
            <a:off x="733876" y="698604"/>
            <a:ext cx="10724247" cy="2163129"/>
          </a:xfrm>
        </p:spPr>
        <p:txBody>
          <a:bodyPr>
            <a:noAutofit/>
          </a:bodyPr>
          <a:lstStyle/>
          <a:p>
            <a:pPr>
              <a:lnSpc>
                <a:spcPct val="110000"/>
              </a:lnSpc>
            </a:pPr>
            <a:r>
              <a:rPr lang="en-US" sz="2000" b="1" dirty="0">
                <a:solidFill>
                  <a:schemeClr val="bg1"/>
                </a:solidFill>
                <a:latin typeface="Times New Roman" panose="02020603050405020304" pitchFamily="18" charset="0"/>
                <a:cs typeface="Times New Roman" panose="02020603050405020304" pitchFamily="18" charset="0"/>
              </a:rPr>
              <a:t>Encrypt VHDL designs to prevent text disclosure while allowing authorized tools to process the design</a:t>
            </a:r>
            <a:endParaRPr kumimoji="0" lang="tr-TR" altLang="tr-TR" sz="2000"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b="1" dirty="0">
                <a:solidFill>
                  <a:schemeClr val="bg1"/>
                </a:solidFill>
                <a:latin typeface="Times New Roman" panose="02020603050405020304" pitchFamily="18" charset="0"/>
                <a:cs typeface="Times New Roman" panose="02020603050405020304" pitchFamily="18" charset="0"/>
              </a:rPr>
              <a:t>Key Elements</a:t>
            </a:r>
            <a:r>
              <a:rPr lang="en-US" sz="2000" dirty="0">
                <a:solidFill>
                  <a:schemeClr val="bg1"/>
                </a:solidFill>
                <a:latin typeface="Times New Roman" panose="02020603050405020304" pitchFamily="18" charset="0"/>
                <a:cs typeface="Times New Roman" panose="02020603050405020304" pitchFamily="18" charset="0"/>
              </a:rPr>
              <a:t>:</a:t>
            </a:r>
            <a:r>
              <a:rPr lang="tr-TR" sz="2000" dirty="0">
                <a:solidFill>
                  <a:schemeClr val="bg1"/>
                </a:solidFill>
                <a:latin typeface="Times New Roman" panose="02020603050405020304" pitchFamily="18" charset="0"/>
                <a:cs typeface="Times New Roman" panose="02020603050405020304" pitchFamily="18" charset="0"/>
              </a:rPr>
              <a:t> </a:t>
            </a:r>
          </a:p>
          <a:p>
            <a:pPr lvl="1"/>
            <a:r>
              <a:rPr lang="en-US" b="1" dirty="0">
                <a:solidFill>
                  <a:schemeClr val="bg1"/>
                </a:solidFill>
                <a:latin typeface="Times New Roman" panose="02020603050405020304" pitchFamily="18" charset="0"/>
                <a:cs typeface="Times New Roman" panose="02020603050405020304" pitchFamily="18" charset="0"/>
              </a:rPr>
              <a:t>Encryption Envelope</a:t>
            </a:r>
            <a:r>
              <a:rPr lang="en-US" dirty="0">
                <a:solidFill>
                  <a:schemeClr val="bg1"/>
                </a:solidFill>
                <a:latin typeface="Times New Roman" panose="02020603050405020304" pitchFamily="18" charset="0"/>
                <a:cs typeface="Times New Roman" panose="02020603050405020304" pitchFamily="18" charset="0"/>
              </a:rPr>
              <a:t>: Encrypted text and instructions</a:t>
            </a:r>
          </a:p>
          <a:p>
            <a:pPr lvl="1"/>
            <a:r>
              <a:rPr lang="en-US" b="1" dirty="0">
                <a:solidFill>
                  <a:schemeClr val="bg1"/>
                </a:solidFill>
                <a:latin typeface="Times New Roman" panose="02020603050405020304" pitchFamily="18" charset="0"/>
                <a:cs typeface="Times New Roman" panose="02020603050405020304" pitchFamily="18" charset="0"/>
              </a:rPr>
              <a:t>Decryption Envelope</a:t>
            </a:r>
            <a:r>
              <a:rPr lang="en-US" dirty="0">
                <a:solidFill>
                  <a:schemeClr val="bg1"/>
                </a:solidFill>
                <a:latin typeface="Times New Roman" panose="02020603050405020304" pitchFamily="18" charset="0"/>
                <a:cs typeface="Times New Roman" panose="02020603050405020304" pitchFamily="18" charset="0"/>
              </a:rPr>
              <a:t>: Details for decryption</a:t>
            </a:r>
          </a:p>
          <a:p>
            <a:pPr>
              <a:lnSpc>
                <a:spcPct val="110000"/>
              </a:lnSpc>
            </a:pPr>
            <a:endParaRPr kumimoji="0" lang="tr-TR" altLang="tr-TR" sz="27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marL="0" indent="0">
              <a:lnSpc>
                <a:spcPct val="110000"/>
              </a:lnSpc>
              <a:buNone/>
            </a:pPr>
            <a:br>
              <a:rPr kumimoji="0" lang="tr-TR" altLang="tr-TR" sz="27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br>
            <a:endParaRPr kumimoji="0" lang="tr-TR" altLang="tr-TR" sz="27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a:lnSpc>
                <a:spcPct val="110000"/>
              </a:lnSpc>
            </a:pPr>
            <a:endParaRPr lang="en-US" sz="2700" dirty="0">
              <a:effectLst/>
              <a:latin typeface="Times New Roman" panose="02020603050405020304" pitchFamily="18" charset="0"/>
              <a:ea typeface="Calibri" panose="020F0502020204030204" pitchFamily="34" charset="0"/>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200" dirty="0">
              <a:effectLst/>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effectLst/>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
        <p:nvSpPr>
          <p:cNvPr id="8" name="Content Placeholder 2">
            <a:extLst>
              <a:ext uri="{FF2B5EF4-FFF2-40B4-BE49-F238E27FC236}">
                <a16:creationId xmlns:a16="http://schemas.microsoft.com/office/drawing/2014/main" id="{1F4BCA82-EA59-4442-B697-7E0BE04A5E05}"/>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marR="0" lvl="0" indent="0" algn="l" defTabSz="457200" rtl="0" eaLnBrk="1" fontAlgn="base" latinLnBrk="0" hangingPunct="1">
              <a:lnSpc>
                <a:spcPct val="100000"/>
              </a:lnSpc>
              <a:spcBef>
                <a:spcPct val="0"/>
              </a:spcBef>
              <a:spcAft>
                <a:spcPts val="1200"/>
              </a:spcAft>
              <a:buClr>
                <a:srgbClr val="E60000"/>
              </a:buClr>
              <a:buSzPct val="105000"/>
              <a:buFont typeface="Times" pitchFamily="18" charset="0"/>
              <a:buNone/>
              <a:tabLst/>
              <a:defRPr/>
            </a:pP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			</a:t>
            </a:r>
            <a:r>
              <a:rPr lang="tr-TR" sz="4000" b="1" dirty="0">
                <a:solidFill>
                  <a:srgbClr val="FF0000"/>
                </a:solidFill>
                <a:latin typeface="Tw Cen MT (Headings)"/>
              </a:rPr>
              <a:t>2</a:t>
            </a:r>
            <a:r>
              <a:rPr kumimoji="0" lang="tr-TR" sz="4000" b="1" i="0" u="none" strike="noStrike" kern="1200" cap="none" spc="0" normalizeH="0" baseline="0" noProof="0" dirty="0">
                <a:ln>
                  <a:noFill/>
                </a:ln>
                <a:solidFill>
                  <a:srgbClr val="FF0000"/>
                </a:solidFill>
                <a:effectLst/>
                <a:uLnTx/>
                <a:uFillTx/>
                <a:latin typeface="Tw Cen MT (Headings)"/>
                <a:ea typeface="+mn-ea"/>
                <a:cs typeface="+mn-cs"/>
              </a:rPr>
              <a:t>4</a:t>
            </a: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a:t>
            </a:r>
            <a:r>
              <a:rPr kumimoji="0" lang="tr-TR" sz="4000" b="1" i="0" u="none" strike="noStrike" kern="1200" cap="none" spc="0" normalizeH="0" baseline="0" noProof="0" dirty="0">
                <a:ln>
                  <a:noFill/>
                </a:ln>
                <a:solidFill>
                  <a:srgbClr val="FF0000"/>
                </a:solidFill>
                <a:effectLst/>
                <a:uLnTx/>
                <a:uFillTx/>
                <a:latin typeface="Tw Cen MT (Headings)"/>
                <a:ea typeface="+mn-ea"/>
                <a:cs typeface="+mn-cs"/>
              </a:rPr>
              <a:t>1</a:t>
            </a: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 </a:t>
            </a:r>
            <a:r>
              <a:rPr lang="tr-TR" sz="4000" b="1" dirty="0">
                <a:solidFill>
                  <a:prstClr val="black"/>
                </a:solidFill>
                <a:latin typeface="Tw Cen MT (Body)"/>
                <a:cs typeface="Times New Roman" panose="02020603050405020304" pitchFamily="18" charset="0"/>
              </a:rPr>
              <a:t>PROTECT TOOL DIRECTIVES</a:t>
            </a:r>
            <a:endParaRPr kumimoji="0" lang="en-GB" sz="4000" b="1" i="1" u="none" strike="noStrike" kern="1200" cap="none" spc="0" normalizeH="0" baseline="0" noProof="0" dirty="0">
              <a:ln>
                <a:noFill/>
              </a:ln>
              <a:solidFill>
                <a:prstClr val="black"/>
              </a:solidFill>
              <a:effectLst/>
              <a:uLnTx/>
              <a:uFillTx/>
              <a:latin typeface="Tw Cen MT (Body)"/>
              <a:ea typeface="+mn-ea"/>
              <a:cs typeface="Times New Roman" panose="02020603050405020304" pitchFamily="18" charset="0"/>
            </a:endParaRPr>
          </a:p>
        </p:txBody>
      </p:sp>
      <p:sp>
        <p:nvSpPr>
          <p:cNvPr id="2" name="Content Placeholder 2">
            <a:extLst>
              <a:ext uri="{FF2B5EF4-FFF2-40B4-BE49-F238E27FC236}">
                <a16:creationId xmlns:a16="http://schemas.microsoft.com/office/drawing/2014/main" id="{801CE937-B716-6628-6028-5E8FB0271F5C}"/>
              </a:ext>
            </a:extLst>
          </p:cNvPr>
          <p:cNvSpPr txBox="1">
            <a:spLocks/>
          </p:cNvSpPr>
          <p:nvPr/>
        </p:nvSpPr>
        <p:spPr bwMode="auto">
          <a:xfrm>
            <a:off x="1168" y="2746656"/>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marR="0" lvl="0" indent="0" algn="l" defTabSz="457200" rtl="0" eaLnBrk="1" fontAlgn="base" latinLnBrk="0" hangingPunct="1">
              <a:lnSpc>
                <a:spcPct val="100000"/>
              </a:lnSpc>
              <a:spcBef>
                <a:spcPct val="0"/>
              </a:spcBef>
              <a:spcAft>
                <a:spcPts val="1200"/>
              </a:spcAft>
              <a:buClr>
                <a:srgbClr val="E60000"/>
              </a:buClr>
              <a:buSzPct val="105000"/>
              <a:buFont typeface="Times" pitchFamily="18" charset="0"/>
              <a:buNone/>
              <a:tabLst/>
              <a:defRPr/>
            </a:pP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			</a:t>
            </a:r>
            <a:r>
              <a:rPr lang="tr-TR" sz="4000" b="1" dirty="0">
                <a:solidFill>
                  <a:srgbClr val="FF0000"/>
                </a:solidFill>
                <a:latin typeface="Tw Cen MT (Headings)"/>
              </a:rPr>
              <a:t>2</a:t>
            </a:r>
            <a:r>
              <a:rPr kumimoji="0" lang="tr-TR" sz="4000" b="1" i="0" u="none" strike="noStrike" kern="1200" cap="none" spc="0" normalizeH="0" baseline="0" noProof="0" dirty="0">
                <a:ln>
                  <a:noFill/>
                </a:ln>
                <a:solidFill>
                  <a:srgbClr val="FF0000"/>
                </a:solidFill>
                <a:effectLst/>
                <a:uLnTx/>
                <a:uFillTx/>
                <a:latin typeface="Tw Cen MT (Headings)"/>
                <a:ea typeface="+mn-ea"/>
                <a:cs typeface="+mn-cs"/>
              </a:rPr>
              <a:t>4</a:t>
            </a: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.2 </a:t>
            </a:r>
            <a:r>
              <a:rPr kumimoji="0" lang="tr-TR" sz="4000" b="1" i="0" u="none" strike="noStrike" kern="1200" cap="none" spc="0" normalizeH="0" baseline="0" noProof="0" dirty="0">
                <a:ln>
                  <a:noFill/>
                </a:ln>
                <a:solidFill>
                  <a:prstClr val="black"/>
                </a:solidFill>
                <a:effectLst/>
                <a:uLnTx/>
                <a:uFillTx/>
                <a:latin typeface="Tw Cen MT (Body)"/>
                <a:ea typeface="+mn-ea"/>
                <a:cs typeface="Times New Roman" panose="02020603050405020304" pitchFamily="18" charset="0"/>
              </a:rPr>
              <a:t>CONDITIONAL ANALYSIS</a:t>
            </a:r>
            <a:r>
              <a:rPr lang="tr-TR" sz="4000" b="1" dirty="0">
                <a:solidFill>
                  <a:prstClr val="black"/>
                </a:solidFill>
                <a:latin typeface="Tw Cen MT (Body)"/>
                <a:cs typeface="Times New Roman" panose="02020603050405020304" pitchFamily="18" charset="0"/>
              </a:rPr>
              <a:t> TOOL DIRECTIVES</a:t>
            </a:r>
            <a:endParaRPr kumimoji="0" lang="en-GB" sz="4000" b="1" i="1" u="none" strike="noStrike" kern="1200" cap="none" spc="0" normalizeH="0" baseline="0" noProof="0" dirty="0">
              <a:ln>
                <a:noFill/>
              </a:ln>
              <a:solidFill>
                <a:prstClr val="black"/>
              </a:solidFill>
              <a:effectLst/>
              <a:uLnTx/>
              <a:uFillTx/>
              <a:latin typeface="Tw Cen MT (Body)"/>
              <a:ea typeface="+mn-ea"/>
              <a:cs typeface="Times New Roman" panose="02020603050405020304" pitchFamily="18" charset="0"/>
            </a:endParaRPr>
          </a:p>
        </p:txBody>
      </p:sp>
      <p:sp>
        <p:nvSpPr>
          <p:cNvPr id="3" name="Content Placeholder 2">
            <a:extLst>
              <a:ext uri="{FF2B5EF4-FFF2-40B4-BE49-F238E27FC236}">
                <a16:creationId xmlns:a16="http://schemas.microsoft.com/office/drawing/2014/main" id="{72D89E88-A1C1-63D3-2EB9-177EBD764DBB}"/>
              </a:ext>
            </a:extLst>
          </p:cNvPr>
          <p:cNvSpPr txBox="1">
            <a:spLocks/>
          </p:cNvSpPr>
          <p:nvPr/>
        </p:nvSpPr>
        <p:spPr>
          <a:xfrm>
            <a:off x="733876" y="3429000"/>
            <a:ext cx="11303547" cy="3429000"/>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nSpc>
                <a:spcPct val="110000"/>
              </a:lnSpc>
            </a:pPr>
            <a:r>
              <a:rPr lang="en-US" sz="2000" b="1" dirty="0">
                <a:solidFill>
                  <a:schemeClr val="bg1"/>
                </a:solidFill>
                <a:latin typeface="Times New Roman" panose="02020603050405020304" pitchFamily="18" charset="0"/>
                <a:cs typeface="Times New Roman" panose="02020603050405020304" pitchFamily="18" charset="0"/>
              </a:rPr>
              <a:t>Purpose</a:t>
            </a:r>
            <a:r>
              <a:rPr lang="en-US" sz="2000" dirty="0">
                <a:solidFill>
                  <a:schemeClr val="bg1"/>
                </a:solidFill>
                <a:latin typeface="Times New Roman" panose="02020603050405020304" pitchFamily="18" charset="0"/>
                <a:cs typeface="Times New Roman" panose="02020603050405020304" pitchFamily="18" charset="0"/>
              </a:rPr>
              <a:t>: Allows conditional inclusion/exclusion of VHDL description parts based on tool or user settings</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GB" sz="2000" b="1" dirty="0">
                <a:solidFill>
                  <a:schemeClr val="bg1"/>
                </a:solidFill>
                <a:latin typeface="Times New Roman" panose="02020603050405020304" pitchFamily="18" charset="0"/>
                <a:cs typeface="Times New Roman" panose="02020603050405020304" pitchFamily="18" charset="0"/>
              </a:rPr>
              <a:t>Key Elements</a:t>
            </a:r>
            <a:r>
              <a:rPr lang="tr-TR" sz="2000" dirty="0">
                <a:solidFill>
                  <a:schemeClr val="bg1"/>
                </a:solidFill>
                <a:latin typeface="Times New Roman" panose="02020603050405020304" pitchFamily="18" charset="0"/>
                <a:cs typeface="Times New Roman" panose="02020603050405020304" pitchFamily="18" charset="0"/>
              </a:rPr>
              <a:t>:</a:t>
            </a:r>
          </a:p>
          <a:p>
            <a:pPr lvl="1">
              <a:lnSpc>
                <a:spcPct val="110000"/>
              </a:lnSpc>
            </a:pPr>
            <a:r>
              <a:rPr lang="en-US" altLang="tr-TR" b="1" dirty="0">
                <a:solidFill>
                  <a:schemeClr val="bg1"/>
                </a:solidFill>
                <a:latin typeface="Times New Roman" panose="02020603050405020304" pitchFamily="18" charset="0"/>
                <a:cs typeface="Times New Roman" panose="02020603050405020304" pitchFamily="18" charset="0"/>
              </a:rPr>
              <a:t>Warning</a:t>
            </a:r>
            <a:r>
              <a:rPr lang="en-US" altLang="tr-TR" dirty="0">
                <a:solidFill>
                  <a:schemeClr val="bg1"/>
                </a:solidFill>
                <a:latin typeface="Times New Roman" panose="02020603050405020304" pitchFamily="18" charset="0"/>
                <a:cs typeface="Times New Roman" panose="02020603050405020304" pitchFamily="18" charset="0"/>
              </a:rPr>
              <a:t>: Adds a warning message, does not stop analysis</a:t>
            </a:r>
            <a:endParaRPr lang="tr-TR" altLang="tr-TR" dirty="0">
              <a:solidFill>
                <a:schemeClr val="bg1"/>
              </a:solidFill>
              <a:latin typeface="Times New Roman" panose="02020603050405020304" pitchFamily="18" charset="0"/>
              <a:cs typeface="Times New Roman" panose="02020603050405020304" pitchFamily="18" charset="0"/>
            </a:endParaRPr>
          </a:p>
          <a:p>
            <a:pPr lvl="1">
              <a:lnSpc>
                <a:spcPct val="110000"/>
              </a:lnSpc>
            </a:pPr>
            <a:r>
              <a:rPr lang="en-US" altLang="tr-TR" b="1" dirty="0">
                <a:solidFill>
                  <a:schemeClr val="bg1"/>
                </a:solidFill>
                <a:latin typeface="Times New Roman" panose="02020603050405020304" pitchFamily="18" charset="0"/>
                <a:cs typeface="Times New Roman" panose="02020603050405020304" pitchFamily="18" charset="0"/>
              </a:rPr>
              <a:t>Error</a:t>
            </a:r>
            <a:r>
              <a:rPr lang="en-US" altLang="tr-TR" dirty="0">
                <a:solidFill>
                  <a:schemeClr val="bg1"/>
                </a:solidFill>
                <a:latin typeface="Times New Roman" panose="02020603050405020304" pitchFamily="18" charset="0"/>
                <a:cs typeface="Times New Roman" panose="02020603050405020304" pitchFamily="18" charset="0"/>
              </a:rPr>
              <a:t>: Stops analysis with an error message</a:t>
            </a:r>
            <a:endParaRPr lang="tr-TR" altLang="tr-TR" dirty="0">
              <a:solidFill>
                <a:schemeClr val="bg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b="1" dirty="0">
                <a:solidFill>
                  <a:schemeClr val="bg1"/>
                </a:solidFill>
                <a:latin typeface="Times New Roman" panose="02020603050405020304" pitchFamily="18" charset="0"/>
                <a:cs typeface="Times New Roman" panose="02020603050405020304" pitchFamily="18" charset="0"/>
              </a:rPr>
              <a:t>Tool-Supplied Identifiers</a:t>
            </a:r>
            <a:r>
              <a:rPr lang="en-US" sz="2000" dirty="0">
                <a:solidFill>
                  <a:schemeClr val="bg1"/>
                </a:solidFill>
                <a:latin typeface="Times New Roman" panose="02020603050405020304" pitchFamily="18" charset="0"/>
                <a:cs typeface="Times New Roman" panose="02020603050405020304" pitchFamily="18" charset="0"/>
              </a:rPr>
              <a:t>:</a:t>
            </a:r>
            <a:endParaRPr lang="tr-TR" sz="2000" dirty="0">
              <a:solidFill>
                <a:schemeClr val="bg1"/>
              </a:solidFill>
              <a:latin typeface="Times New Roman" panose="02020603050405020304" pitchFamily="18" charset="0"/>
              <a:cs typeface="Times New Roman" panose="02020603050405020304" pitchFamily="18" charset="0"/>
            </a:endParaRPr>
          </a:p>
          <a:p>
            <a:pPr lvl="1"/>
            <a:r>
              <a:rPr lang="en-US" b="1" dirty="0">
                <a:solidFill>
                  <a:schemeClr val="bg1"/>
                </a:solidFill>
                <a:latin typeface="Times New Roman" panose="02020603050405020304" pitchFamily="18" charset="0"/>
                <a:cs typeface="Times New Roman" panose="02020603050405020304" pitchFamily="18" charset="0"/>
              </a:rPr>
              <a:t>VHDL_VERSION</a:t>
            </a:r>
            <a:r>
              <a:rPr lang="en-US" dirty="0">
                <a:solidFill>
                  <a:schemeClr val="bg1"/>
                </a:solidFill>
                <a:latin typeface="Times New Roman" panose="02020603050405020304" pitchFamily="18" charset="0"/>
                <a:cs typeface="Times New Roman" panose="02020603050405020304" pitchFamily="18" charset="0"/>
              </a:rPr>
              <a:t>: VHDL version (e.g., "2008")</a:t>
            </a:r>
          </a:p>
          <a:p>
            <a:pPr lvl="1"/>
            <a:r>
              <a:rPr lang="en-US" b="1" dirty="0">
                <a:solidFill>
                  <a:schemeClr val="bg1"/>
                </a:solidFill>
                <a:latin typeface="Times New Roman" panose="02020603050405020304" pitchFamily="18" charset="0"/>
                <a:cs typeface="Times New Roman" panose="02020603050405020304" pitchFamily="18" charset="0"/>
              </a:rPr>
              <a:t>TOOL_TYPE</a:t>
            </a:r>
            <a:r>
              <a:rPr lang="en-US" dirty="0">
                <a:solidFill>
                  <a:schemeClr val="bg1"/>
                </a:solidFill>
                <a:latin typeface="Times New Roman" panose="02020603050405020304" pitchFamily="18" charset="0"/>
                <a:cs typeface="Times New Roman" panose="02020603050405020304" pitchFamily="18" charset="0"/>
              </a:rPr>
              <a:t>: Tool type (e.g., "SIMULATION")</a:t>
            </a:r>
          </a:p>
          <a:p>
            <a:pPr lvl="1"/>
            <a:r>
              <a:rPr lang="en-US" b="1" dirty="0">
                <a:solidFill>
                  <a:schemeClr val="bg1"/>
                </a:solidFill>
                <a:latin typeface="Times New Roman" panose="02020603050405020304" pitchFamily="18" charset="0"/>
                <a:cs typeface="Times New Roman" panose="02020603050405020304" pitchFamily="18" charset="0"/>
              </a:rPr>
              <a:t>TOOL_NAME/EDITION/VERSION</a:t>
            </a:r>
            <a:r>
              <a:rPr lang="en-US" dirty="0">
                <a:solidFill>
                  <a:schemeClr val="bg1"/>
                </a:solidFill>
                <a:latin typeface="Times New Roman" panose="02020603050405020304" pitchFamily="18" charset="0"/>
                <a:cs typeface="Times New Roman" panose="02020603050405020304" pitchFamily="18" charset="0"/>
              </a:rPr>
              <a:t>: Tool-specific details</a:t>
            </a:r>
          </a:p>
          <a:p>
            <a:pPr>
              <a:lnSpc>
                <a:spcPct val="110000"/>
              </a:lnSpc>
            </a:pPr>
            <a:endParaRPr lang="tr-TR" alt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endParaRPr lang="tr-TR" altLang="tr-TR" sz="2000" dirty="0">
              <a:solidFill>
                <a:schemeClr val="bg1"/>
              </a:solidFill>
              <a:latin typeface="Times New Roman" panose="02020603050405020304" pitchFamily="18" charset="0"/>
              <a:cs typeface="Times New Roman" panose="02020603050405020304" pitchFamily="18" charset="0"/>
            </a:endParaRPr>
          </a:p>
          <a:p>
            <a:pPr marL="0" indent="0">
              <a:lnSpc>
                <a:spcPct val="110000"/>
              </a:lnSpc>
              <a:buFont typeface="Arial" panose="020B0604020202020204" pitchFamily="34" charset="0"/>
              <a:buNone/>
            </a:pPr>
            <a:br>
              <a:rPr lang="tr-TR" altLang="tr-TR" sz="2000" dirty="0">
                <a:solidFill>
                  <a:schemeClr val="bg1"/>
                </a:solidFill>
                <a:latin typeface="Times New Roman" panose="02020603050405020304" pitchFamily="18" charset="0"/>
                <a:cs typeface="Times New Roman" panose="02020603050405020304" pitchFamily="18" charset="0"/>
              </a:rPr>
            </a:br>
            <a:endParaRPr lang="tr-TR" alt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000" dirty="0">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b="1" dirty="0">
              <a:solidFill>
                <a:schemeClr val="bg1"/>
              </a:solidFill>
              <a:latin typeface="Calibri" panose="020F0502020204030204" pitchFamily="34" charset="0"/>
              <a:ea typeface="Calibri" panose="020F0502020204030204" pitchFamily="34" charset="0"/>
            </a:endParaRPr>
          </a:p>
          <a:p>
            <a:pPr>
              <a:lnSpc>
                <a:spcPct val="110000"/>
              </a:lnSpc>
            </a:pPr>
            <a:endParaRPr lang="en-GB" sz="2000" b="1" dirty="0">
              <a:solidFill>
                <a:schemeClr val="bg1"/>
              </a:solidFill>
            </a:endParaRPr>
          </a:p>
          <a:p>
            <a:pPr lvl="1">
              <a:lnSpc>
                <a:spcPct val="110000"/>
              </a:lnSpc>
            </a:pPr>
            <a:endParaRPr lang="en-GB" b="1" dirty="0">
              <a:solidFill>
                <a:schemeClr val="bg1"/>
              </a:solidFill>
            </a:endParaRPr>
          </a:p>
          <a:p>
            <a:pPr lvl="1">
              <a:lnSpc>
                <a:spcPct val="110000"/>
              </a:lnSpc>
            </a:pPr>
            <a:r>
              <a:rPr lang="en-US" b="1" dirty="0">
                <a:solidFill>
                  <a:schemeClr val="bg1"/>
                </a:solidFill>
              </a:rPr>
              <a:t>.</a:t>
            </a:r>
          </a:p>
        </p:txBody>
      </p:sp>
    </p:spTree>
    <p:extLst>
      <p:ext uri="{BB962C8B-B14F-4D97-AF65-F5344CB8AC3E}">
        <p14:creationId xmlns:p14="http://schemas.microsoft.com/office/powerpoint/2010/main" val="3431004969"/>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A52F4A77-765D-ED6A-9BDD-7B6034AA8AF6}"/>
              </a:ext>
            </a:extLst>
          </p:cNvPr>
          <p:cNvSpPr txBox="1">
            <a:spLocks/>
          </p:cNvSpPr>
          <p:nvPr/>
        </p:nvSpPr>
        <p:spPr>
          <a:xfrm>
            <a:off x="161285" y="5087143"/>
            <a:ext cx="12192000" cy="3541714"/>
          </a:xfrm>
          <a:prstGeom prst="rect">
            <a:avLst/>
          </a:prstGeom>
          <a:effectLst>
            <a:outerShdw blurRad="50800" dist="50800" dir="5400000" algn="ctr" rotWithShape="0">
              <a:srgbClr val="00B050"/>
            </a:outerShdw>
          </a:effectLst>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spcBef>
                <a:spcPts val="0"/>
              </a:spcBef>
              <a:buFont typeface="Arial" panose="020B0604020202020204" pitchFamily="34" charset="0"/>
              <a:buNone/>
            </a:pPr>
            <a:r>
              <a:rPr lang="en-GB" sz="5400" b="1" u="sng" dirty="0">
                <a:solidFill>
                  <a:schemeClr val="bg1"/>
                </a:solidFill>
                <a:latin typeface="+mj-lt"/>
                <a:ea typeface="+mj-ea"/>
                <a:cs typeface="+mj-cs"/>
              </a:rPr>
              <a:t>www.youtube.com/@falsepaths</a:t>
            </a:r>
          </a:p>
          <a:p>
            <a:pPr marL="0" indent="0" algn="ctr">
              <a:buFont typeface="Arial" panose="020B0604020202020204" pitchFamily="34" charset="0"/>
              <a:buNone/>
            </a:pPr>
            <a:endParaRPr lang="en-GB" sz="4000" dirty="0">
              <a:solidFill>
                <a:schemeClr val="bg1"/>
              </a:solidFill>
            </a:endParaRPr>
          </a:p>
          <a:p>
            <a:pPr marL="0" indent="0" algn="ctr">
              <a:buFont typeface="Arial" panose="020B0604020202020204" pitchFamily="34" charset="0"/>
              <a:buNone/>
            </a:pPr>
            <a:endParaRPr lang="en-GB" sz="4000" dirty="0">
              <a:solidFill>
                <a:schemeClr val="bg1"/>
              </a:solidFill>
            </a:endParaRPr>
          </a:p>
          <a:p>
            <a:pPr algn="ctr"/>
            <a:endParaRPr lang="en-US" sz="4400" dirty="0">
              <a:solidFill>
                <a:srgbClr val="FFFF00"/>
              </a:solidFill>
            </a:endParaRPr>
          </a:p>
        </p:txBody>
      </p:sp>
      <p:sp>
        <p:nvSpPr>
          <p:cNvPr id="3" name="Content Placeholder 2">
            <a:extLst>
              <a:ext uri="{FF2B5EF4-FFF2-40B4-BE49-F238E27FC236}">
                <a16:creationId xmlns:a16="http://schemas.microsoft.com/office/drawing/2014/main" id="{CD36E128-421B-3E5F-263E-445672AA15B6}"/>
              </a:ext>
            </a:extLst>
          </p:cNvPr>
          <p:cNvSpPr txBox="1">
            <a:spLocks/>
          </p:cNvSpPr>
          <p:nvPr/>
        </p:nvSpPr>
        <p:spPr bwMode="auto">
          <a:xfrm>
            <a:off x="0" y="428154"/>
            <a:ext cx="12192000" cy="427402"/>
          </a:xfrm>
          <a:prstGeom prst="rect">
            <a:avLst/>
          </a:prstGeom>
          <a:noFill/>
          <a:ln w="9525">
            <a:noFill/>
            <a:miter lim="800000"/>
            <a:headEnd/>
            <a:tailEnd/>
          </a:ln>
          <a:effectLst>
            <a:outerShdw blurRad="50800" dist="50800" dir="5400000" algn="ctr" rotWithShape="0">
              <a:srgbClr val="00B050"/>
            </a:outerShdw>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ctr">
              <a:spcAft>
                <a:spcPts val="0"/>
              </a:spcAft>
              <a:buNone/>
            </a:pPr>
            <a:r>
              <a:rPr lang="en-US" sz="4800" b="1" dirty="0">
                <a:solidFill>
                  <a:schemeClr val="bg1"/>
                </a:solidFill>
                <a:latin typeface="Tw Cen MT (Body)"/>
                <a:cs typeface="Times New Roman" panose="02020603050405020304" pitchFamily="18" charset="0"/>
              </a:rPr>
              <a:t>End of IEEE 1076 – 2002 Standard </a:t>
            </a:r>
          </a:p>
          <a:p>
            <a:pPr marL="0" indent="0" algn="ctr">
              <a:spcAft>
                <a:spcPts val="0"/>
              </a:spcAft>
              <a:buNone/>
            </a:pPr>
            <a:r>
              <a:rPr lang="en-US" sz="4800" b="1" dirty="0">
                <a:solidFill>
                  <a:schemeClr val="bg1"/>
                </a:solidFill>
                <a:latin typeface="Tw Cen MT (Body)"/>
                <a:cs typeface="Times New Roman" panose="02020603050405020304" pitchFamily="18" charset="0"/>
              </a:rPr>
              <a:t>VHDL Project Closure Presentation</a:t>
            </a:r>
            <a:endParaRPr lang="en-GB" sz="4800" b="1" dirty="0">
              <a:solidFill>
                <a:schemeClr val="bg1"/>
              </a:solidFill>
              <a:latin typeface="Tw Cen MT (Body)"/>
              <a:cs typeface="Times New Roman" panose="02020603050405020304" pitchFamily="18" charset="0"/>
            </a:endParaRPr>
          </a:p>
        </p:txBody>
      </p:sp>
      <p:sp>
        <p:nvSpPr>
          <p:cNvPr id="5" name="TextBox 4">
            <a:extLst>
              <a:ext uri="{FF2B5EF4-FFF2-40B4-BE49-F238E27FC236}">
                <a16:creationId xmlns:a16="http://schemas.microsoft.com/office/drawing/2014/main" id="{B3C731B5-5985-1BE6-1A78-1AB54C362DB3}"/>
              </a:ext>
            </a:extLst>
          </p:cNvPr>
          <p:cNvSpPr txBox="1"/>
          <p:nvPr/>
        </p:nvSpPr>
        <p:spPr>
          <a:xfrm>
            <a:off x="2428150" y="1927533"/>
            <a:ext cx="6876716" cy="3293209"/>
          </a:xfrm>
          <a:prstGeom prst="rect">
            <a:avLst/>
          </a:prstGeom>
          <a:noFill/>
          <a:effectLst>
            <a:outerShdw blurRad="50800" dist="38100" dir="2700000" algn="tl" rotWithShape="0">
              <a:srgbClr val="00B050"/>
            </a:outerShdw>
          </a:effectLst>
        </p:spPr>
        <p:txBody>
          <a:bodyPr wrap="square">
            <a:spAutoFit/>
          </a:bodyPr>
          <a:lstStyle/>
          <a:p>
            <a:pPr algn="ctr">
              <a:lnSpc>
                <a:spcPct val="100000"/>
              </a:lnSpc>
              <a:spcBef>
                <a:spcPts val="0"/>
              </a:spcBef>
            </a:pPr>
            <a:r>
              <a:rPr lang="en-US" sz="4800" b="1" dirty="0">
                <a:solidFill>
                  <a:srgbClr val="FF0000"/>
                </a:solidFill>
                <a:latin typeface="Tw Cen MT (Body)"/>
                <a:cs typeface="Times New Roman" panose="02020603050405020304" pitchFamily="18" charset="0"/>
              </a:rPr>
              <a:t>THANKS </a:t>
            </a:r>
          </a:p>
          <a:p>
            <a:pPr algn="ctr">
              <a:lnSpc>
                <a:spcPct val="100000"/>
              </a:lnSpc>
              <a:spcBef>
                <a:spcPts val="0"/>
              </a:spcBef>
            </a:pPr>
            <a:r>
              <a:rPr lang="en-GB" sz="3200" b="1" cap="none" dirty="0">
                <a:solidFill>
                  <a:srgbClr val="FF0000"/>
                </a:solidFill>
              </a:rPr>
              <a:t>Furkan Kaya, </a:t>
            </a:r>
            <a:endParaRPr lang="tr-TR" sz="3200" b="1" cap="none" dirty="0">
              <a:solidFill>
                <a:srgbClr val="FF0000"/>
              </a:solidFill>
            </a:endParaRPr>
          </a:p>
          <a:p>
            <a:pPr algn="ctr">
              <a:lnSpc>
                <a:spcPct val="100000"/>
              </a:lnSpc>
              <a:spcBef>
                <a:spcPts val="0"/>
              </a:spcBef>
            </a:pPr>
            <a:r>
              <a:rPr lang="en-GB" sz="3200" b="1" cap="none" dirty="0">
                <a:solidFill>
                  <a:srgbClr val="FF0000"/>
                </a:solidFill>
              </a:rPr>
              <a:t>Mert Ecevit, </a:t>
            </a:r>
            <a:endParaRPr lang="tr-TR" sz="3200" b="1" cap="none" dirty="0">
              <a:solidFill>
                <a:srgbClr val="FF0000"/>
              </a:solidFill>
            </a:endParaRPr>
          </a:p>
          <a:p>
            <a:pPr algn="ctr">
              <a:lnSpc>
                <a:spcPct val="100000"/>
              </a:lnSpc>
              <a:spcBef>
                <a:spcPts val="0"/>
              </a:spcBef>
            </a:pPr>
            <a:r>
              <a:rPr lang="en-GB" sz="3200" b="1" cap="none" dirty="0">
                <a:solidFill>
                  <a:srgbClr val="FF0000"/>
                </a:solidFill>
              </a:rPr>
              <a:t>Orhan </a:t>
            </a:r>
            <a:r>
              <a:rPr lang="tr-TR" sz="3200" b="1" cap="none" dirty="0">
                <a:solidFill>
                  <a:srgbClr val="FF0000"/>
                </a:solidFill>
              </a:rPr>
              <a:t>Çalışkan</a:t>
            </a:r>
            <a:r>
              <a:rPr lang="en-GB" sz="3200" b="1" cap="none" dirty="0">
                <a:solidFill>
                  <a:srgbClr val="FF0000"/>
                </a:solidFill>
              </a:rPr>
              <a:t>, </a:t>
            </a:r>
            <a:endParaRPr lang="tr-TR" sz="3200" b="1" cap="none" dirty="0">
              <a:solidFill>
                <a:srgbClr val="FF0000"/>
              </a:solidFill>
            </a:endParaRPr>
          </a:p>
          <a:p>
            <a:pPr algn="ctr">
              <a:lnSpc>
                <a:spcPct val="100000"/>
              </a:lnSpc>
              <a:spcBef>
                <a:spcPts val="0"/>
              </a:spcBef>
            </a:pPr>
            <a:r>
              <a:rPr lang="en-GB" sz="3200" b="1" cap="none" dirty="0">
                <a:solidFill>
                  <a:srgbClr val="FF0000"/>
                </a:solidFill>
              </a:rPr>
              <a:t>Seyit Ko</a:t>
            </a:r>
            <a:r>
              <a:rPr lang="tr-TR" sz="3200" b="1" cap="none" dirty="0">
                <a:solidFill>
                  <a:srgbClr val="FF0000"/>
                </a:solidFill>
              </a:rPr>
              <a:t>çak </a:t>
            </a:r>
          </a:p>
          <a:p>
            <a:pPr algn="ctr">
              <a:lnSpc>
                <a:spcPct val="100000"/>
              </a:lnSpc>
              <a:spcBef>
                <a:spcPts val="0"/>
              </a:spcBef>
            </a:pPr>
            <a:r>
              <a:rPr lang="en-GB" sz="3200" b="1" cap="none" dirty="0">
                <a:solidFill>
                  <a:srgbClr val="FF0000"/>
                </a:solidFill>
              </a:rPr>
              <a:t>Yunus </a:t>
            </a:r>
            <a:r>
              <a:rPr lang="tr-TR" sz="3200" b="1" cap="none" dirty="0">
                <a:solidFill>
                  <a:srgbClr val="FF0000"/>
                </a:solidFill>
              </a:rPr>
              <a:t>Küçük </a:t>
            </a:r>
            <a:endParaRPr lang="en-GB" sz="3200" b="1" cap="none" dirty="0">
              <a:solidFill>
                <a:srgbClr val="FF0000"/>
              </a:solidFill>
            </a:endParaRPr>
          </a:p>
        </p:txBody>
      </p:sp>
    </p:spTree>
    <p:extLst>
      <p:ext uri="{BB962C8B-B14F-4D97-AF65-F5344CB8AC3E}">
        <p14:creationId xmlns:p14="http://schemas.microsoft.com/office/powerpoint/2010/main" val="608315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1EEB54D2-5D48-38C5-CDD5-70E12A7882BF}"/>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A4556899-A9EF-0B69-0ED3-AB884B8526B2}"/>
              </a:ext>
            </a:extLst>
          </p:cNvPr>
          <p:cNvSpPr txBox="1">
            <a:spLocks/>
          </p:cNvSpPr>
          <p:nvPr/>
        </p:nvSpPr>
        <p:spPr bwMode="auto">
          <a:xfrm>
            <a:off x="247018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Body)"/>
                <a:ea typeface="+mj-ea"/>
                <a:cs typeface="+mj-cs"/>
              </a:rPr>
              <a:t>			</a:t>
            </a:r>
            <a:r>
              <a:rPr lang="tr-TR" sz="4000" b="1" dirty="0">
                <a:solidFill>
                  <a:srgbClr val="FF0000"/>
                </a:solidFill>
                <a:latin typeface="Tw Cen MT (Body)"/>
                <a:ea typeface="+mj-ea"/>
                <a:cs typeface="+mj-cs"/>
              </a:rPr>
              <a:t>CODE EXAMPLE</a:t>
            </a:r>
            <a:r>
              <a:rPr lang="en-GB" sz="4000" b="1" dirty="0">
                <a:solidFill>
                  <a:srgbClr val="FF0000"/>
                </a:solidFill>
                <a:latin typeface="Tw Cen MT (Body)"/>
                <a:ea typeface="+mj-ea"/>
                <a:cs typeface="+mj-cs"/>
              </a:rPr>
              <a:t>S</a:t>
            </a:r>
            <a:endParaRPr lang="tr-TR" sz="4000" b="1" dirty="0">
              <a:solidFill>
                <a:srgbClr val="FF0000"/>
              </a:solidFill>
              <a:latin typeface="Tw Cen MT (Body)"/>
              <a:ea typeface="+mj-ea"/>
              <a:cs typeface="+mj-cs"/>
            </a:endParaRPr>
          </a:p>
        </p:txBody>
      </p:sp>
      <p:sp>
        <p:nvSpPr>
          <p:cNvPr id="10" name="İçerik Yer Tutucusu 9">
            <a:extLst>
              <a:ext uri="{FF2B5EF4-FFF2-40B4-BE49-F238E27FC236}">
                <a16:creationId xmlns:a16="http://schemas.microsoft.com/office/drawing/2014/main" id="{1367D13B-6BFD-7F71-8875-EED5DB7C2B7E}"/>
              </a:ext>
            </a:extLst>
          </p:cNvPr>
          <p:cNvSpPr>
            <a:spLocks noGrp="1"/>
          </p:cNvSpPr>
          <p:nvPr>
            <p:ph idx="1"/>
          </p:nvPr>
        </p:nvSpPr>
        <p:spPr>
          <a:xfrm>
            <a:off x="248022" y="556335"/>
            <a:ext cx="3666650" cy="4994404"/>
          </a:xfrm>
        </p:spPr>
        <p:txBody>
          <a:bodyPr>
            <a:noAutofit/>
          </a:bodyPr>
          <a:lstStyle/>
          <a:p>
            <a:pPr marL="0" indent="0">
              <a:spcBef>
                <a:spcPts val="0"/>
              </a:spcBef>
              <a:buNone/>
            </a:pPr>
            <a:r>
              <a:rPr lang="tr-TR" sz="1100" b="1" dirty="0" err="1">
                <a:solidFill>
                  <a:schemeClr val="bg1"/>
                </a:solidFill>
                <a:latin typeface="Times New Roman" panose="02020603050405020304" pitchFamily="18" charset="0"/>
                <a:cs typeface="Times New Roman" panose="02020603050405020304" pitchFamily="18" charset="0"/>
              </a:rPr>
              <a:t>library</a:t>
            </a:r>
            <a:r>
              <a:rPr lang="tr-TR" sz="1100" b="1" dirty="0">
                <a:solidFill>
                  <a:schemeClr val="bg1"/>
                </a:solidFill>
                <a:latin typeface="Times New Roman" panose="02020603050405020304" pitchFamily="18" charset="0"/>
                <a:cs typeface="Times New Roman" panose="02020603050405020304" pitchFamily="18" charset="0"/>
              </a:rPr>
              <a:t> </a:t>
            </a:r>
            <a:r>
              <a:rPr lang="en-GB" sz="1100" b="1" dirty="0">
                <a:solidFill>
                  <a:schemeClr val="bg1"/>
                </a:solidFill>
                <a:latin typeface="Times New Roman" panose="02020603050405020304" pitchFamily="18" charset="0"/>
                <a:cs typeface="Times New Roman" panose="02020603050405020304" pitchFamily="18" charset="0"/>
              </a:rPr>
              <a:t>IEEE</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err="1">
                <a:solidFill>
                  <a:schemeClr val="bg1"/>
                </a:solidFill>
                <a:latin typeface="Times New Roman" panose="02020603050405020304" pitchFamily="18" charset="0"/>
                <a:cs typeface="Times New Roman" panose="02020603050405020304" pitchFamily="18" charset="0"/>
              </a:rPr>
              <a:t>use</a:t>
            </a:r>
            <a:r>
              <a:rPr lang="tr-TR" sz="1100" b="1" dirty="0">
                <a:solidFill>
                  <a:schemeClr val="bg1"/>
                </a:solidFill>
                <a:latin typeface="Times New Roman" panose="02020603050405020304" pitchFamily="18" charset="0"/>
                <a:cs typeface="Times New Roman" panose="02020603050405020304" pitchFamily="18" charset="0"/>
              </a:rPr>
              <a:t> </a:t>
            </a:r>
            <a:r>
              <a:rPr lang="en-GB" sz="1100" b="1" dirty="0">
                <a:solidFill>
                  <a:schemeClr val="bg1"/>
                </a:solidFill>
                <a:latin typeface="Times New Roman" panose="02020603050405020304" pitchFamily="18" charset="0"/>
                <a:cs typeface="Times New Roman" panose="02020603050405020304" pitchFamily="18" charset="0"/>
              </a:rPr>
              <a:t>IEEE</a:t>
            </a:r>
            <a:r>
              <a:rPr lang="tr-TR" sz="1100" b="1" dirty="0">
                <a:solidFill>
                  <a:schemeClr val="bg1"/>
                </a:solidFill>
                <a:latin typeface="Times New Roman" panose="02020603050405020304" pitchFamily="18" charset="0"/>
                <a:cs typeface="Times New Roman" panose="02020603050405020304" pitchFamily="18" charset="0"/>
              </a:rPr>
              <a:t>.std_logic_1164.all;</a:t>
            </a:r>
          </a:p>
          <a:p>
            <a:pPr marL="0" indent="0">
              <a:spcBef>
                <a:spcPts val="0"/>
              </a:spcBef>
              <a:buNone/>
            </a:pPr>
            <a:r>
              <a:rPr lang="tr-TR" sz="1100" b="1" dirty="0" err="1">
                <a:solidFill>
                  <a:schemeClr val="bg1"/>
                </a:solidFill>
                <a:latin typeface="Times New Roman" panose="02020603050405020304" pitchFamily="18" charset="0"/>
                <a:cs typeface="Times New Roman" panose="02020603050405020304" pitchFamily="18" charset="0"/>
              </a:rPr>
              <a:t>use</a:t>
            </a:r>
            <a:r>
              <a:rPr lang="tr-TR" sz="1100" b="1" dirty="0">
                <a:solidFill>
                  <a:schemeClr val="bg1"/>
                </a:solidFill>
                <a:latin typeface="Times New Roman" panose="02020603050405020304" pitchFamily="18" charset="0"/>
                <a:cs typeface="Times New Roman" panose="02020603050405020304" pitchFamily="18" charset="0"/>
              </a:rPr>
              <a:t> </a:t>
            </a:r>
            <a:r>
              <a:rPr lang="en-GB" sz="1100" b="1" dirty="0">
                <a:solidFill>
                  <a:schemeClr val="bg1"/>
                </a:solidFill>
                <a:latin typeface="Times New Roman" panose="02020603050405020304" pitchFamily="18" charset="0"/>
                <a:cs typeface="Times New Roman" panose="02020603050405020304" pitchFamily="18" charset="0"/>
              </a:rPr>
              <a:t>IEEE</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numeric_std.all</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entity </a:t>
            </a:r>
            <a:r>
              <a:rPr lang="tr-TR" sz="1100" b="1" dirty="0" err="1">
                <a:solidFill>
                  <a:schemeClr val="bg1"/>
                </a:solidFill>
                <a:latin typeface="Times New Roman" panose="02020603050405020304" pitchFamily="18" charset="0"/>
                <a:cs typeface="Times New Roman" panose="02020603050405020304" pitchFamily="18" charset="0"/>
              </a:rPr>
              <a:t>bcdtoseven</a:t>
            </a:r>
            <a:r>
              <a:rPr lang="tr-TR" sz="1100" b="1" dirty="0">
                <a:solidFill>
                  <a:schemeClr val="bg1"/>
                </a:solidFill>
                <a:latin typeface="Times New Roman" panose="02020603050405020304" pitchFamily="18" charset="0"/>
                <a:cs typeface="Times New Roman" panose="02020603050405020304" pitchFamily="18" charset="0"/>
              </a:rPr>
              <a:t> is</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port (</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sw</a:t>
            </a:r>
            <a:r>
              <a:rPr lang="tr-TR" sz="1100" b="1" dirty="0">
                <a:solidFill>
                  <a:schemeClr val="bg1"/>
                </a:solidFill>
                <a:latin typeface="Times New Roman" panose="02020603050405020304" pitchFamily="18" charset="0"/>
                <a:cs typeface="Times New Roman" panose="02020603050405020304" pitchFamily="18" charset="0"/>
              </a:rPr>
              <a:t> : in std_logic_vector(13 downto 0);</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clk</a:t>
            </a:r>
            <a:r>
              <a:rPr lang="tr-TR" sz="1100" b="1" dirty="0">
                <a:solidFill>
                  <a:schemeClr val="bg1"/>
                </a:solidFill>
                <a:latin typeface="Times New Roman" panose="02020603050405020304" pitchFamily="18" charset="0"/>
                <a:cs typeface="Times New Roman" panose="02020603050405020304" pitchFamily="18" charset="0"/>
              </a:rPr>
              <a:t> : in </a:t>
            </a:r>
            <a:r>
              <a:rPr lang="tr-TR" sz="1100" b="1" dirty="0" err="1">
                <a:solidFill>
                  <a:schemeClr val="bg1"/>
                </a:solidFill>
                <a:latin typeface="Times New Roman" panose="02020603050405020304" pitchFamily="18" charset="0"/>
                <a:cs typeface="Times New Roman" panose="02020603050405020304" pitchFamily="18" charset="0"/>
              </a:rPr>
              <a:t>std_logic</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seg</a:t>
            </a:r>
            <a:r>
              <a:rPr lang="tr-TR" sz="1100" b="1" dirty="0">
                <a:solidFill>
                  <a:schemeClr val="bg1"/>
                </a:solidFill>
                <a:latin typeface="Times New Roman" panose="02020603050405020304" pitchFamily="18" charset="0"/>
                <a:cs typeface="Times New Roman" panose="02020603050405020304" pitchFamily="18" charset="0"/>
              </a:rPr>
              <a:t> : </a:t>
            </a:r>
            <a:r>
              <a:rPr lang="tr-TR" sz="1100" b="1" dirty="0" err="1">
                <a:solidFill>
                  <a:schemeClr val="bg1"/>
                </a:solidFill>
                <a:latin typeface="Times New Roman" panose="02020603050405020304" pitchFamily="18" charset="0"/>
                <a:cs typeface="Times New Roman" panose="02020603050405020304" pitchFamily="18" charset="0"/>
              </a:rPr>
              <a:t>out</a:t>
            </a:r>
            <a:r>
              <a:rPr lang="tr-TR" sz="1100" b="1" dirty="0">
                <a:solidFill>
                  <a:schemeClr val="bg1"/>
                </a:solidFill>
                <a:latin typeface="Times New Roman" panose="02020603050405020304" pitchFamily="18" charset="0"/>
                <a:cs typeface="Times New Roman" panose="02020603050405020304" pitchFamily="18" charset="0"/>
              </a:rPr>
              <a:t> std_logic_vector(6 downto 0);</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an : </a:t>
            </a:r>
            <a:r>
              <a:rPr lang="tr-TR" sz="1100" b="1" dirty="0" err="1">
                <a:solidFill>
                  <a:schemeClr val="bg1"/>
                </a:solidFill>
                <a:latin typeface="Times New Roman" panose="02020603050405020304" pitchFamily="18" charset="0"/>
                <a:cs typeface="Times New Roman" panose="02020603050405020304" pitchFamily="18" charset="0"/>
              </a:rPr>
              <a:t>out</a:t>
            </a:r>
            <a:r>
              <a:rPr lang="tr-TR" sz="1100" b="1" dirty="0">
                <a:solidFill>
                  <a:schemeClr val="bg1"/>
                </a:solidFill>
                <a:latin typeface="Times New Roman" panose="02020603050405020304" pitchFamily="18" charset="0"/>
                <a:cs typeface="Times New Roman" panose="02020603050405020304" pitchFamily="18" charset="0"/>
              </a:rPr>
              <a:t> std_logic_vector(3 downto 0)</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p>
          <a:p>
            <a:pPr marL="0" indent="0">
              <a:spcBef>
                <a:spcPts val="0"/>
              </a:spcBef>
              <a:buNone/>
            </a:pPr>
            <a:r>
              <a:rPr lang="tr-TR" sz="1100" b="1" dirty="0" err="1">
                <a:solidFill>
                  <a:schemeClr val="bg1"/>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bcdtoseven</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tr-TR" sz="1100" b="1" dirty="0" err="1">
                <a:solidFill>
                  <a:schemeClr val="bg1"/>
                </a:solidFill>
                <a:latin typeface="Times New Roman" panose="02020603050405020304" pitchFamily="18" charset="0"/>
                <a:cs typeface="Times New Roman" panose="02020603050405020304" pitchFamily="18" charset="0"/>
              </a:rPr>
              <a:t>architecture</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behavioral</a:t>
            </a:r>
            <a:r>
              <a:rPr lang="tr-TR" sz="1100" b="1" dirty="0">
                <a:solidFill>
                  <a:schemeClr val="bg1"/>
                </a:solidFill>
                <a:latin typeface="Times New Roman" panose="02020603050405020304" pitchFamily="18" charset="0"/>
                <a:cs typeface="Times New Roman" panose="02020603050405020304" pitchFamily="18" charset="0"/>
              </a:rPr>
              <a:t> of </a:t>
            </a:r>
            <a:r>
              <a:rPr lang="tr-TR" sz="1100" b="1" dirty="0" err="1">
                <a:solidFill>
                  <a:schemeClr val="bg1"/>
                </a:solidFill>
                <a:latin typeface="Times New Roman" panose="02020603050405020304" pitchFamily="18" charset="0"/>
                <a:cs typeface="Times New Roman" panose="02020603050405020304" pitchFamily="18" charset="0"/>
              </a:rPr>
              <a:t>bcdtoseven</a:t>
            </a:r>
            <a:r>
              <a:rPr lang="tr-TR" sz="1100" b="1" dirty="0">
                <a:solidFill>
                  <a:schemeClr val="bg1"/>
                </a:solidFill>
                <a:latin typeface="Times New Roman" panose="02020603050405020304" pitchFamily="18" charset="0"/>
                <a:cs typeface="Times New Roman" panose="02020603050405020304" pitchFamily="18" charset="0"/>
              </a:rPr>
              <a:t> is</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type</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digit_type</a:t>
            </a:r>
            <a:r>
              <a:rPr lang="tr-TR" sz="1100" b="1" dirty="0">
                <a:solidFill>
                  <a:schemeClr val="bg1"/>
                </a:solidFill>
                <a:latin typeface="Times New Roman" panose="02020603050405020304" pitchFamily="18" charset="0"/>
                <a:cs typeface="Times New Roman" panose="02020603050405020304" pitchFamily="18" charset="0"/>
              </a:rPr>
              <a:t> is (</a:t>
            </a:r>
            <a:r>
              <a:rPr lang="tr-TR" sz="1100" b="1" dirty="0" err="1">
                <a:solidFill>
                  <a:schemeClr val="bg1"/>
                </a:solidFill>
                <a:latin typeface="Times New Roman" panose="02020603050405020304" pitchFamily="18" charset="0"/>
                <a:cs typeface="Times New Roman" panose="02020603050405020304" pitchFamily="18" charset="0"/>
              </a:rPr>
              <a:t>ones_digit</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tens_digit</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hundreds_digit</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thousands_digit</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signal </a:t>
            </a:r>
            <a:r>
              <a:rPr lang="tr-TR" sz="1100" b="1" dirty="0" err="1">
                <a:solidFill>
                  <a:schemeClr val="bg1"/>
                </a:solidFill>
                <a:latin typeface="Times New Roman" panose="02020603050405020304" pitchFamily="18" charset="0"/>
                <a:cs typeface="Times New Roman" panose="02020603050405020304" pitchFamily="18" charset="0"/>
              </a:rPr>
              <a:t>current_digit</a:t>
            </a:r>
            <a:r>
              <a:rPr lang="tr-TR" sz="1100" b="1" dirty="0">
                <a:solidFill>
                  <a:schemeClr val="bg1"/>
                </a:solidFill>
                <a:latin typeface="Times New Roman" panose="02020603050405020304" pitchFamily="18" charset="0"/>
                <a:cs typeface="Times New Roman" panose="02020603050405020304" pitchFamily="18" charset="0"/>
              </a:rPr>
              <a:t> : </a:t>
            </a:r>
            <a:r>
              <a:rPr lang="tr-TR" sz="1100" b="1" dirty="0" err="1">
                <a:solidFill>
                  <a:schemeClr val="bg1"/>
                </a:solidFill>
                <a:latin typeface="Times New Roman" panose="02020603050405020304" pitchFamily="18" charset="0"/>
                <a:cs typeface="Times New Roman" panose="02020603050405020304" pitchFamily="18" charset="0"/>
              </a:rPr>
              <a:t>digit_type</a:t>
            </a:r>
            <a:r>
              <a:rPr lang="tr-TR" sz="1100" b="1" dirty="0">
                <a:solidFill>
                  <a:schemeClr val="bg1"/>
                </a:solidFill>
                <a:latin typeface="Times New Roman" panose="02020603050405020304" pitchFamily="18" charset="0"/>
                <a:cs typeface="Times New Roman" panose="02020603050405020304" pitchFamily="18" charset="0"/>
              </a:rPr>
              <a:t> := </a:t>
            </a:r>
            <a:r>
              <a:rPr lang="tr-TR" sz="1100" b="1" dirty="0" err="1">
                <a:solidFill>
                  <a:schemeClr val="bg1"/>
                </a:solidFill>
                <a:latin typeface="Times New Roman" panose="02020603050405020304" pitchFamily="18" charset="0"/>
                <a:cs typeface="Times New Roman" panose="02020603050405020304" pitchFamily="18" charset="0"/>
              </a:rPr>
              <a:t>ones_digit</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signal </a:t>
            </a:r>
            <a:r>
              <a:rPr lang="tr-TR" sz="1100" b="1" dirty="0" err="1">
                <a:solidFill>
                  <a:schemeClr val="bg1"/>
                </a:solidFill>
                <a:latin typeface="Times New Roman" panose="02020603050405020304" pitchFamily="18" charset="0"/>
                <a:cs typeface="Times New Roman" panose="02020603050405020304" pitchFamily="18" charset="0"/>
              </a:rPr>
              <a:t>ones</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tens</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hundreds</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thousands</a:t>
            </a:r>
            <a:r>
              <a:rPr lang="tr-TR" sz="1100" b="1" dirty="0">
                <a:solidFill>
                  <a:schemeClr val="bg1"/>
                </a:solidFill>
                <a:latin typeface="Times New Roman" panose="02020603050405020304" pitchFamily="18" charset="0"/>
                <a:cs typeface="Times New Roman" panose="02020603050405020304" pitchFamily="18" charset="0"/>
              </a:rPr>
              <a:t> : std_logic_vector(3 downto 0);</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signal </a:t>
            </a:r>
            <a:r>
              <a:rPr lang="tr-TR" sz="1100" b="1" dirty="0" err="1">
                <a:solidFill>
                  <a:schemeClr val="bg1"/>
                </a:solidFill>
                <a:latin typeface="Times New Roman" panose="02020603050405020304" pitchFamily="18" charset="0"/>
                <a:cs typeface="Times New Roman" panose="02020603050405020304" pitchFamily="18" charset="0"/>
              </a:rPr>
              <a:t>slow_clk</a:t>
            </a:r>
            <a:r>
              <a:rPr lang="tr-TR" sz="1100" b="1" dirty="0">
                <a:solidFill>
                  <a:schemeClr val="bg1"/>
                </a:solidFill>
                <a:latin typeface="Times New Roman" panose="02020603050405020304" pitchFamily="18" charset="0"/>
                <a:cs typeface="Times New Roman" panose="02020603050405020304" pitchFamily="18" charset="0"/>
              </a:rPr>
              <a:t> : </a:t>
            </a:r>
            <a:r>
              <a:rPr lang="tr-TR" sz="1100" b="1" dirty="0" err="1">
                <a:solidFill>
                  <a:schemeClr val="bg1"/>
                </a:solidFill>
                <a:latin typeface="Times New Roman" panose="02020603050405020304" pitchFamily="18" charset="0"/>
                <a:cs typeface="Times New Roman" panose="02020603050405020304" pitchFamily="18" charset="0"/>
              </a:rPr>
              <a:t>std_logic</a:t>
            </a:r>
            <a:r>
              <a:rPr lang="tr-TR" sz="1100" b="1" dirty="0">
                <a:solidFill>
                  <a:schemeClr val="bg1"/>
                </a:solidFill>
                <a:latin typeface="Times New Roman" panose="02020603050405020304" pitchFamily="18" charset="0"/>
                <a:cs typeface="Times New Roman" panose="02020603050405020304" pitchFamily="18" charset="0"/>
              </a:rPr>
              <a:t> := '0';</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signal </a:t>
            </a:r>
            <a:r>
              <a:rPr lang="tr-TR" sz="1100" b="1" dirty="0" err="1">
                <a:solidFill>
                  <a:schemeClr val="bg1"/>
                </a:solidFill>
                <a:latin typeface="Times New Roman" panose="02020603050405020304" pitchFamily="18" charset="0"/>
                <a:cs typeface="Times New Roman" panose="02020603050405020304" pitchFamily="18" charset="0"/>
              </a:rPr>
              <a:t>clk_divider</a:t>
            </a:r>
            <a:r>
              <a:rPr lang="tr-TR" sz="1100" b="1" dirty="0">
                <a:solidFill>
                  <a:schemeClr val="bg1"/>
                </a:solidFill>
                <a:latin typeface="Times New Roman" panose="02020603050405020304" pitchFamily="18" charset="0"/>
                <a:cs typeface="Times New Roman" panose="02020603050405020304" pitchFamily="18" charset="0"/>
              </a:rPr>
              <a:t> : integer := 0;</a:t>
            </a:r>
          </a:p>
          <a:p>
            <a:pPr marL="0" indent="0">
              <a:spcBef>
                <a:spcPts val="0"/>
              </a:spcBef>
              <a:buNone/>
            </a:pPr>
            <a:r>
              <a:rPr lang="en-US" sz="1100" b="1" dirty="0">
                <a:solidFill>
                  <a:schemeClr val="bg1"/>
                </a:solidFill>
                <a:latin typeface="Times New Roman" panose="02020603050405020304" pitchFamily="18" charset="0"/>
                <a:cs typeface="Times New Roman" panose="02020603050405020304" pitchFamily="18" charset="0"/>
              </a:rPr>
              <a:t>type </a:t>
            </a:r>
            <a:r>
              <a:rPr lang="en-US" sz="1100" b="1" dirty="0" err="1">
                <a:solidFill>
                  <a:schemeClr val="bg1"/>
                </a:solidFill>
                <a:latin typeface="Times New Roman" panose="02020603050405020304" pitchFamily="18" charset="0"/>
                <a:cs typeface="Times New Roman" panose="02020603050405020304" pitchFamily="18" charset="0"/>
              </a:rPr>
              <a:t>binary_value_type</a:t>
            </a:r>
            <a:r>
              <a:rPr lang="en-US" sz="1100" b="1" dirty="0">
                <a:solidFill>
                  <a:schemeClr val="bg1"/>
                </a:solidFill>
                <a:latin typeface="Times New Roman" panose="02020603050405020304" pitchFamily="18" charset="0"/>
                <a:cs typeface="Times New Roman" panose="02020603050405020304" pitchFamily="18" charset="0"/>
              </a:rPr>
              <a:t> is ( </a:t>
            </a: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en-US" sz="1100" b="1" dirty="0">
                <a:solidFill>
                  <a:schemeClr val="bg1"/>
                </a:solidFill>
                <a:latin typeface="Times New Roman" panose="02020603050405020304" pitchFamily="18" charset="0"/>
                <a:cs typeface="Times New Roman" panose="02020603050405020304" pitchFamily="18" charset="0"/>
              </a:rPr>
              <a:t>ZERO, ONE, TWO, THREE, FOUR, FIVE, </a:t>
            </a: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en-US" sz="1100" b="1" dirty="0">
                <a:solidFill>
                  <a:schemeClr val="bg1"/>
                </a:solidFill>
                <a:latin typeface="Times New Roman" panose="02020603050405020304" pitchFamily="18" charset="0"/>
                <a:cs typeface="Times New Roman" panose="02020603050405020304" pitchFamily="18" charset="0"/>
              </a:rPr>
              <a:t>SIX, SEVEN, EIGHT, NINE</a:t>
            </a:r>
            <a:r>
              <a:rPr lang="en-GB" sz="1100" b="1" dirty="0">
                <a:solidFill>
                  <a:schemeClr val="bg1"/>
                </a:solidFill>
                <a:latin typeface="Times New Roman" panose="02020603050405020304" pitchFamily="18" charset="0"/>
                <a:cs typeface="Times New Roman" panose="02020603050405020304" pitchFamily="18" charset="0"/>
              </a:rPr>
              <a:t> </a:t>
            </a:r>
            <a:r>
              <a:rPr lang="en-US" sz="1100" b="1" dirty="0">
                <a:solidFill>
                  <a:schemeClr val="bg1"/>
                </a:solidFill>
                <a:latin typeface="Times New Roman" panose="02020603050405020304" pitchFamily="18" charset="0"/>
                <a:cs typeface="Times New Roman" panose="02020603050405020304" pitchFamily="18" charset="0"/>
              </a:rPr>
              <a:t>);</a:t>
            </a: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endParaRPr lang="tr-TR" sz="1100" b="1" dirty="0">
              <a:solidFill>
                <a:schemeClr val="bg1"/>
              </a:solidFill>
              <a:latin typeface="Times New Roman" panose="02020603050405020304" pitchFamily="18" charset="0"/>
              <a:cs typeface="Times New Roman" panose="02020603050405020304" pitchFamily="18" charset="0"/>
            </a:endParaRPr>
          </a:p>
        </p:txBody>
      </p:sp>
      <p:sp>
        <p:nvSpPr>
          <p:cNvPr id="14" name="İçerik Yer Tutucusu 9">
            <a:extLst>
              <a:ext uri="{FF2B5EF4-FFF2-40B4-BE49-F238E27FC236}">
                <a16:creationId xmlns:a16="http://schemas.microsoft.com/office/drawing/2014/main" id="{E218032E-4B8C-B153-F671-ABAAF3B86D78}"/>
              </a:ext>
            </a:extLst>
          </p:cNvPr>
          <p:cNvSpPr txBox="1">
            <a:spLocks/>
          </p:cNvSpPr>
          <p:nvPr/>
        </p:nvSpPr>
        <p:spPr>
          <a:xfrm>
            <a:off x="3914672" y="556335"/>
            <a:ext cx="3666650" cy="5967496"/>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function</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binary_to_seven_segment</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input</a:t>
            </a:r>
            <a:r>
              <a:rPr lang="tr-TR" sz="1100" b="1" dirty="0">
                <a:solidFill>
                  <a:schemeClr val="bg1"/>
                </a:solidFill>
                <a:latin typeface="Times New Roman" panose="02020603050405020304" pitchFamily="18" charset="0"/>
                <a:cs typeface="Times New Roman" panose="02020603050405020304" pitchFamily="18" charset="0"/>
              </a:rPr>
              <a:t> : </a:t>
            </a:r>
            <a:r>
              <a:rPr lang="tr-TR" sz="1100" b="1" dirty="0" err="1">
                <a:solidFill>
                  <a:schemeClr val="bg1"/>
                </a:solidFill>
                <a:latin typeface="Times New Roman" panose="02020603050405020304" pitchFamily="18" charset="0"/>
                <a:cs typeface="Times New Roman" panose="02020603050405020304" pitchFamily="18" charset="0"/>
              </a:rPr>
              <a:t>std_logic_vector</a:t>
            </a:r>
            <a:r>
              <a:rPr lang="tr-TR" sz="1100" b="1" dirty="0">
                <a:solidFill>
                  <a:schemeClr val="bg1"/>
                </a:solidFill>
                <a:latin typeface="Times New Roman" panose="02020603050405020304" pitchFamily="18" charset="0"/>
                <a:cs typeface="Times New Roman" panose="02020603050405020304" pitchFamily="18" charset="0"/>
              </a:rPr>
              <a:t>(3 </a:t>
            </a:r>
            <a:r>
              <a:rPr lang="tr-TR" sz="1100" b="1" dirty="0" err="1">
                <a:solidFill>
                  <a:schemeClr val="bg1"/>
                </a:solidFill>
                <a:latin typeface="Times New Roman" panose="02020603050405020304" pitchFamily="18" charset="0"/>
                <a:cs typeface="Times New Roman" panose="02020603050405020304" pitchFamily="18" charset="0"/>
              </a:rPr>
              <a:t>downto</a:t>
            </a:r>
            <a:r>
              <a:rPr lang="tr-TR" sz="1100" b="1" dirty="0">
                <a:solidFill>
                  <a:schemeClr val="bg1"/>
                </a:solidFill>
                <a:latin typeface="Times New Roman" panose="02020603050405020304" pitchFamily="18" charset="0"/>
                <a:cs typeface="Times New Roman" panose="02020603050405020304" pitchFamily="18" charset="0"/>
              </a:rPr>
              <a:t> 0)) </a:t>
            </a:r>
            <a:r>
              <a:rPr lang="tr-TR" sz="1100" b="1" dirty="0" err="1">
                <a:solidFill>
                  <a:schemeClr val="bg1"/>
                </a:solidFill>
                <a:latin typeface="Times New Roman" panose="02020603050405020304" pitchFamily="18" charset="0"/>
                <a:cs typeface="Times New Roman" panose="02020603050405020304" pitchFamily="18" charset="0"/>
              </a:rPr>
              <a:t>return</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std_logic_vector</a:t>
            </a:r>
            <a:r>
              <a:rPr lang="tr-TR" sz="1100" b="1" dirty="0">
                <a:solidFill>
                  <a:schemeClr val="bg1"/>
                </a:solidFill>
                <a:latin typeface="Times New Roman" panose="02020603050405020304" pitchFamily="18" charset="0"/>
                <a:cs typeface="Times New Roman" panose="02020603050405020304" pitchFamily="18" charset="0"/>
              </a:rPr>
              <a:t> is</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variable</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seg_output</a:t>
            </a:r>
            <a:r>
              <a:rPr lang="tr-TR" sz="1100" b="1" dirty="0">
                <a:solidFill>
                  <a:schemeClr val="bg1"/>
                </a:solidFill>
                <a:latin typeface="Times New Roman" panose="02020603050405020304" pitchFamily="18" charset="0"/>
                <a:cs typeface="Times New Roman" panose="02020603050405020304" pitchFamily="18" charset="0"/>
              </a:rPr>
              <a:t> : </a:t>
            </a:r>
            <a:r>
              <a:rPr lang="tr-TR" sz="1100" b="1" dirty="0" err="1">
                <a:solidFill>
                  <a:schemeClr val="bg1"/>
                </a:solidFill>
                <a:latin typeface="Times New Roman" panose="02020603050405020304" pitchFamily="18" charset="0"/>
                <a:cs typeface="Times New Roman" panose="02020603050405020304" pitchFamily="18" charset="0"/>
              </a:rPr>
              <a:t>std_logic_vector</a:t>
            </a:r>
            <a:r>
              <a:rPr lang="tr-TR" sz="1100" b="1" dirty="0">
                <a:solidFill>
                  <a:schemeClr val="bg1"/>
                </a:solidFill>
                <a:latin typeface="Times New Roman" panose="02020603050405020304" pitchFamily="18" charset="0"/>
                <a:cs typeface="Times New Roman" panose="02020603050405020304" pitchFamily="18" charset="0"/>
              </a:rPr>
              <a:t>(6 </a:t>
            </a:r>
            <a:r>
              <a:rPr lang="tr-TR" sz="1100" b="1" dirty="0" err="1">
                <a:solidFill>
                  <a:schemeClr val="bg1"/>
                </a:solidFill>
                <a:latin typeface="Times New Roman" panose="02020603050405020304" pitchFamily="18" charset="0"/>
                <a:cs typeface="Times New Roman" panose="02020603050405020304" pitchFamily="18" charset="0"/>
              </a:rPr>
              <a:t>downto</a:t>
            </a:r>
            <a:r>
              <a:rPr lang="tr-TR" sz="1100" b="1" dirty="0">
                <a:solidFill>
                  <a:schemeClr val="bg1"/>
                </a:solidFill>
                <a:latin typeface="Times New Roman" panose="02020603050405020304" pitchFamily="18" charset="0"/>
                <a:cs typeface="Times New Roman" panose="02020603050405020304" pitchFamily="18" charset="0"/>
              </a:rPr>
              <a:t> 0);</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begin</a:t>
            </a: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case</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input</a:t>
            </a:r>
            <a:r>
              <a:rPr lang="tr-TR" sz="1100" b="1" dirty="0">
                <a:solidFill>
                  <a:schemeClr val="bg1"/>
                </a:solidFill>
                <a:latin typeface="Times New Roman" panose="02020603050405020304" pitchFamily="18" charset="0"/>
                <a:cs typeface="Times New Roman" panose="02020603050405020304" pitchFamily="18" charset="0"/>
              </a:rPr>
              <a:t> is</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when</a:t>
            </a:r>
            <a:r>
              <a:rPr lang="tr-TR" sz="1100" b="1" dirty="0">
                <a:solidFill>
                  <a:schemeClr val="bg1"/>
                </a:solidFill>
                <a:latin typeface="Times New Roman" panose="02020603050405020304" pitchFamily="18" charset="0"/>
                <a:cs typeface="Times New Roman" panose="02020603050405020304" pitchFamily="18" charset="0"/>
              </a:rPr>
              <a:t> ZERO </a:t>
            </a:r>
            <a:r>
              <a:rPr lang="en-GB"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=&gt; </a:t>
            </a:r>
            <a:r>
              <a:rPr lang="tr-TR" sz="1100" b="1" dirty="0" err="1">
                <a:solidFill>
                  <a:schemeClr val="bg1"/>
                </a:solidFill>
                <a:latin typeface="Times New Roman" panose="02020603050405020304" pitchFamily="18" charset="0"/>
                <a:cs typeface="Times New Roman" panose="02020603050405020304" pitchFamily="18" charset="0"/>
              </a:rPr>
              <a:t>seg_output</a:t>
            </a:r>
            <a:r>
              <a:rPr lang="tr-TR" sz="1100" b="1" dirty="0">
                <a:solidFill>
                  <a:schemeClr val="bg1"/>
                </a:solidFill>
                <a:latin typeface="Times New Roman" panose="02020603050405020304" pitchFamily="18" charset="0"/>
                <a:cs typeface="Times New Roman" panose="02020603050405020304" pitchFamily="18" charset="0"/>
              </a:rPr>
              <a:t> := "1000000";</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when</a:t>
            </a:r>
            <a:r>
              <a:rPr lang="tr-TR" sz="1100" b="1" dirty="0">
                <a:solidFill>
                  <a:schemeClr val="bg1"/>
                </a:solidFill>
                <a:latin typeface="Times New Roman" panose="02020603050405020304" pitchFamily="18" charset="0"/>
                <a:cs typeface="Times New Roman" panose="02020603050405020304" pitchFamily="18" charset="0"/>
              </a:rPr>
              <a:t> ONE </a:t>
            </a:r>
            <a:r>
              <a:rPr lang="en-GB"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=&gt; </a:t>
            </a:r>
            <a:r>
              <a:rPr lang="tr-TR" sz="1100" b="1" dirty="0" err="1">
                <a:solidFill>
                  <a:schemeClr val="bg1"/>
                </a:solidFill>
                <a:latin typeface="Times New Roman" panose="02020603050405020304" pitchFamily="18" charset="0"/>
                <a:cs typeface="Times New Roman" panose="02020603050405020304" pitchFamily="18" charset="0"/>
              </a:rPr>
              <a:t>seg_output</a:t>
            </a:r>
            <a:r>
              <a:rPr lang="tr-TR" sz="1100" b="1" dirty="0">
                <a:solidFill>
                  <a:schemeClr val="bg1"/>
                </a:solidFill>
                <a:latin typeface="Times New Roman" panose="02020603050405020304" pitchFamily="18" charset="0"/>
                <a:cs typeface="Times New Roman" panose="02020603050405020304" pitchFamily="18" charset="0"/>
              </a:rPr>
              <a:t> := "1111001";</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when</a:t>
            </a:r>
            <a:r>
              <a:rPr lang="tr-TR" sz="1100" b="1" dirty="0">
                <a:solidFill>
                  <a:schemeClr val="bg1"/>
                </a:solidFill>
                <a:latin typeface="Times New Roman" panose="02020603050405020304" pitchFamily="18" charset="0"/>
                <a:cs typeface="Times New Roman" panose="02020603050405020304" pitchFamily="18" charset="0"/>
              </a:rPr>
              <a:t> TWO </a:t>
            </a:r>
            <a:r>
              <a:rPr lang="en-GB"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=&gt; </a:t>
            </a:r>
            <a:r>
              <a:rPr lang="tr-TR" sz="1100" b="1" dirty="0" err="1">
                <a:solidFill>
                  <a:schemeClr val="bg1"/>
                </a:solidFill>
                <a:latin typeface="Times New Roman" panose="02020603050405020304" pitchFamily="18" charset="0"/>
                <a:cs typeface="Times New Roman" panose="02020603050405020304" pitchFamily="18" charset="0"/>
              </a:rPr>
              <a:t>seg_output</a:t>
            </a:r>
            <a:r>
              <a:rPr lang="tr-TR" sz="1100" b="1" dirty="0">
                <a:solidFill>
                  <a:schemeClr val="bg1"/>
                </a:solidFill>
                <a:latin typeface="Times New Roman" panose="02020603050405020304" pitchFamily="18" charset="0"/>
                <a:cs typeface="Times New Roman" panose="02020603050405020304" pitchFamily="18" charset="0"/>
              </a:rPr>
              <a:t> := "0100100";</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when</a:t>
            </a:r>
            <a:r>
              <a:rPr lang="tr-TR" sz="1100" b="1" dirty="0">
                <a:solidFill>
                  <a:schemeClr val="bg1"/>
                </a:solidFill>
                <a:latin typeface="Times New Roman" panose="02020603050405020304" pitchFamily="18" charset="0"/>
                <a:cs typeface="Times New Roman" panose="02020603050405020304" pitchFamily="18" charset="0"/>
              </a:rPr>
              <a:t> THREE </a:t>
            </a:r>
            <a:r>
              <a:rPr lang="en-GB"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=&gt; </a:t>
            </a:r>
            <a:r>
              <a:rPr lang="tr-TR" sz="1100" b="1" dirty="0" err="1">
                <a:solidFill>
                  <a:schemeClr val="bg1"/>
                </a:solidFill>
                <a:latin typeface="Times New Roman" panose="02020603050405020304" pitchFamily="18" charset="0"/>
                <a:cs typeface="Times New Roman" panose="02020603050405020304" pitchFamily="18" charset="0"/>
              </a:rPr>
              <a:t>seg_output</a:t>
            </a:r>
            <a:r>
              <a:rPr lang="tr-TR" sz="1100" b="1" dirty="0">
                <a:solidFill>
                  <a:schemeClr val="bg1"/>
                </a:solidFill>
                <a:latin typeface="Times New Roman" panose="02020603050405020304" pitchFamily="18" charset="0"/>
                <a:cs typeface="Times New Roman" panose="02020603050405020304" pitchFamily="18" charset="0"/>
              </a:rPr>
              <a:t> := "0110000";</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when</a:t>
            </a:r>
            <a:r>
              <a:rPr lang="tr-TR" sz="1100" b="1" dirty="0">
                <a:solidFill>
                  <a:schemeClr val="bg1"/>
                </a:solidFill>
                <a:latin typeface="Times New Roman" panose="02020603050405020304" pitchFamily="18" charset="0"/>
                <a:cs typeface="Times New Roman" panose="02020603050405020304" pitchFamily="18" charset="0"/>
              </a:rPr>
              <a:t> FOUR </a:t>
            </a:r>
            <a:r>
              <a:rPr lang="en-GB"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=&gt; </a:t>
            </a:r>
            <a:r>
              <a:rPr lang="tr-TR" sz="1100" b="1" dirty="0" err="1">
                <a:solidFill>
                  <a:schemeClr val="bg1"/>
                </a:solidFill>
                <a:latin typeface="Times New Roman" panose="02020603050405020304" pitchFamily="18" charset="0"/>
                <a:cs typeface="Times New Roman" panose="02020603050405020304" pitchFamily="18" charset="0"/>
              </a:rPr>
              <a:t>seg_output</a:t>
            </a:r>
            <a:r>
              <a:rPr lang="tr-TR" sz="1100" b="1" dirty="0">
                <a:solidFill>
                  <a:schemeClr val="bg1"/>
                </a:solidFill>
                <a:latin typeface="Times New Roman" panose="02020603050405020304" pitchFamily="18" charset="0"/>
                <a:cs typeface="Times New Roman" panose="02020603050405020304" pitchFamily="18" charset="0"/>
              </a:rPr>
              <a:t> := "0011001";</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when</a:t>
            </a:r>
            <a:r>
              <a:rPr lang="tr-TR" sz="1100" b="1" dirty="0">
                <a:solidFill>
                  <a:schemeClr val="bg1"/>
                </a:solidFill>
                <a:latin typeface="Times New Roman" panose="02020603050405020304" pitchFamily="18" charset="0"/>
                <a:cs typeface="Times New Roman" panose="02020603050405020304" pitchFamily="18" charset="0"/>
              </a:rPr>
              <a:t> FIVE </a:t>
            </a:r>
            <a:r>
              <a:rPr lang="en-GB"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=&gt; </a:t>
            </a:r>
            <a:r>
              <a:rPr lang="tr-TR" sz="1100" b="1" dirty="0" err="1">
                <a:solidFill>
                  <a:schemeClr val="bg1"/>
                </a:solidFill>
                <a:latin typeface="Times New Roman" panose="02020603050405020304" pitchFamily="18" charset="0"/>
                <a:cs typeface="Times New Roman" panose="02020603050405020304" pitchFamily="18" charset="0"/>
              </a:rPr>
              <a:t>seg_output</a:t>
            </a:r>
            <a:r>
              <a:rPr lang="tr-TR" sz="1100" b="1" dirty="0">
                <a:solidFill>
                  <a:schemeClr val="bg1"/>
                </a:solidFill>
                <a:latin typeface="Times New Roman" panose="02020603050405020304" pitchFamily="18" charset="0"/>
                <a:cs typeface="Times New Roman" panose="02020603050405020304" pitchFamily="18" charset="0"/>
              </a:rPr>
              <a:t> := "0010010";</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when</a:t>
            </a:r>
            <a:r>
              <a:rPr lang="tr-TR" sz="1100" b="1" dirty="0">
                <a:solidFill>
                  <a:schemeClr val="bg1"/>
                </a:solidFill>
                <a:latin typeface="Times New Roman" panose="02020603050405020304" pitchFamily="18" charset="0"/>
                <a:cs typeface="Times New Roman" panose="02020603050405020304" pitchFamily="18" charset="0"/>
              </a:rPr>
              <a:t> SIX </a:t>
            </a:r>
            <a:r>
              <a:rPr lang="en-GB"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=&gt; </a:t>
            </a:r>
            <a:r>
              <a:rPr lang="tr-TR" sz="1100" b="1" dirty="0" err="1">
                <a:solidFill>
                  <a:schemeClr val="bg1"/>
                </a:solidFill>
                <a:latin typeface="Times New Roman" panose="02020603050405020304" pitchFamily="18" charset="0"/>
                <a:cs typeface="Times New Roman" panose="02020603050405020304" pitchFamily="18" charset="0"/>
              </a:rPr>
              <a:t>seg_output</a:t>
            </a:r>
            <a:r>
              <a:rPr lang="tr-TR" sz="1100" b="1" dirty="0">
                <a:solidFill>
                  <a:schemeClr val="bg1"/>
                </a:solidFill>
                <a:latin typeface="Times New Roman" panose="02020603050405020304" pitchFamily="18" charset="0"/>
                <a:cs typeface="Times New Roman" panose="02020603050405020304" pitchFamily="18" charset="0"/>
              </a:rPr>
              <a:t> := "0000010";</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when</a:t>
            </a:r>
            <a:r>
              <a:rPr lang="tr-TR" sz="1100" b="1" dirty="0">
                <a:solidFill>
                  <a:schemeClr val="bg1"/>
                </a:solidFill>
                <a:latin typeface="Times New Roman" panose="02020603050405020304" pitchFamily="18" charset="0"/>
                <a:cs typeface="Times New Roman" panose="02020603050405020304" pitchFamily="18" charset="0"/>
              </a:rPr>
              <a:t> SEVEN </a:t>
            </a:r>
            <a:r>
              <a:rPr lang="en-GB"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=&gt; </a:t>
            </a:r>
            <a:r>
              <a:rPr lang="tr-TR" sz="1100" b="1" dirty="0" err="1">
                <a:solidFill>
                  <a:schemeClr val="bg1"/>
                </a:solidFill>
                <a:latin typeface="Times New Roman" panose="02020603050405020304" pitchFamily="18" charset="0"/>
                <a:cs typeface="Times New Roman" panose="02020603050405020304" pitchFamily="18" charset="0"/>
              </a:rPr>
              <a:t>seg_output</a:t>
            </a:r>
            <a:r>
              <a:rPr lang="tr-TR" sz="1100" b="1" dirty="0">
                <a:solidFill>
                  <a:schemeClr val="bg1"/>
                </a:solidFill>
                <a:latin typeface="Times New Roman" panose="02020603050405020304" pitchFamily="18" charset="0"/>
                <a:cs typeface="Times New Roman" panose="02020603050405020304" pitchFamily="18" charset="0"/>
              </a:rPr>
              <a:t> := "1111000";</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when</a:t>
            </a:r>
            <a:r>
              <a:rPr lang="tr-TR" sz="1100" b="1" dirty="0">
                <a:solidFill>
                  <a:schemeClr val="bg1"/>
                </a:solidFill>
                <a:latin typeface="Times New Roman" panose="02020603050405020304" pitchFamily="18" charset="0"/>
                <a:cs typeface="Times New Roman" panose="02020603050405020304" pitchFamily="18" charset="0"/>
              </a:rPr>
              <a:t> EIGHT </a:t>
            </a:r>
            <a:r>
              <a:rPr lang="en-GB"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=&gt; </a:t>
            </a:r>
            <a:r>
              <a:rPr lang="tr-TR" sz="1100" b="1" dirty="0" err="1">
                <a:solidFill>
                  <a:schemeClr val="bg1"/>
                </a:solidFill>
                <a:latin typeface="Times New Roman" panose="02020603050405020304" pitchFamily="18" charset="0"/>
                <a:cs typeface="Times New Roman" panose="02020603050405020304" pitchFamily="18" charset="0"/>
              </a:rPr>
              <a:t>seg_output</a:t>
            </a:r>
            <a:r>
              <a:rPr lang="tr-TR" sz="1100" b="1" dirty="0">
                <a:solidFill>
                  <a:schemeClr val="bg1"/>
                </a:solidFill>
                <a:latin typeface="Times New Roman" panose="02020603050405020304" pitchFamily="18" charset="0"/>
                <a:cs typeface="Times New Roman" panose="02020603050405020304" pitchFamily="18" charset="0"/>
              </a:rPr>
              <a:t> := "0000000";</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when</a:t>
            </a:r>
            <a:r>
              <a:rPr lang="tr-TR" sz="1100" b="1" dirty="0">
                <a:solidFill>
                  <a:schemeClr val="bg1"/>
                </a:solidFill>
                <a:latin typeface="Times New Roman" panose="02020603050405020304" pitchFamily="18" charset="0"/>
                <a:cs typeface="Times New Roman" panose="02020603050405020304" pitchFamily="18" charset="0"/>
              </a:rPr>
              <a:t> NINE </a:t>
            </a:r>
            <a:r>
              <a:rPr lang="en-GB"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=&gt; </a:t>
            </a:r>
            <a:r>
              <a:rPr lang="tr-TR" sz="1100" b="1" dirty="0" err="1">
                <a:solidFill>
                  <a:schemeClr val="bg1"/>
                </a:solidFill>
                <a:latin typeface="Times New Roman" panose="02020603050405020304" pitchFamily="18" charset="0"/>
                <a:cs typeface="Times New Roman" panose="02020603050405020304" pitchFamily="18" charset="0"/>
              </a:rPr>
              <a:t>seg_output</a:t>
            </a:r>
            <a:r>
              <a:rPr lang="tr-TR" sz="1100" b="1" dirty="0">
                <a:solidFill>
                  <a:schemeClr val="bg1"/>
                </a:solidFill>
                <a:latin typeface="Times New Roman" panose="02020603050405020304" pitchFamily="18" charset="0"/>
                <a:cs typeface="Times New Roman" panose="02020603050405020304" pitchFamily="18" charset="0"/>
              </a:rPr>
              <a:t> := "0010000";</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when</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others</a:t>
            </a:r>
            <a:r>
              <a:rPr lang="tr-TR" sz="1100" b="1" dirty="0">
                <a:solidFill>
                  <a:schemeClr val="bg1"/>
                </a:solidFill>
                <a:latin typeface="Times New Roman" panose="02020603050405020304" pitchFamily="18" charset="0"/>
                <a:cs typeface="Times New Roman" panose="02020603050405020304" pitchFamily="18" charset="0"/>
              </a:rPr>
              <a:t> </a:t>
            </a:r>
            <a:r>
              <a:rPr lang="en-GB"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=&gt; </a:t>
            </a:r>
            <a:r>
              <a:rPr lang="tr-TR" sz="1100" b="1" dirty="0" err="1">
                <a:solidFill>
                  <a:schemeClr val="bg1"/>
                </a:solidFill>
                <a:latin typeface="Times New Roman" panose="02020603050405020304" pitchFamily="18" charset="0"/>
                <a:cs typeface="Times New Roman" panose="02020603050405020304" pitchFamily="18" charset="0"/>
              </a:rPr>
              <a:t>seg_output</a:t>
            </a:r>
            <a:r>
              <a:rPr lang="tr-TR" sz="1100" b="1" dirty="0">
                <a:solidFill>
                  <a:schemeClr val="bg1"/>
                </a:solidFill>
                <a:latin typeface="Times New Roman" panose="02020603050405020304" pitchFamily="18" charset="0"/>
                <a:cs typeface="Times New Roman" panose="02020603050405020304" pitchFamily="18" charset="0"/>
              </a:rPr>
              <a:t> := "1111111";</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case</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return</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seg_output</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function</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err="1">
                <a:solidFill>
                  <a:schemeClr val="bg1"/>
                </a:solidFill>
                <a:latin typeface="Times New Roman" panose="02020603050405020304" pitchFamily="18" charset="0"/>
                <a:cs typeface="Times New Roman" panose="02020603050405020304" pitchFamily="18" charset="0"/>
              </a:rPr>
              <a:t>begin</a:t>
            </a: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process</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clk</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begin</a:t>
            </a: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if</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rising_edge</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clk</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then</a:t>
            </a: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if</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clk_divider</a:t>
            </a:r>
            <a:r>
              <a:rPr lang="tr-TR" sz="1100" b="1" dirty="0">
                <a:solidFill>
                  <a:schemeClr val="bg1"/>
                </a:solidFill>
                <a:latin typeface="Times New Roman" panose="02020603050405020304" pitchFamily="18" charset="0"/>
                <a:cs typeface="Times New Roman" panose="02020603050405020304" pitchFamily="18" charset="0"/>
              </a:rPr>
              <a:t> = 50000 </a:t>
            </a:r>
            <a:r>
              <a:rPr lang="tr-TR" sz="1100" b="1" dirty="0" err="1">
                <a:solidFill>
                  <a:schemeClr val="bg1"/>
                </a:solidFill>
                <a:latin typeface="Times New Roman" panose="02020603050405020304" pitchFamily="18" charset="0"/>
                <a:cs typeface="Times New Roman" panose="02020603050405020304" pitchFamily="18" charset="0"/>
              </a:rPr>
              <a:t>then</a:t>
            </a: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slow_clk</a:t>
            </a:r>
            <a:r>
              <a:rPr lang="tr-TR" sz="1100" b="1" dirty="0">
                <a:solidFill>
                  <a:schemeClr val="bg1"/>
                </a:solidFill>
                <a:latin typeface="Times New Roman" panose="02020603050405020304" pitchFamily="18" charset="0"/>
                <a:cs typeface="Times New Roman" panose="02020603050405020304" pitchFamily="18" charset="0"/>
              </a:rPr>
              <a:t> &lt;= not </a:t>
            </a:r>
            <a:r>
              <a:rPr lang="tr-TR" sz="1100" b="1" dirty="0" err="1">
                <a:solidFill>
                  <a:schemeClr val="bg1"/>
                </a:solidFill>
                <a:latin typeface="Times New Roman" panose="02020603050405020304" pitchFamily="18" charset="0"/>
                <a:cs typeface="Times New Roman" panose="02020603050405020304" pitchFamily="18" charset="0"/>
              </a:rPr>
              <a:t>slow_clk</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clk_divider</a:t>
            </a:r>
            <a:r>
              <a:rPr lang="tr-TR" sz="1100" b="1" dirty="0">
                <a:solidFill>
                  <a:schemeClr val="bg1"/>
                </a:solidFill>
                <a:latin typeface="Times New Roman" panose="02020603050405020304" pitchFamily="18" charset="0"/>
                <a:cs typeface="Times New Roman" panose="02020603050405020304" pitchFamily="18" charset="0"/>
              </a:rPr>
              <a:t> &lt;= 0;</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else</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clk_divider</a:t>
            </a:r>
            <a:r>
              <a:rPr lang="tr-TR" sz="1100" b="1" dirty="0">
                <a:solidFill>
                  <a:schemeClr val="bg1"/>
                </a:solidFill>
                <a:latin typeface="Times New Roman" panose="02020603050405020304" pitchFamily="18" charset="0"/>
                <a:cs typeface="Times New Roman" panose="02020603050405020304" pitchFamily="18" charset="0"/>
              </a:rPr>
              <a:t> &lt;= </a:t>
            </a:r>
            <a:r>
              <a:rPr lang="tr-TR" sz="1100" b="1" dirty="0" err="1">
                <a:solidFill>
                  <a:schemeClr val="bg1"/>
                </a:solidFill>
                <a:latin typeface="Times New Roman" panose="02020603050405020304" pitchFamily="18" charset="0"/>
                <a:cs typeface="Times New Roman" panose="02020603050405020304" pitchFamily="18" charset="0"/>
              </a:rPr>
              <a:t>clk_divider</a:t>
            </a:r>
            <a:r>
              <a:rPr lang="tr-TR" sz="1100" b="1" dirty="0">
                <a:solidFill>
                  <a:schemeClr val="bg1"/>
                </a:solidFill>
                <a:latin typeface="Times New Roman" panose="02020603050405020304" pitchFamily="18" charset="0"/>
                <a:cs typeface="Times New Roman" panose="02020603050405020304" pitchFamily="18" charset="0"/>
              </a:rPr>
              <a:t> + 1;</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if</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if</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process</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endParaRPr lang="tr-TR" sz="1100" b="1" dirty="0">
              <a:solidFill>
                <a:schemeClr val="bg1"/>
              </a:solidFill>
              <a:latin typeface="Times New Roman" panose="02020603050405020304" pitchFamily="18" charset="0"/>
              <a:cs typeface="Times New Roman" panose="02020603050405020304" pitchFamily="18" charset="0"/>
            </a:endParaRPr>
          </a:p>
        </p:txBody>
      </p:sp>
      <p:sp>
        <p:nvSpPr>
          <p:cNvPr id="16" name="Metin kutusu 15">
            <a:extLst>
              <a:ext uri="{FF2B5EF4-FFF2-40B4-BE49-F238E27FC236}">
                <a16:creationId xmlns:a16="http://schemas.microsoft.com/office/drawing/2014/main" id="{56800A7F-D958-865F-A429-71852A214730}"/>
              </a:ext>
            </a:extLst>
          </p:cNvPr>
          <p:cNvSpPr txBox="1"/>
          <p:nvPr/>
        </p:nvSpPr>
        <p:spPr>
          <a:xfrm>
            <a:off x="7753738" y="417187"/>
            <a:ext cx="4535190" cy="6524863"/>
          </a:xfrm>
          <a:prstGeom prst="rect">
            <a:avLst/>
          </a:prstGeom>
          <a:noFill/>
        </p:spPr>
        <p:txBody>
          <a:bodyPr wrap="square">
            <a:spAutoFit/>
          </a:bodyPr>
          <a:lstStyle/>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process</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sw</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variable</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value_int</a:t>
            </a:r>
            <a:r>
              <a:rPr lang="tr-TR" sz="1100" b="1" dirty="0">
                <a:solidFill>
                  <a:schemeClr val="bg1"/>
                </a:solidFill>
                <a:latin typeface="Times New Roman" panose="02020603050405020304" pitchFamily="18" charset="0"/>
                <a:cs typeface="Times New Roman" panose="02020603050405020304" pitchFamily="18" charset="0"/>
              </a:rPr>
              <a:t> : </a:t>
            </a:r>
            <a:r>
              <a:rPr lang="tr-TR" sz="1100" b="1" dirty="0" err="1">
                <a:solidFill>
                  <a:schemeClr val="bg1"/>
                </a:solidFill>
                <a:latin typeface="Times New Roman" panose="02020603050405020304" pitchFamily="18" charset="0"/>
                <a:cs typeface="Times New Roman" panose="02020603050405020304" pitchFamily="18" charset="0"/>
              </a:rPr>
              <a:t>integer</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begin</a:t>
            </a: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value_int</a:t>
            </a:r>
            <a:r>
              <a:rPr lang="tr-TR" sz="1100" b="1" dirty="0">
                <a:solidFill>
                  <a:schemeClr val="bg1"/>
                </a:solidFill>
                <a:latin typeface="Times New Roman" panose="02020603050405020304" pitchFamily="18" charset="0"/>
                <a:cs typeface="Times New Roman" panose="02020603050405020304" pitchFamily="18" charset="0"/>
              </a:rPr>
              <a:t> := </a:t>
            </a:r>
            <a:r>
              <a:rPr lang="tr-TR" sz="1100" b="1" dirty="0" err="1">
                <a:solidFill>
                  <a:schemeClr val="bg1"/>
                </a:solidFill>
                <a:latin typeface="Times New Roman" panose="02020603050405020304" pitchFamily="18" charset="0"/>
                <a:cs typeface="Times New Roman" panose="02020603050405020304" pitchFamily="18" charset="0"/>
              </a:rPr>
              <a:t>to_integer</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unsigned</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sw</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thousands</a:t>
            </a:r>
            <a:r>
              <a:rPr lang="tr-TR" sz="1100" b="1" dirty="0">
                <a:solidFill>
                  <a:schemeClr val="bg1"/>
                </a:solidFill>
                <a:latin typeface="Times New Roman" panose="02020603050405020304" pitchFamily="18" charset="0"/>
                <a:cs typeface="Times New Roman" panose="02020603050405020304" pitchFamily="18" charset="0"/>
              </a:rPr>
              <a:t> &lt;= </a:t>
            </a:r>
            <a:r>
              <a:rPr lang="tr-TR" sz="1100" b="1" dirty="0" err="1">
                <a:solidFill>
                  <a:schemeClr val="bg1"/>
                </a:solidFill>
                <a:latin typeface="Times New Roman" panose="02020603050405020304" pitchFamily="18" charset="0"/>
                <a:cs typeface="Times New Roman" panose="02020603050405020304" pitchFamily="18" charset="0"/>
              </a:rPr>
              <a:t>std_logic_vector</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to_unsigned</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value_int</a:t>
            </a:r>
            <a:r>
              <a:rPr lang="tr-TR" sz="1100" b="1" dirty="0">
                <a:solidFill>
                  <a:schemeClr val="bg1"/>
                </a:solidFill>
                <a:latin typeface="Times New Roman" panose="02020603050405020304" pitchFamily="18" charset="0"/>
                <a:cs typeface="Times New Roman" panose="02020603050405020304" pitchFamily="18" charset="0"/>
              </a:rPr>
              <a:t> / 1000, 4));</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hundreds</a:t>
            </a:r>
            <a:r>
              <a:rPr lang="tr-TR" sz="1100" b="1" dirty="0">
                <a:solidFill>
                  <a:schemeClr val="bg1"/>
                </a:solidFill>
                <a:latin typeface="Times New Roman" panose="02020603050405020304" pitchFamily="18" charset="0"/>
                <a:cs typeface="Times New Roman" panose="02020603050405020304" pitchFamily="18" charset="0"/>
              </a:rPr>
              <a:t> &lt;= </a:t>
            </a:r>
            <a:r>
              <a:rPr lang="tr-TR" sz="1100" b="1" dirty="0" err="1">
                <a:solidFill>
                  <a:schemeClr val="bg1"/>
                </a:solidFill>
                <a:latin typeface="Times New Roman" panose="02020603050405020304" pitchFamily="18" charset="0"/>
                <a:cs typeface="Times New Roman" panose="02020603050405020304" pitchFamily="18" charset="0"/>
              </a:rPr>
              <a:t>std_logic_vector</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to_unsigned</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value_int</a:t>
            </a:r>
            <a:r>
              <a:rPr lang="tr-TR" sz="1100" b="1" dirty="0">
                <a:solidFill>
                  <a:schemeClr val="bg1"/>
                </a:solidFill>
                <a:latin typeface="Times New Roman" panose="02020603050405020304" pitchFamily="18" charset="0"/>
                <a:cs typeface="Times New Roman" panose="02020603050405020304" pitchFamily="18" charset="0"/>
              </a:rPr>
              <a:t> / 100) mod 10, 4));</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tens</a:t>
            </a:r>
            <a:r>
              <a:rPr lang="tr-TR" sz="1100" b="1" dirty="0">
                <a:solidFill>
                  <a:schemeClr val="bg1"/>
                </a:solidFill>
                <a:latin typeface="Times New Roman" panose="02020603050405020304" pitchFamily="18" charset="0"/>
                <a:cs typeface="Times New Roman" panose="02020603050405020304" pitchFamily="18" charset="0"/>
              </a:rPr>
              <a:t> &lt;= </a:t>
            </a:r>
            <a:r>
              <a:rPr lang="tr-TR" sz="1100" b="1" dirty="0" err="1">
                <a:solidFill>
                  <a:schemeClr val="bg1"/>
                </a:solidFill>
                <a:latin typeface="Times New Roman" panose="02020603050405020304" pitchFamily="18" charset="0"/>
                <a:cs typeface="Times New Roman" panose="02020603050405020304" pitchFamily="18" charset="0"/>
              </a:rPr>
              <a:t>std_logic_vector</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to_unsigned</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value_int</a:t>
            </a:r>
            <a:r>
              <a:rPr lang="tr-TR" sz="1100" b="1" dirty="0">
                <a:solidFill>
                  <a:schemeClr val="bg1"/>
                </a:solidFill>
                <a:latin typeface="Times New Roman" panose="02020603050405020304" pitchFamily="18" charset="0"/>
                <a:cs typeface="Times New Roman" panose="02020603050405020304" pitchFamily="18" charset="0"/>
              </a:rPr>
              <a:t> / 10) mod 10, 4));</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ones</a:t>
            </a:r>
            <a:r>
              <a:rPr lang="tr-TR" sz="1100" b="1" dirty="0">
                <a:solidFill>
                  <a:schemeClr val="bg1"/>
                </a:solidFill>
                <a:latin typeface="Times New Roman" panose="02020603050405020304" pitchFamily="18" charset="0"/>
                <a:cs typeface="Times New Roman" panose="02020603050405020304" pitchFamily="18" charset="0"/>
              </a:rPr>
              <a:t> &lt;= </a:t>
            </a:r>
            <a:r>
              <a:rPr lang="tr-TR" sz="1100" b="1" dirty="0" err="1">
                <a:solidFill>
                  <a:schemeClr val="bg1"/>
                </a:solidFill>
                <a:latin typeface="Times New Roman" panose="02020603050405020304" pitchFamily="18" charset="0"/>
                <a:cs typeface="Times New Roman" panose="02020603050405020304" pitchFamily="18" charset="0"/>
              </a:rPr>
              <a:t>std_logic_vector</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to_unsigned</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value_int</a:t>
            </a:r>
            <a:r>
              <a:rPr lang="tr-TR" sz="1100" b="1" dirty="0">
                <a:solidFill>
                  <a:schemeClr val="bg1"/>
                </a:solidFill>
                <a:latin typeface="Times New Roman" panose="02020603050405020304" pitchFamily="18" charset="0"/>
                <a:cs typeface="Times New Roman" panose="02020603050405020304" pitchFamily="18" charset="0"/>
              </a:rPr>
              <a:t> mod 10, 4));</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process</a:t>
            </a:r>
            <a:r>
              <a:rPr lang="tr-TR" sz="1100" b="1" dirty="0">
                <a:solidFill>
                  <a:schemeClr val="bg1"/>
                </a:solidFill>
                <a:latin typeface="Times New Roman" panose="02020603050405020304" pitchFamily="18" charset="0"/>
                <a:cs typeface="Times New Roman" panose="02020603050405020304" pitchFamily="18" charset="0"/>
              </a:rPr>
              <a:t>;  </a:t>
            </a:r>
          </a:p>
          <a:p>
            <a:pPr marL="0" indent="0">
              <a:spcBef>
                <a:spcPts val="0"/>
              </a:spcBef>
              <a:buNone/>
            </a:pP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tr-TR" sz="1100" b="1" dirty="0" err="1">
                <a:solidFill>
                  <a:schemeClr val="bg1"/>
                </a:solidFill>
                <a:latin typeface="Times New Roman" panose="02020603050405020304" pitchFamily="18" charset="0"/>
                <a:cs typeface="Times New Roman" panose="02020603050405020304" pitchFamily="18" charset="0"/>
              </a:rPr>
              <a:t>process</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current_digit</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ones</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tens</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hundreds</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thousands</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begin</a:t>
            </a: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case</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current_digit</a:t>
            </a:r>
            <a:r>
              <a:rPr lang="tr-TR" sz="1100" b="1" dirty="0">
                <a:solidFill>
                  <a:schemeClr val="bg1"/>
                </a:solidFill>
                <a:latin typeface="Times New Roman" panose="02020603050405020304" pitchFamily="18" charset="0"/>
                <a:cs typeface="Times New Roman" panose="02020603050405020304" pitchFamily="18" charset="0"/>
              </a:rPr>
              <a:t> is</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when</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ones_digit</a:t>
            </a:r>
            <a:r>
              <a:rPr lang="tr-TR" sz="1100" b="1" dirty="0">
                <a:solidFill>
                  <a:schemeClr val="bg1"/>
                </a:solidFill>
                <a:latin typeface="Times New Roman" panose="02020603050405020304" pitchFamily="18" charset="0"/>
                <a:cs typeface="Times New Roman" panose="02020603050405020304" pitchFamily="18" charset="0"/>
              </a:rPr>
              <a:t> =&gt; an &lt;= "1110"; </a:t>
            </a:r>
            <a:r>
              <a:rPr lang="tr-TR" sz="1100" b="1" dirty="0" err="1">
                <a:solidFill>
                  <a:schemeClr val="bg1"/>
                </a:solidFill>
                <a:latin typeface="Times New Roman" panose="02020603050405020304" pitchFamily="18" charset="0"/>
                <a:cs typeface="Times New Roman" panose="02020603050405020304" pitchFamily="18" charset="0"/>
              </a:rPr>
              <a:t>seg</a:t>
            </a:r>
            <a:r>
              <a:rPr lang="tr-TR" sz="1100" b="1" dirty="0">
                <a:solidFill>
                  <a:schemeClr val="bg1"/>
                </a:solidFill>
                <a:latin typeface="Times New Roman" panose="02020603050405020304" pitchFamily="18" charset="0"/>
                <a:cs typeface="Times New Roman" panose="02020603050405020304" pitchFamily="18" charset="0"/>
              </a:rPr>
              <a:t> &lt;= </a:t>
            </a:r>
            <a:r>
              <a:rPr lang="tr-TR" sz="1100" b="1" dirty="0" err="1">
                <a:solidFill>
                  <a:schemeClr val="bg1"/>
                </a:solidFill>
                <a:latin typeface="Times New Roman" panose="02020603050405020304" pitchFamily="18" charset="0"/>
                <a:cs typeface="Times New Roman" panose="02020603050405020304" pitchFamily="18" charset="0"/>
              </a:rPr>
              <a:t>binary_to_seven_segment</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ones</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when</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tens_digit</a:t>
            </a:r>
            <a:r>
              <a:rPr lang="tr-TR" sz="1100" b="1" dirty="0">
                <a:solidFill>
                  <a:schemeClr val="bg1"/>
                </a:solidFill>
                <a:latin typeface="Times New Roman" panose="02020603050405020304" pitchFamily="18" charset="0"/>
                <a:cs typeface="Times New Roman" panose="02020603050405020304" pitchFamily="18" charset="0"/>
              </a:rPr>
              <a:t> =&gt; an &lt;= "1101"; </a:t>
            </a:r>
            <a:r>
              <a:rPr lang="tr-TR" sz="1100" b="1" dirty="0" err="1">
                <a:solidFill>
                  <a:schemeClr val="bg1"/>
                </a:solidFill>
                <a:latin typeface="Times New Roman" panose="02020603050405020304" pitchFamily="18" charset="0"/>
                <a:cs typeface="Times New Roman" panose="02020603050405020304" pitchFamily="18" charset="0"/>
              </a:rPr>
              <a:t>seg</a:t>
            </a:r>
            <a:r>
              <a:rPr lang="tr-TR" sz="1100" b="1" dirty="0">
                <a:solidFill>
                  <a:schemeClr val="bg1"/>
                </a:solidFill>
                <a:latin typeface="Times New Roman" panose="02020603050405020304" pitchFamily="18" charset="0"/>
                <a:cs typeface="Times New Roman" panose="02020603050405020304" pitchFamily="18" charset="0"/>
              </a:rPr>
              <a:t> &lt;= </a:t>
            </a:r>
            <a:r>
              <a:rPr lang="tr-TR" sz="1100" b="1" dirty="0" err="1">
                <a:solidFill>
                  <a:schemeClr val="bg1"/>
                </a:solidFill>
                <a:latin typeface="Times New Roman" panose="02020603050405020304" pitchFamily="18" charset="0"/>
                <a:cs typeface="Times New Roman" panose="02020603050405020304" pitchFamily="18" charset="0"/>
              </a:rPr>
              <a:t>binary_to_seven_segment</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tens</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when</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hundreds_digit</a:t>
            </a:r>
            <a:r>
              <a:rPr lang="tr-TR" sz="1100" b="1" dirty="0">
                <a:solidFill>
                  <a:schemeClr val="bg1"/>
                </a:solidFill>
                <a:latin typeface="Times New Roman" panose="02020603050405020304" pitchFamily="18" charset="0"/>
                <a:cs typeface="Times New Roman" panose="02020603050405020304" pitchFamily="18" charset="0"/>
              </a:rPr>
              <a:t> =&gt; an &lt;= "1011"; </a:t>
            </a:r>
            <a:r>
              <a:rPr lang="tr-TR" sz="1100" b="1" dirty="0" err="1">
                <a:solidFill>
                  <a:schemeClr val="bg1"/>
                </a:solidFill>
                <a:latin typeface="Times New Roman" panose="02020603050405020304" pitchFamily="18" charset="0"/>
                <a:cs typeface="Times New Roman" panose="02020603050405020304" pitchFamily="18" charset="0"/>
              </a:rPr>
              <a:t>seg</a:t>
            </a:r>
            <a:r>
              <a:rPr lang="tr-TR" sz="1100" b="1" dirty="0">
                <a:solidFill>
                  <a:schemeClr val="bg1"/>
                </a:solidFill>
                <a:latin typeface="Times New Roman" panose="02020603050405020304" pitchFamily="18" charset="0"/>
                <a:cs typeface="Times New Roman" panose="02020603050405020304" pitchFamily="18" charset="0"/>
              </a:rPr>
              <a:t> &lt;= </a:t>
            </a:r>
            <a:r>
              <a:rPr lang="tr-TR" sz="1100" b="1" dirty="0" err="1">
                <a:solidFill>
                  <a:schemeClr val="bg1"/>
                </a:solidFill>
                <a:latin typeface="Times New Roman" panose="02020603050405020304" pitchFamily="18" charset="0"/>
                <a:cs typeface="Times New Roman" panose="02020603050405020304" pitchFamily="18" charset="0"/>
              </a:rPr>
              <a:t>binary_to_seven_segment</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hundreds</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when</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thousands_digit</a:t>
            </a:r>
            <a:r>
              <a:rPr lang="tr-TR" sz="1100" b="1" dirty="0">
                <a:solidFill>
                  <a:schemeClr val="bg1"/>
                </a:solidFill>
                <a:latin typeface="Times New Roman" panose="02020603050405020304" pitchFamily="18" charset="0"/>
                <a:cs typeface="Times New Roman" panose="02020603050405020304" pitchFamily="18" charset="0"/>
              </a:rPr>
              <a:t> =&gt; an &lt;= "0111"; </a:t>
            </a:r>
            <a:r>
              <a:rPr lang="tr-TR" sz="1100" b="1" dirty="0" err="1">
                <a:solidFill>
                  <a:schemeClr val="bg1"/>
                </a:solidFill>
                <a:latin typeface="Times New Roman" panose="02020603050405020304" pitchFamily="18" charset="0"/>
                <a:cs typeface="Times New Roman" panose="02020603050405020304" pitchFamily="18" charset="0"/>
              </a:rPr>
              <a:t>seg</a:t>
            </a:r>
            <a:r>
              <a:rPr lang="tr-TR" sz="1100" b="1" dirty="0">
                <a:solidFill>
                  <a:schemeClr val="bg1"/>
                </a:solidFill>
                <a:latin typeface="Times New Roman" panose="02020603050405020304" pitchFamily="18" charset="0"/>
                <a:cs typeface="Times New Roman" panose="02020603050405020304" pitchFamily="18" charset="0"/>
              </a:rPr>
              <a:t> &lt;= </a:t>
            </a:r>
            <a:r>
              <a:rPr lang="tr-TR" sz="1100" b="1" dirty="0" err="1">
                <a:solidFill>
                  <a:schemeClr val="bg1"/>
                </a:solidFill>
                <a:latin typeface="Times New Roman" panose="02020603050405020304" pitchFamily="18" charset="0"/>
                <a:cs typeface="Times New Roman" panose="02020603050405020304" pitchFamily="18" charset="0"/>
              </a:rPr>
              <a:t>binary_to_seven_segment</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thousands</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when</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others</a:t>
            </a:r>
            <a:r>
              <a:rPr lang="tr-TR" sz="1100" b="1" dirty="0">
                <a:solidFill>
                  <a:schemeClr val="bg1"/>
                </a:solidFill>
                <a:latin typeface="Times New Roman" panose="02020603050405020304" pitchFamily="18" charset="0"/>
                <a:cs typeface="Times New Roman" panose="02020603050405020304" pitchFamily="18" charset="0"/>
              </a:rPr>
              <a:t> =&gt; an &lt;= "1111"; </a:t>
            </a:r>
            <a:r>
              <a:rPr lang="tr-TR" sz="1100" b="1" dirty="0" err="1">
                <a:solidFill>
                  <a:schemeClr val="bg1"/>
                </a:solidFill>
                <a:latin typeface="Times New Roman" panose="02020603050405020304" pitchFamily="18" charset="0"/>
                <a:cs typeface="Times New Roman" panose="02020603050405020304" pitchFamily="18" charset="0"/>
              </a:rPr>
              <a:t>seg</a:t>
            </a:r>
            <a:r>
              <a:rPr lang="tr-TR" sz="1100" b="1" dirty="0">
                <a:solidFill>
                  <a:schemeClr val="bg1"/>
                </a:solidFill>
                <a:latin typeface="Times New Roman" panose="02020603050405020304" pitchFamily="18" charset="0"/>
                <a:cs typeface="Times New Roman" panose="02020603050405020304" pitchFamily="18" charset="0"/>
              </a:rPr>
              <a:t> &lt;= (</a:t>
            </a:r>
            <a:r>
              <a:rPr lang="tr-TR" sz="1100" b="1" dirty="0" err="1">
                <a:solidFill>
                  <a:schemeClr val="bg1"/>
                </a:solidFill>
                <a:latin typeface="Times New Roman" panose="02020603050405020304" pitchFamily="18" charset="0"/>
                <a:cs typeface="Times New Roman" panose="02020603050405020304" pitchFamily="18" charset="0"/>
              </a:rPr>
              <a:t>others</a:t>
            </a:r>
            <a:r>
              <a:rPr lang="tr-TR" sz="1100" b="1" dirty="0">
                <a:solidFill>
                  <a:schemeClr val="bg1"/>
                </a:solidFill>
                <a:latin typeface="Times New Roman" panose="02020603050405020304" pitchFamily="18" charset="0"/>
                <a:cs typeface="Times New Roman" panose="02020603050405020304" pitchFamily="18" charset="0"/>
              </a:rPr>
              <a:t> =&gt; '1');</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case</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process</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err="1">
                <a:solidFill>
                  <a:schemeClr val="bg1"/>
                </a:solidFill>
                <a:latin typeface="Times New Roman" panose="02020603050405020304" pitchFamily="18" charset="0"/>
                <a:cs typeface="Times New Roman" panose="02020603050405020304" pitchFamily="18" charset="0"/>
              </a:rPr>
              <a:t>process</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slow_clk</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begin</a:t>
            </a: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if</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rising_edge</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slow_clk</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then</a:t>
            </a: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case</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current_digit</a:t>
            </a:r>
            <a:r>
              <a:rPr lang="tr-TR" sz="1100" b="1" dirty="0">
                <a:solidFill>
                  <a:schemeClr val="bg1"/>
                </a:solidFill>
                <a:latin typeface="Times New Roman" panose="02020603050405020304" pitchFamily="18" charset="0"/>
                <a:cs typeface="Times New Roman" panose="02020603050405020304" pitchFamily="18" charset="0"/>
              </a:rPr>
              <a:t> is</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when</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ones_digit</a:t>
            </a:r>
            <a:r>
              <a:rPr lang="tr-TR" sz="1100" b="1" dirty="0">
                <a:solidFill>
                  <a:schemeClr val="bg1"/>
                </a:solidFill>
                <a:latin typeface="Times New Roman" panose="02020603050405020304" pitchFamily="18" charset="0"/>
                <a:cs typeface="Times New Roman" panose="02020603050405020304" pitchFamily="18" charset="0"/>
              </a:rPr>
              <a:t> =&gt; </a:t>
            </a:r>
            <a:r>
              <a:rPr lang="tr-TR" sz="1100" b="1" dirty="0" err="1">
                <a:solidFill>
                  <a:schemeClr val="bg1"/>
                </a:solidFill>
                <a:latin typeface="Times New Roman" panose="02020603050405020304" pitchFamily="18" charset="0"/>
                <a:cs typeface="Times New Roman" panose="02020603050405020304" pitchFamily="18" charset="0"/>
              </a:rPr>
              <a:t>current_digit</a:t>
            </a:r>
            <a:r>
              <a:rPr lang="tr-TR" sz="1100" b="1" dirty="0">
                <a:solidFill>
                  <a:schemeClr val="bg1"/>
                </a:solidFill>
                <a:latin typeface="Times New Roman" panose="02020603050405020304" pitchFamily="18" charset="0"/>
                <a:cs typeface="Times New Roman" panose="02020603050405020304" pitchFamily="18" charset="0"/>
              </a:rPr>
              <a:t> &lt;= </a:t>
            </a:r>
            <a:r>
              <a:rPr lang="tr-TR" sz="1100" b="1" dirty="0" err="1">
                <a:solidFill>
                  <a:schemeClr val="bg1"/>
                </a:solidFill>
                <a:latin typeface="Times New Roman" panose="02020603050405020304" pitchFamily="18" charset="0"/>
                <a:cs typeface="Times New Roman" panose="02020603050405020304" pitchFamily="18" charset="0"/>
              </a:rPr>
              <a:t>tens_digit</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when</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tens_digit</a:t>
            </a:r>
            <a:r>
              <a:rPr lang="tr-TR" sz="1100" b="1" dirty="0">
                <a:solidFill>
                  <a:schemeClr val="bg1"/>
                </a:solidFill>
                <a:latin typeface="Times New Roman" panose="02020603050405020304" pitchFamily="18" charset="0"/>
                <a:cs typeface="Times New Roman" panose="02020603050405020304" pitchFamily="18" charset="0"/>
              </a:rPr>
              <a:t> =&gt; </a:t>
            </a:r>
            <a:r>
              <a:rPr lang="tr-TR" sz="1100" b="1" dirty="0" err="1">
                <a:solidFill>
                  <a:schemeClr val="bg1"/>
                </a:solidFill>
                <a:latin typeface="Times New Roman" panose="02020603050405020304" pitchFamily="18" charset="0"/>
                <a:cs typeface="Times New Roman" panose="02020603050405020304" pitchFamily="18" charset="0"/>
              </a:rPr>
              <a:t>current_digit</a:t>
            </a:r>
            <a:r>
              <a:rPr lang="tr-TR" sz="1100" b="1" dirty="0">
                <a:solidFill>
                  <a:schemeClr val="bg1"/>
                </a:solidFill>
                <a:latin typeface="Times New Roman" panose="02020603050405020304" pitchFamily="18" charset="0"/>
                <a:cs typeface="Times New Roman" panose="02020603050405020304" pitchFamily="18" charset="0"/>
              </a:rPr>
              <a:t> &lt;= </a:t>
            </a:r>
            <a:r>
              <a:rPr lang="tr-TR" sz="1100" b="1" dirty="0" err="1">
                <a:solidFill>
                  <a:schemeClr val="bg1"/>
                </a:solidFill>
                <a:latin typeface="Times New Roman" panose="02020603050405020304" pitchFamily="18" charset="0"/>
                <a:cs typeface="Times New Roman" panose="02020603050405020304" pitchFamily="18" charset="0"/>
              </a:rPr>
              <a:t>hundreds_digit</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when</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hundreds_digit</a:t>
            </a:r>
            <a:r>
              <a:rPr lang="tr-TR" sz="1100" b="1" dirty="0">
                <a:solidFill>
                  <a:schemeClr val="bg1"/>
                </a:solidFill>
                <a:latin typeface="Times New Roman" panose="02020603050405020304" pitchFamily="18" charset="0"/>
                <a:cs typeface="Times New Roman" panose="02020603050405020304" pitchFamily="18" charset="0"/>
              </a:rPr>
              <a:t> =&gt; </a:t>
            </a:r>
            <a:r>
              <a:rPr lang="tr-TR" sz="1100" b="1" dirty="0" err="1">
                <a:solidFill>
                  <a:schemeClr val="bg1"/>
                </a:solidFill>
                <a:latin typeface="Times New Roman" panose="02020603050405020304" pitchFamily="18" charset="0"/>
                <a:cs typeface="Times New Roman" panose="02020603050405020304" pitchFamily="18" charset="0"/>
              </a:rPr>
              <a:t>current_digit</a:t>
            </a:r>
            <a:r>
              <a:rPr lang="tr-TR" sz="1100" b="1" dirty="0">
                <a:solidFill>
                  <a:schemeClr val="bg1"/>
                </a:solidFill>
                <a:latin typeface="Times New Roman" panose="02020603050405020304" pitchFamily="18" charset="0"/>
                <a:cs typeface="Times New Roman" panose="02020603050405020304" pitchFamily="18" charset="0"/>
              </a:rPr>
              <a:t> &lt;= </a:t>
            </a:r>
            <a:r>
              <a:rPr lang="tr-TR" sz="1100" b="1" dirty="0" err="1">
                <a:solidFill>
                  <a:schemeClr val="bg1"/>
                </a:solidFill>
                <a:latin typeface="Times New Roman" panose="02020603050405020304" pitchFamily="18" charset="0"/>
                <a:cs typeface="Times New Roman" panose="02020603050405020304" pitchFamily="18" charset="0"/>
              </a:rPr>
              <a:t>thousands_digit</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when</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thousands_digit</a:t>
            </a:r>
            <a:r>
              <a:rPr lang="tr-TR" sz="1100" b="1" dirty="0">
                <a:solidFill>
                  <a:schemeClr val="bg1"/>
                </a:solidFill>
                <a:latin typeface="Times New Roman" panose="02020603050405020304" pitchFamily="18" charset="0"/>
                <a:cs typeface="Times New Roman" panose="02020603050405020304" pitchFamily="18" charset="0"/>
              </a:rPr>
              <a:t> =&gt; </a:t>
            </a:r>
            <a:r>
              <a:rPr lang="tr-TR" sz="1100" b="1" dirty="0" err="1">
                <a:solidFill>
                  <a:schemeClr val="bg1"/>
                </a:solidFill>
                <a:latin typeface="Times New Roman" panose="02020603050405020304" pitchFamily="18" charset="0"/>
                <a:cs typeface="Times New Roman" panose="02020603050405020304" pitchFamily="18" charset="0"/>
              </a:rPr>
              <a:t>current_digit</a:t>
            </a:r>
            <a:r>
              <a:rPr lang="tr-TR" sz="1100" b="1" dirty="0">
                <a:solidFill>
                  <a:schemeClr val="bg1"/>
                </a:solidFill>
                <a:latin typeface="Times New Roman" panose="02020603050405020304" pitchFamily="18" charset="0"/>
                <a:cs typeface="Times New Roman" panose="02020603050405020304" pitchFamily="18" charset="0"/>
              </a:rPr>
              <a:t> &lt;= </a:t>
            </a:r>
            <a:r>
              <a:rPr lang="tr-TR" sz="1100" b="1" dirty="0" err="1">
                <a:solidFill>
                  <a:schemeClr val="bg1"/>
                </a:solidFill>
                <a:latin typeface="Times New Roman" panose="02020603050405020304" pitchFamily="18" charset="0"/>
                <a:cs typeface="Times New Roman" panose="02020603050405020304" pitchFamily="18" charset="0"/>
              </a:rPr>
              <a:t>ones_digit</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when</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others</a:t>
            </a:r>
            <a:r>
              <a:rPr lang="tr-TR" sz="1100" b="1" dirty="0">
                <a:solidFill>
                  <a:schemeClr val="bg1"/>
                </a:solidFill>
                <a:latin typeface="Times New Roman" panose="02020603050405020304" pitchFamily="18" charset="0"/>
                <a:cs typeface="Times New Roman" panose="02020603050405020304" pitchFamily="18" charset="0"/>
              </a:rPr>
              <a:t> =&gt; </a:t>
            </a:r>
            <a:r>
              <a:rPr lang="tr-TR" sz="1100" b="1" dirty="0" err="1">
                <a:solidFill>
                  <a:schemeClr val="bg1"/>
                </a:solidFill>
                <a:latin typeface="Times New Roman" panose="02020603050405020304" pitchFamily="18" charset="0"/>
                <a:cs typeface="Times New Roman" panose="02020603050405020304" pitchFamily="18" charset="0"/>
              </a:rPr>
              <a:t>current_digit</a:t>
            </a:r>
            <a:r>
              <a:rPr lang="tr-TR" sz="1100" b="1" dirty="0">
                <a:solidFill>
                  <a:schemeClr val="bg1"/>
                </a:solidFill>
                <a:latin typeface="Times New Roman" panose="02020603050405020304" pitchFamily="18" charset="0"/>
                <a:cs typeface="Times New Roman" panose="02020603050405020304" pitchFamily="18" charset="0"/>
              </a:rPr>
              <a:t> &lt;= </a:t>
            </a:r>
            <a:r>
              <a:rPr lang="tr-TR" sz="1100" b="1" dirty="0" err="1">
                <a:solidFill>
                  <a:schemeClr val="bg1"/>
                </a:solidFill>
                <a:latin typeface="Times New Roman" panose="02020603050405020304" pitchFamily="18" charset="0"/>
                <a:cs typeface="Times New Roman" panose="02020603050405020304" pitchFamily="18" charset="0"/>
              </a:rPr>
              <a:t>ones_digit</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case</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if</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process</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100" b="1" dirty="0" err="1">
                <a:solidFill>
                  <a:schemeClr val="bg1"/>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behavioral</a:t>
            </a:r>
            <a:r>
              <a:rPr lang="tr-TR" sz="1100" b="1" dirty="0">
                <a:solidFill>
                  <a:schemeClr val="bg1"/>
                </a:solidFill>
                <a:latin typeface="Times New Roman" panose="02020603050405020304" pitchFamily="18" charset="0"/>
                <a:cs typeface="Times New Roman" panose="02020603050405020304" pitchFamily="18" charset="0"/>
              </a:rPr>
              <a:t>;</a:t>
            </a:r>
            <a:endParaRPr lang="LID4096" sz="1100" b="1" dirty="0"/>
          </a:p>
        </p:txBody>
      </p:sp>
    </p:spTree>
    <p:extLst>
      <p:ext uri="{BB962C8B-B14F-4D97-AF65-F5344CB8AC3E}">
        <p14:creationId xmlns:p14="http://schemas.microsoft.com/office/powerpoint/2010/main" val="3285045487"/>
      </p:ext>
    </p:extLst>
  </p:cSld>
  <p:clrMapOvr>
    <a:masterClrMapping/>
  </p:clrMapOvr>
  <p:extLst>
    <p:ext uri="{6950BFC3-D8DA-4A85-94F7-54DA5524770B}">
      <p188:commentRel xmlns:p188="http://schemas.microsoft.com/office/powerpoint/2018/8/main" r:id="rId2"/>
    </p:ext>
  </p:extLs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845A209-05F7-98E5-55B1-19A73ADA56D6}"/>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3050B4D3-1FAC-2E6B-EFBC-C399A77892EB}"/>
              </a:ext>
            </a:extLst>
          </p:cNvPr>
          <p:cNvSpPr>
            <a:spLocks noGrp="1"/>
          </p:cNvSpPr>
          <p:nvPr>
            <p:ph idx="1"/>
          </p:nvPr>
        </p:nvSpPr>
        <p:spPr>
          <a:xfrm>
            <a:off x="733876" y="1935732"/>
            <a:ext cx="10724247" cy="3685139"/>
          </a:xfrm>
        </p:spPr>
        <p:txBody>
          <a:bodyPr>
            <a:noAutofit/>
          </a:bodyPr>
          <a:lstStyle/>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VHDL arrays store multiple elements of the same type in an organized way and provide fast access</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Arrays are used for grouping data, modeling multidimensional structures, and performing operations on large data sets</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They serve as a foundation for creating dynamic data structures and algorithms, enabling efficient data management and simulation</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b="1" dirty="0">
                <a:solidFill>
                  <a:schemeClr val="bg1"/>
                </a:solidFill>
                <a:latin typeface="Times New Roman" panose="02020603050405020304" pitchFamily="18" charset="0"/>
                <a:cs typeface="Times New Roman" panose="02020603050405020304" pitchFamily="18" charset="0"/>
              </a:rPr>
              <a:t>Record types</a:t>
            </a:r>
            <a:r>
              <a:rPr lang="en-US" sz="2000" dirty="0">
                <a:solidFill>
                  <a:schemeClr val="bg1"/>
                </a:solidFill>
                <a:latin typeface="Times New Roman" panose="02020603050405020304" pitchFamily="18" charset="0"/>
                <a:cs typeface="Times New Roman" panose="02020603050405020304" pitchFamily="18" charset="0"/>
              </a:rPr>
              <a:t> in VHDL allow grouping of different types of elements under a single name, where each element can have a different data type</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Record types are useful for modeling complex data structures where multiple related values need to be stored together, such as a set of properties for an object</a:t>
            </a:r>
            <a:endParaRPr kumimoji="0" lang="tr-TR" altLang="tr-TR"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marL="0" indent="0">
              <a:lnSpc>
                <a:spcPct val="110000"/>
              </a:lnSpc>
              <a:buNone/>
            </a:pPr>
            <a:br>
              <a:rPr kumimoji="0" lang="tr-TR" altLang="tr-TR" sz="27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br>
            <a:endParaRPr kumimoji="0" lang="tr-TR" altLang="tr-TR" sz="27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a:lnSpc>
                <a:spcPct val="110000"/>
              </a:lnSpc>
            </a:pPr>
            <a:endParaRPr lang="en-US" sz="2700" dirty="0">
              <a:effectLst/>
              <a:latin typeface="Times New Roman" panose="02020603050405020304" pitchFamily="18" charset="0"/>
              <a:ea typeface="Calibri" panose="020F0502020204030204" pitchFamily="34" charset="0"/>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200" dirty="0">
              <a:effectLst/>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effectLst/>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
        <p:nvSpPr>
          <p:cNvPr id="8" name="Content Placeholder 2">
            <a:extLst>
              <a:ext uri="{FF2B5EF4-FFF2-40B4-BE49-F238E27FC236}">
                <a16:creationId xmlns:a16="http://schemas.microsoft.com/office/drawing/2014/main" id="{A732F53C-E6B5-FDBA-4273-83A8132B8DF7}"/>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5</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3</a:t>
            </a:r>
            <a:r>
              <a:rPr lang="en-GB" sz="4000" b="1">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COMPOSITE TYPES</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EBC007AE-8258-4CE1-3F94-5D4EC919A149}"/>
              </a:ext>
            </a:extLst>
          </p:cNvPr>
          <p:cNvSpPr txBox="1">
            <a:spLocks/>
          </p:cNvSpPr>
          <p:nvPr/>
        </p:nvSpPr>
        <p:spPr>
          <a:xfrm>
            <a:off x="4761072" y="720827"/>
            <a:ext cx="2909363" cy="1214905"/>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Font typeface="Arial" panose="020B0604020202020204" pitchFamily="34" charset="0"/>
              <a:buNone/>
            </a:pPr>
            <a:r>
              <a:rPr lang="tr-TR" altLang="tr-TR" sz="1600" b="1" dirty="0" err="1">
                <a:solidFill>
                  <a:schemeClr val="bg1"/>
                </a:solidFill>
                <a:latin typeface="Times New Roman" panose="02020603050405020304" pitchFamily="18" charset="0"/>
                <a:cs typeface="Times New Roman" panose="02020603050405020304" pitchFamily="18" charset="0"/>
              </a:rPr>
              <a:t>composite_type_definition</a:t>
            </a:r>
            <a:r>
              <a:rPr lang="tr-TR" altLang="tr-TR" sz="1600" b="1" dirty="0">
                <a:solidFill>
                  <a:schemeClr val="bg1"/>
                </a:solidFill>
                <a:latin typeface="Times New Roman" panose="02020603050405020304" pitchFamily="18" charset="0"/>
                <a:cs typeface="Times New Roman" panose="02020603050405020304" pitchFamily="18" charset="0"/>
              </a:rPr>
              <a:t> ::=</a:t>
            </a:r>
          </a:p>
          <a:p>
            <a:pPr marL="0" indent="0">
              <a:lnSpc>
                <a:spcPct val="110000"/>
              </a:lnSpc>
              <a:buFont typeface="Arial" panose="020B0604020202020204" pitchFamily="34" charset="0"/>
              <a:buNone/>
            </a:pPr>
            <a:r>
              <a:rPr lang="tr-TR" altLang="tr-TR" sz="1600" b="1" dirty="0">
                <a:solidFill>
                  <a:schemeClr val="bg1"/>
                </a:solidFill>
                <a:latin typeface="Times New Roman" panose="02020603050405020304" pitchFamily="18" charset="0"/>
                <a:cs typeface="Times New Roman" panose="02020603050405020304" pitchFamily="18" charset="0"/>
              </a:rPr>
              <a:t>      </a:t>
            </a:r>
            <a:r>
              <a:rPr lang="tr-TR" altLang="tr-TR" sz="1600" b="1" dirty="0" err="1">
                <a:solidFill>
                  <a:schemeClr val="bg1"/>
                </a:solidFill>
                <a:latin typeface="Times New Roman" panose="02020603050405020304" pitchFamily="18" charset="0"/>
                <a:cs typeface="Times New Roman" panose="02020603050405020304" pitchFamily="18" charset="0"/>
              </a:rPr>
              <a:t>array_type_definition</a:t>
            </a:r>
            <a:r>
              <a:rPr lang="en-GB" altLang="tr-TR" sz="1600" b="1" dirty="0">
                <a:solidFill>
                  <a:schemeClr val="bg1"/>
                </a:solidFill>
                <a:latin typeface="Times New Roman" panose="02020603050405020304" pitchFamily="18" charset="0"/>
                <a:cs typeface="Times New Roman" panose="02020603050405020304" pitchFamily="18" charset="0"/>
              </a:rPr>
              <a:t> </a:t>
            </a:r>
            <a:r>
              <a:rPr lang="tr-TR" altLang="tr-TR" sz="1600" b="1" dirty="0">
                <a:solidFill>
                  <a:schemeClr val="bg1"/>
                </a:solidFill>
                <a:latin typeface="Times New Roman" panose="02020603050405020304" pitchFamily="18" charset="0"/>
                <a:cs typeface="Times New Roman" panose="02020603050405020304" pitchFamily="18" charset="0"/>
              </a:rPr>
              <a:t> | </a:t>
            </a:r>
          </a:p>
          <a:p>
            <a:pPr marL="0" indent="0">
              <a:lnSpc>
                <a:spcPct val="110000"/>
              </a:lnSpc>
              <a:buFont typeface="Arial" panose="020B0604020202020204" pitchFamily="34" charset="0"/>
              <a:buNone/>
            </a:pPr>
            <a:r>
              <a:rPr lang="en-GB" altLang="tr-TR" sz="1600" b="1" dirty="0">
                <a:solidFill>
                  <a:schemeClr val="bg1"/>
                </a:solidFill>
                <a:latin typeface="Times New Roman" panose="02020603050405020304" pitchFamily="18" charset="0"/>
                <a:cs typeface="Times New Roman" panose="02020603050405020304" pitchFamily="18" charset="0"/>
              </a:rPr>
              <a:t>      </a:t>
            </a:r>
            <a:r>
              <a:rPr lang="tr-TR" altLang="tr-TR" sz="1600" b="1" dirty="0" err="1">
                <a:solidFill>
                  <a:schemeClr val="bg1"/>
                </a:solidFill>
                <a:latin typeface="Times New Roman" panose="02020603050405020304" pitchFamily="18" charset="0"/>
                <a:cs typeface="Times New Roman" panose="02020603050405020304" pitchFamily="18" charset="0"/>
              </a:rPr>
              <a:t>record_type_definition</a:t>
            </a:r>
            <a:endParaRPr lang="tr-TR" altLang="tr-TR" sz="16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94502353"/>
      </p:ext>
    </p:extLst>
  </p:cSld>
  <p:clrMapOvr>
    <a:masterClrMapping/>
  </p:clrMapOvr>
  <p:extLst>
    <p:ext uri="{6950BFC3-D8DA-4A85-94F7-54DA5524770B}">
      <p188:commentRel xmlns:p188="http://schemas.microsoft.com/office/powerpoint/2018/8/main" r:id="rId2"/>
    </p:ext>
  </p:extLst>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B90D8A2-1D7E-294E-DC0E-56A6F76988AC}"/>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5E881D81-23D8-A4D0-2C79-D92BF1C3465B}"/>
              </a:ext>
            </a:extLst>
          </p:cNvPr>
          <p:cNvSpPr>
            <a:spLocks noGrp="1"/>
          </p:cNvSpPr>
          <p:nvPr>
            <p:ph idx="1"/>
          </p:nvPr>
        </p:nvSpPr>
        <p:spPr>
          <a:xfrm>
            <a:off x="733877" y="698604"/>
            <a:ext cx="5285923" cy="2871910"/>
          </a:xfrm>
        </p:spPr>
        <p:txBody>
          <a:bodyPr>
            <a:noAutofit/>
          </a:bodyPr>
          <a:lstStyle/>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Access type provides a way to point to objects</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Access type allows dynamically creating objects in memory</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The DEALLOCATE procedure releases allocated memory</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endParaRPr lang="tr-TR" sz="1600" dirty="0"/>
          </a:p>
          <a:p>
            <a:pPr>
              <a:lnSpc>
                <a:spcPct val="110000"/>
              </a:lnSpc>
            </a:pPr>
            <a:endParaRPr lang="tr-TR" sz="1600" dirty="0"/>
          </a:p>
          <a:p>
            <a:pPr>
              <a:lnSpc>
                <a:spcPct val="110000"/>
              </a:lnSpc>
            </a:pPr>
            <a:endParaRPr kumimoji="0" lang="tr-TR" altLang="tr-TR"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marL="0" indent="0">
              <a:lnSpc>
                <a:spcPct val="110000"/>
              </a:lnSpc>
              <a:buNone/>
            </a:pPr>
            <a:br>
              <a:rPr kumimoji="0" lang="tr-TR" altLang="tr-TR" sz="27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br>
            <a:endParaRPr kumimoji="0" lang="tr-TR" altLang="tr-TR" sz="27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a:lnSpc>
                <a:spcPct val="110000"/>
              </a:lnSpc>
            </a:pPr>
            <a:endParaRPr lang="en-US" sz="2700" dirty="0">
              <a:effectLst/>
              <a:latin typeface="Times New Roman" panose="02020603050405020304" pitchFamily="18" charset="0"/>
              <a:ea typeface="Calibri" panose="020F0502020204030204" pitchFamily="34" charset="0"/>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200" dirty="0">
              <a:effectLst/>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effectLst/>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
        <p:nvSpPr>
          <p:cNvPr id="8" name="Content Placeholder 2">
            <a:extLst>
              <a:ext uri="{FF2B5EF4-FFF2-40B4-BE49-F238E27FC236}">
                <a16:creationId xmlns:a16="http://schemas.microsoft.com/office/drawing/2014/main" id="{2715125A-F9A5-0106-8787-9E10292CB096}"/>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5.4</a:t>
            </a:r>
            <a:r>
              <a:rPr lang="en-GB" sz="4000" b="1" dirty="0">
                <a:solidFill>
                  <a:srgbClr val="FF0000"/>
                </a:solidFill>
                <a:latin typeface="Tw Cen MT (Headings)"/>
                <a:ea typeface="+mj-ea"/>
                <a:cs typeface="+mj-cs"/>
              </a:rPr>
              <a:t> </a:t>
            </a:r>
            <a:r>
              <a:rPr lang="tr-TR" sz="4000" b="1" dirty="0">
                <a:solidFill>
                  <a:schemeClr val="bg1"/>
                </a:solidFill>
                <a:latin typeface="Tw Cen MT (Body)"/>
                <a:cs typeface="Times New Roman" panose="02020603050405020304" pitchFamily="18" charset="0"/>
              </a:rPr>
              <a:t>ACCSESS TYPES</a:t>
            </a:r>
            <a:endParaRPr lang="en-GB" sz="4000" b="1" i="1" dirty="0">
              <a:solidFill>
                <a:schemeClr val="bg1"/>
              </a:solidFill>
              <a:latin typeface="Tw Cen MT (Body)"/>
              <a:cs typeface="Times New Roman" panose="02020603050405020304" pitchFamily="18" charset="0"/>
            </a:endParaRPr>
          </a:p>
        </p:txBody>
      </p:sp>
      <p:sp>
        <p:nvSpPr>
          <p:cNvPr id="5" name="Content Placeholder 2">
            <a:extLst>
              <a:ext uri="{FF2B5EF4-FFF2-40B4-BE49-F238E27FC236}">
                <a16:creationId xmlns:a16="http://schemas.microsoft.com/office/drawing/2014/main" id="{AE19117E-0B76-8F5E-BC26-9906DF0632E2}"/>
              </a:ext>
            </a:extLst>
          </p:cNvPr>
          <p:cNvSpPr txBox="1">
            <a:spLocks/>
          </p:cNvSpPr>
          <p:nvPr/>
        </p:nvSpPr>
        <p:spPr bwMode="auto">
          <a:xfrm>
            <a:off x="1168" y="3570514"/>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5.5</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FILE TYPES </a:t>
            </a:r>
            <a:endParaRPr lang="en-GB" sz="4000" b="1" i="1" dirty="0">
              <a:solidFill>
                <a:schemeClr val="bg1"/>
              </a:solidFill>
              <a:latin typeface="Tw Cen MT (Body)"/>
              <a:cs typeface="Times New Roman" panose="02020603050405020304" pitchFamily="18" charset="0"/>
            </a:endParaRPr>
          </a:p>
        </p:txBody>
      </p:sp>
      <p:sp>
        <p:nvSpPr>
          <p:cNvPr id="7" name="Content Placeholder 2">
            <a:extLst>
              <a:ext uri="{FF2B5EF4-FFF2-40B4-BE49-F238E27FC236}">
                <a16:creationId xmlns:a16="http://schemas.microsoft.com/office/drawing/2014/main" id="{EEEE8009-796A-38E7-C9FF-E6270014E356}"/>
              </a:ext>
            </a:extLst>
          </p:cNvPr>
          <p:cNvSpPr txBox="1">
            <a:spLocks/>
          </p:cNvSpPr>
          <p:nvPr/>
        </p:nvSpPr>
        <p:spPr>
          <a:xfrm>
            <a:off x="733292" y="4112968"/>
            <a:ext cx="10724247" cy="243648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In VHDL, file types are used to define objects that represent files in the system, and the data within the file is constrained by a specific subtype</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A file can be managed with operations like READ, WRITE, SEEK, and FLUSH, where the reading and writing modes determine the type of operation</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endParaRPr lang="tr-TR" sz="2000" dirty="0">
              <a:solidFill>
                <a:schemeClr val="bg1"/>
              </a:solidFill>
              <a:latin typeface="Times New Roman" panose="02020603050405020304" pitchFamily="18" charset="0"/>
              <a:cs typeface="Times New Roman" panose="02020603050405020304" pitchFamily="18" charset="0"/>
            </a:endParaRPr>
          </a:p>
          <a:p>
            <a:pPr marL="0" indent="0">
              <a:lnSpc>
                <a:spcPct val="110000"/>
              </a:lnSpc>
              <a:buFont typeface="Arial" panose="020B0604020202020204" pitchFamily="34" charset="0"/>
              <a:buNone/>
            </a:pPr>
            <a:endParaRPr lang="tr-TR" altLang="tr-TR" sz="2000" dirty="0">
              <a:solidFill>
                <a:schemeClr val="bg1"/>
              </a:solidFill>
              <a:latin typeface="Times New Roman" panose="02020603050405020304" pitchFamily="18" charset="0"/>
              <a:cs typeface="Times New Roman" panose="02020603050405020304" pitchFamily="18" charset="0"/>
            </a:endParaRPr>
          </a:p>
          <a:p>
            <a:pPr marL="0" indent="0">
              <a:lnSpc>
                <a:spcPct val="110000"/>
              </a:lnSpc>
              <a:buFont typeface="Arial" panose="020B0604020202020204" pitchFamily="34" charset="0"/>
              <a:buNone/>
            </a:pPr>
            <a:br>
              <a:rPr lang="tr-TR" altLang="tr-TR" sz="2700" dirty="0">
                <a:solidFill>
                  <a:schemeClr val="bg1"/>
                </a:solidFill>
                <a:latin typeface="Times New Roman" panose="02020603050405020304" pitchFamily="18" charset="0"/>
                <a:cs typeface="Times New Roman" panose="02020603050405020304" pitchFamily="18" charset="0"/>
              </a:rPr>
            </a:br>
            <a:endParaRPr lang="tr-TR" altLang="tr-TR" sz="2700" dirty="0">
              <a:solidFill>
                <a:schemeClr val="bg1"/>
              </a:solidFill>
              <a:latin typeface="Times New Roman" panose="02020603050405020304" pitchFamily="18" charset="0"/>
              <a:cs typeface="Times New Roman" panose="02020603050405020304" pitchFamily="18" charset="0"/>
            </a:endParaRPr>
          </a:p>
          <a:p>
            <a:pPr>
              <a:lnSpc>
                <a:spcPct val="110000"/>
              </a:lnSpc>
            </a:pPr>
            <a:endParaRPr lang="en-US" sz="2700" dirty="0">
              <a:latin typeface="Times New Roman" panose="02020603050405020304" pitchFamily="18" charset="0"/>
              <a:ea typeface="Calibri" panose="020F0502020204030204" pitchFamily="34" charset="0"/>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200" dirty="0">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
        <p:nvSpPr>
          <p:cNvPr id="9" name="Content Placeholder 2">
            <a:extLst>
              <a:ext uri="{FF2B5EF4-FFF2-40B4-BE49-F238E27FC236}">
                <a16:creationId xmlns:a16="http://schemas.microsoft.com/office/drawing/2014/main" id="{37BF0EC4-27C7-96E1-543C-662DB043DA8F}"/>
              </a:ext>
            </a:extLst>
          </p:cNvPr>
          <p:cNvSpPr txBox="1">
            <a:spLocks/>
          </p:cNvSpPr>
          <p:nvPr/>
        </p:nvSpPr>
        <p:spPr>
          <a:xfrm>
            <a:off x="6171616" y="698604"/>
            <a:ext cx="5285923" cy="2871910"/>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None/>
            </a:pPr>
            <a:r>
              <a:rPr lang="en-US" sz="1600" b="1">
                <a:solidFill>
                  <a:schemeClr val="bg1"/>
                </a:solidFill>
                <a:latin typeface="Times New Roman" panose="02020603050405020304" pitchFamily="18" charset="0"/>
                <a:cs typeface="Times New Roman" panose="02020603050405020304" pitchFamily="18" charset="0"/>
              </a:rPr>
              <a:t>type Int_Ptr is access Integer;</a:t>
            </a:r>
          </a:p>
          <a:p>
            <a:pPr marL="0" indent="0">
              <a:lnSpc>
                <a:spcPct val="110000"/>
              </a:lnSpc>
              <a:buNone/>
            </a:pPr>
            <a:r>
              <a:rPr lang="en-US" sz="1600" b="1">
                <a:solidFill>
                  <a:schemeClr val="bg1"/>
                </a:solidFill>
                <a:latin typeface="Times New Roman" panose="02020603050405020304" pitchFamily="18" charset="0"/>
                <a:cs typeface="Times New Roman" panose="02020603050405020304" pitchFamily="18" charset="0"/>
              </a:rPr>
              <a:t>variable Ptr : Int_Ptr := null; -- Initially points to nothing</a:t>
            </a:r>
          </a:p>
          <a:p>
            <a:pPr marL="0" indent="0">
              <a:lnSpc>
                <a:spcPct val="110000"/>
              </a:lnSpc>
              <a:buNone/>
            </a:pPr>
            <a:r>
              <a:rPr lang="tr-TR" sz="1600" b="1">
                <a:solidFill>
                  <a:schemeClr val="bg1"/>
                </a:solidFill>
                <a:latin typeface="Times New Roman" panose="02020603050405020304" pitchFamily="18" charset="0"/>
                <a:cs typeface="Times New Roman" panose="02020603050405020304" pitchFamily="18" charset="0"/>
              </a:rPr>
              <a:t>-------------------------------------------------------------------------</a:t>
            </a:r>
          </a:p>
          <a:p>
            <a:pPr marL="0" indent="0">
              <a:lnSpc>
                <a:spcPct val="110000"/>
              </a:lnSpc>
              <a:buNone/>
            </a:pPr>
            <a:r>
              <a:rPr lang="en-US" sz="1600" b="1">
                <a:solidFill>
                  <a:schemeClr val="bg1"/>
                </a:solidFill>
                <a:latin typeface="Times New Roman" panose="02020603050405020304" pitchFamily="18" charset="0"/>
                <a:cs typeface="Times New Roman" panose="02020603050405020304" pitchFamily="18" charset="0"/>
              </a:rPr>
              <a:t>Ptr := new Integer(5); -- Creates an integer object in memory with a value of 5</a:t>
            </a:r>
            <a:endParaRPr lang="tr-TR" sz="1600" b="1">
              <a:solidFill>
                <a:schemeClr val="bg1"/>
              </a:solidFill>
              <a:latin typeface="Times New Roman" panose="02020603050405020304" pitchFamily="18" charset="0"/>
              <a:cs typeface="Times New Roman" panose="02020603050405020304" pitchFamily="18" charset="0"/>
            </a:endParaRPr>
          </a:p>
          <a:p>
            <a:pPr marL="0" indent="0">
              <a:lnSpc>
                <a:spcPct val="110000"/>
              </a:lnSpc>
              <a:buNone/>
            </a:pPr>
            <a:r>
              <a:rPr lang="tr-TR" sz="1600" b="1">
                <a:solidFill>
                  <a:schemeClr val="bg1"/>
                </a:solidFill>
                <a:latin typeface="Times New Roman" panose="02020603050405020304" pitchFamily="18" charset="0"/>
                <a:cs typeface="Times New Roman" panose="02020603050405020304" pitchFamily="18" charset="0"/>
              </a:rPr>
              <a:t>-------------------------------------------------------------------------</a:t>
            </a:r>
          </a:p>
          <a:p>
            <a:pPr marL="0" indent="0">
              <a:lnSpc>
                <a:spcPct val="110000"/>
              </a:lnSpc>
              <a:buNone/>
            </a:pPr>
            <a:r>
              <a:rPr lang="en-US" sz="1600" b="1">
                <a:solidFill>
                  <a:schemeClr val="bg1"/>
                </a:solidFill>
                <a:latin typeface="Times New Roman" panose="02020603050405020304" pitchFamily="18" charset="0"/>
                <a:cs typeface="Times New Roman" panose="02020603050405020304" pitchFamily="18" charset="0"/>
              </a:rPr>
              <a:t>DEALLOCATE(Ptr); -- Frees the memory and sets Ptr to null</a:t>
            </a:r>
          </a:p>
          <a:p>
            <a:pPr marL="0" indent="0">
              <a:lnSpc>
                <a:spcPct val="110000"/>
              </a:lnSpc>
              <a:buNone/>
            </a:pPr>
            <a:endParaRPr lang="tr-TR" sz="1600" b="1"/>
          </a:p>
          <a:p>
            <a:pPr>
              <a:lnSpc>
                <a:spcPct val="110000"/>
              </a:lnSpc>
            </a:pPr>
            <a:endParaRPr lang="tr-TR" sz="1600" b="1"/>
          </a:p>
          <a:p>
            <a:pPr>
              <a:lnSpc>
                <a:spcPct val="110000"/>
              </a:lnSpc>
            </a:pPr>
            <a:endParaRPr lang="tr-TR" altLang="tr-TR" sz="2000" b="1">
              <a:solidFill>
                <a:schemeClr val="bg1"/>
              </a:solidFill>
              <a:latin typeface="Times New Roman" panose="02020603050405020304" pitchFamily="18" charset="0"/>
              <a:cs typeface="Times New Roman" panose="02020603050405020304" pitchFamily="18" charset="0"/>
            </a:endParaRPr>
          </a:p>
          <a:p>
            <a:pPr marL="0" indent="0">
              <a:lnSpc>
                <a:spcPct val="110000"/>
              </a:lnSpc>
              <a:buFont typeface="Arial" panose="020B0604020202020204" pitchFamily="34" charset="0"/>
              <a:buNone/>
            </a:pPr>
            <a:br>
              <a:rPr lang="tr-TR" altLang="tr-TR" sz="2700" b="1">
                <a:solidFill>
                  <a:schemeClr val="bg1"/>
                </a:solidFill>
                <a:latin typeface="Times New Roman" panose="02020603050405020304" pitchFamily="18" charset="0"/>
                <a:cs typeface="Times New Roman" panose="02020603050405020304" pitchFamily="18" charset="0"/>
              </a:rPr>
            </a:br>
            <a:endParaRPr lang="tr-TR" altLang="tr-TR" sz="2700" b="1">
              <a:solidFill>
                <a:schemeClr val="bg1"/>
              </a:solidFill>
              <a:latin typeface="Times New Roman" panose="02020603050405020304" pitchFamily="18" charset="0"/>
              <a:cs typeface="Times New Roman" panose="02020603050405020304" pitchFamily="18" charset="0"/>
            </a:endParaRPr>
          </a:p>
          <a:p>
            <a:pPr>
              <a:lnSpc>
                <a:spcPct val="110000"/>
              </a:lnSpc>
            </a:pPr>
            <a:endParaRPr lang="en-US" sz="2700" b="1">
              <a:latin typeface="Times New Roman" panose="02020603050405020304" pitchFamily="18" charset="0"/>
              <a:ea typeface="Calibri" panose="020F0502020204030204" pitchFamily="34" charset="0"/>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200" b="1">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a:solidFill>
                <a:schemeClr val="bg1"/>
              </a:solidFill>
              <a:latin typeface="Calibri" panose="020F0502020204030204" pitchFamily="34" charset="0"/>
              <a:ea typeface="Calibri" panose="020F0502020204030204" pitchFamily="34" charset="0"/>
            </a:endParaRPr>
          </a:p>
          <a:p>
            <a:pPr>
              <a:lnSpc>
                <a:spcPct val="110000"/>
              </a:lnSpc>
            </a:pPr>
            <a:endParaRPr lang="en-GB" b="1">
              <a:solidFill>
                <a:schemeClr val="bg1"/>
              </a:solidFill>
            </a:endParaRPr>
          </a:p>
          <a:p>
            <a:pPr lvl="1">
              <a:lnSpc>
                <a:spcPct val="110000"/>
              </a:lnSpc>
            </a:pPr>
            <a:endParaRPr lang="en-GB" b="1">
              <a:solidFill>
                <a:schemeClr val="bg1"/>
              </a:solidFill>
            </a:endParaRPr>
          </a:p>
          <a:p>
            <a:pPr lvl="1">
              <a:lnSpc>
                <a:spcPct val="110000"/>
              </a:lnSpc>
            </a:pPr>
            <a:endParaRPr lang="en-US" sz="2800" b="1" dirty="0">
              <a:solidFill>
                <a:schemeClr val="bg1"/>
              </a:solidFill>
            </a:endParaRPr>
          </a:p>
        </p:txBody>
      </p:sp>
    </p:spTree>
    <p:extLst>
      <p:ext uri="{BB962C8B-B14F-4D97-AF65-F5344CB8AC3E}">
        <p14:creationId xmlns:p14="http://schemas.microsoft.com/office/powerpoint/2010/main" val="3182605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361EA1F0-6C77-617E-9E00-FDD24FD5ADAD}"/>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2C7778A0-54A1-7D4D-8392-B824381EC40B}"/>
              </a:ext>
            </a:extLst>
          </p:cNvPr>
          <p:cNvSpPr>
            <a:spLocks noGrp="1"/>
          </p:cNvSpPr>
          <p:nvPr>
            <p:ph idx="1"/>
          </p:nvPr>
        </p:nvSpPr>
        <p:spPr>
          <a:xfrm>
            <a:off x="733293" y="665732"/>
            <a:ext cx="4372108" cy="3685139"/>
          </a:xfrm>
        </p:spPr>
        <p:txBody>
          <a:bodyPr>
            <a:noAutofit/>
          </a:bodyPr>
          <a:lstStyle/>
          <a:p>
            <a:pPr marL="0" indent="0">
              <a:lnSpc>
                <a:spcPct val="110000"/>
              </a:lnSpc>
              <a:buNone/>
            </a:pPr>
            <a:r>
              <a:rPr lang="en-US" sz="2000" dirty="0">
                <a:solidFill>
                  <a:schemeClr val="bg1"/>
                </a:solidFill>
                <a:latin typeface="Times New Roman" panose="02020603050405020304" pitchFamily="18" charset="0"/>
                <a:cs typeface="Times New Roman" panose="02020603050405020304" pitchFamily="18" charset="0"/>
              </a:rPr>
              <a:t>When to Use Protected Types?</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When </a:t>
            </a:r>
            <a:r>
              <a:rPr lang="en-US" sz="2000" b="1" dirty="0">
                <a:solidFill>
                  <a:schemeClr val="bg1"/>
                </a:solidFill>
                <a:latin typeface="Times New Roman" panose="02020603050405020304" pitchFamily="18" charset="0"/>
                <a:cs typeface="Times New Roman" panose="02020603050405020304" pitchFamily="18" charset="0"/>
              </a:rPr>
              <a:t>concurrent data access</a:t>
            </a:r>
            <a:r>
              <a:rPr lang="en-US" sz="2000" dirty="0">
                <a:solidFill>
                  <a:schemeClr val="bg1"/>
                </a:solidFill>
                <a:latin typeface="Times New Roman" panose="02020603050405020304" pitchFamily="18" charset="0"/>
                <a:cs typeface="Times New Roman" panose="02020603050405020304" pitchFamily="18" charset="0"/>
              </a:rPr>
              <a:t> occurs (multiple processes need to access the same data simultaneously)</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When the </a:t>
            </a:r>
            <a:r>
              <a:rPr lang="en-US" sz="2000" b="1" dirty="0">
                <a:solidFill>
                  <a:schemeClr val="bg1"/>
                </a:solidFill>
                <a:latin typeface="Times New Roman" panose="02020603050405020304" pitchFamily="18" charset="0"/>
                <a:cs typeface="Times New Roman" panose="02020603050405020304" pitchFamily="18" charset="0"/>
              </a:rPr>
              <a:t>secure management of shared resources</a:t>
            </a:r>
            <a:r>
              <a:rPr lang="en-US" sz="2000" dirty="0">
                <a:solidFill>
                  <a:schemeClr val="bg1"/>
                </a:solidFill>
                <a:latin typeface="Times New Roman" panose="02020603050405020304" pitchFamily="18" charset="0"/>
                <a:cs typeface="Times New Roman" panose="02020603050405020304" pitchFamily="18" charset="0"/>
              </a:rPr>
              <a:t> is required</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When </a:t>
            </a:r>
            <a:r>
              <a:rPr lang="en-US" sz="2000" b="1" dirty="0">
                <a:solidFill>
                  <a:schemeClr val="bg1"/>
                </a:solidFill>
                <a:latin typeface="Times New Roman" panose="02020603050405020304" pitchFamily="18" charset="0"/>
                <a:cs typeface="Times New Roman" panose="02020603050405020304" pitchFamily="18" charset="0"/>
              </a:rPr>
              <a:t>control and organization</a:t>
            </a:r>
            <a:r>
              <a:rPr lang="en-US" sz="2000" dirty="0">
                <a:solidFill>
                  <a:schemeClr val="bg1"/>
                </a:solidFill>
                <a:latin typeface="Times New Roman" panose="02020603050405020304" pitchFamily="18" charset="0"/>
                <a:cs typeface="Times New Roman" panose="02020603050405020304" pitchFamily="18" charset="0"/>
              </a:rPr>
              <a:t> are necessary for data manipulation</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When </a:t>
            </a:r>
            <a:r>
              <a:rPr lang="en-US" sz="2000" b="1" dirty="0">
                <a:solidFill>
                  <a:schemeClr val="bg1"/>
                </a:solidFill>
                <a:latin typeface="Times New Roman" panose="02020603050405020304" pitchFamily="18" charset="0"/>
                <a:cs typeface="Times New Roman" panose="02020603050405020304" pitchFamily="18" charset="0"/>
              </a:rPr>
              <a:t>restricted access to critical sections</a:t>
            </a:r>
            <a:r>
              <a:rPr lang="en-US" sz="2000" dirty="0">
                <a:solidFill>
                  <a:schemeClr val="bg1"/>
                </a:solidFill>
                <a:latin typeface="Times New Roman" panose="02020603050405020304" pitchFamily="18" charset="0"/>
                <a:cs typeface="Times New Roman" panose="02020603050405020304" pitchFamily="18" charset="0"/>
              </a:rPr>
              <a:t> is needed to ensure consistency and avoid race conditions</a:t>
            </a:r>
            <a:br>
              <a:rPr lang="tr-TR" sz="2000" dirty="0"/>
            </a:br>
            <a:br>
              <a:rPr kumimoji="0" lang="tr-TR" altLang="tr-TR" sz="27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br>
            <a:endParaRPr kumimoji="0" lang="tr-TR" altLang="tr-TR" sz="27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a:lnSpc>
                <a:spcPct val="110000"/>
              </a:lnSpc>
            </a:pPr>
            <a:endParaRPr lang="en-US" sz="2700" dirty="0">
              <a:effectLst/>
              <a:latin typeface="Times New Roman" panose="02020603050405020304" pitchFamily="18" charset="0"/>
              <a:ea typeface="Calibri" panose="020F0502020204030204" pitchFamily="34" charset="0"/>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200" dirty="0">
              <a:effectLst/>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effectLst/>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
        <p:nvSpPr>
          <p:cNvPr id="8" name="Content Placeholder 2">
            <a:extLst>
              <a:ext uri="{FF2B5EF4-FFF2-40B4-BE49-F238E27FC236}">
                <a16:creationId xmlns:a16="http://schemas.microsoft.com/office/drawing/2014/main" id="{13B54A27-71D7-2355-197D-4B1A4B71865C}"/>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5</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6</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PROTECTED TYPES</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8B5C34EC-AA4E-1A09-E4B9-58573D93AD3C}"/>
              </a:ext>
            </a:extLst>
          </p:cNvPr>
          <p:cNvSpPr txBox="1">
            <a:spLocks/>
          </p:cNvSpPr>
          <p:nvPr/>
        </p:nvSpPr>
        <p:spPr>
          <a:xfrm>
            <a:off x="8842171" y="771775"/>
            <a:ext cx="3085173" cy="6006001"/>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sz="1400" b="1" dirty="0">
                <a:solidFill>
                  <a:schemeClr val="bg1"/>
                </a:solidFill>
                <a:latin typeface="Times New Roman" panose="02020603050405020304" pitchFamily="18" charset="0"/>
                <a:cs typeface="Times New Roman" panose="02020603050405020304" pitchFamily="18" charset="0"/>
              </a:rPr>
              <a:t>library IEEE;</a:t>
            </a:r>
          </a:p>
          <a:p>
            <a:pPr marL="0" indent="0">
              <a:lnSpc>
                <a:spcPct val="100000"/>
              </a:lnSpc>
              <a:spcBef>
                <a:spcPts val="0"/>
              </a:spcBef>
              <a:buFont typeface="Arial" panose="020B0604020202020204" pitchFamily="34" charset="0"/>
              <a:buNone/>
            </a:pPr>
            <a:r>
              <a:rPr lang="en-US" sz="1400" b="1" dirty="0">
                <a:solidFill>
                  <a:schemeClr val="bg1"/>
                </a:solidFill>
                <a:latin typeface="Times New Roman" panose="02020603050405020304" pitchFamily="18" charset="0"/>
                <a:cs typeface="Times New Roman" panose="02020603050405020304" pitchFamily="18" charset="0"/>
              </a:rPr>
              <a:t>use IEEE.std_logic_1164.all;</a:t>
            </a:r>
          </a:p>
          <a:p>
            <a:pPr marL="0" indent="0">
              <a:lnSpc>
                <a:spcPct val="100000"/>
              </a:lnSpc>
              <a:spcBef>
                <a:spcPts val="0"/>
              </a:spcBef>
              <a:buFont typeface="Arial" panose="020B0604020202020204" pitchFamily="34" charset="0"/>
              <a:buNone/>
            </a:pPr>
            <a:r>
              <a:rPr lang="en-US" sz="1400" b="1" dirty="0">
                <a:solidFill>
                  <a:schemeClr val="bg1"/>
                </a:solidFill>
                <a:latin typeface="Times New Roman" panose="02020603050405020304" pitchFamily="18" charset="0"/>
                <a:cs typeface="Times New Roman" panose="02020603050405020304" pitchFamily="18" charset="0"/>
              </a:rPr>
              <a:t>use </a:t>
            </a:r>
            <a:r>
              <a:rPr lang="en-US" sz="1400" b="1" dirty="0" err="1">
                <a:solidFill>
                  <a:schemeClr val="bg1"/>
                </a:solidFill>
                <a:latin typeface="Times New Roman" panose="02020603050405020304" pitchFamily="18" charset="0"/>
                <a:cs typeface="Times New Roman" panose="02020603050405020304" pitchFamily="18" charset="0"/>
              </a:rPr>
              <a:t>IEEE.numeric_std.all</a:t>
            </a:r>
            <a:r>
              <a:rPr lang="en-US" sz="1400" b="1" dirty="0">
                <a:solidFill>
                  <a:schemeClr val="bg1"/>
                </a:solidFill>
                <a:latin typeface="Times New Roman" panose="02020603050405020304" pitchFamily="18" charset="0"/>
                <a:cs typeface="Times New Roman" panose="02020603050405020304" pitchFamily="18" charset="0"/>
              </a:rPr>
              <a:t>;</a:t>
            </a:r>
          </a:p>
          <a:p>
            <a:pPr marL="0" indent="0">
              <a:lnSpc>
                <a:spcPct val="100000"/>
              </a:lnSpc>
              <a:spcBef>
                <a:spcPts val="0"/>
              </a:spcBef>
              <a:buFont typeface="Arial" panose="020B0604020202020204" pitchFamily="34" charset="0"/>
              <a:buNone/>
            </a:pPr>
            <a:endParaRPr lang="en-US" sz="1400" b="1" dirty="0">
              <a:solidFill>
                <a:schemeClr val="bg1"/>
              </a:solidFill>
              <a:latin typeface="Times New Roman" panose="02020603050405020304" pitchFamily="18" charset="0"/>
              <a:cs typeface="Times New Roman" panose="02020603050405020304" pitchFamily="18" charset="0"/>
            </a:endParaRPr>
          </a:p>
          <a:p>
            <a:pPr marL="0" indent="0">
              <a:lnSpc>
                <a:spcPct val="100000"/>
              </a:lnSpc>
              <a:spcBef>
                <a:spcPts val="0"/>
              </a:spcBef>
              <a:buFont typeface="Arial" panose="020B0604020202020204" pitchFamily="34" charset="0"/>
              <a:buNone/>
            </a:pPr>
            <a:r>
              <a:rPr lang="en-US" sz="1400" b="1" dirty="0">
                <a:solidFill>
                  <a:schemeClr val="bg1"/>
                </a:solidFill>
                <a:latin typeface="Times New Roman" panose="02020603050405020304" pitchFamily="18" charset="0"/>
                <a:cs typeface="Times New Roman" panose="02020603050405020304" pitchFamily="18" charset="0"/>
              </a:rPr>
              <a:t>protected type </a:t>
            </a:r>
            <a:r>
              <a:rPr lang="en-US" sz="1400" b="1" dirty="0" err="1">
                <a:solidFill>
                  <a:schemeClr val="bg1"/>
                </a:solidFill>
                <a:latin typeface="Times New Roman" panose="02020603050405020304" pitchFamily="18" charset="0"/>
                <a:cs typeface="Times New Roman" panose="02020603050405020304" pitchFamily="18" charset="0"/>
              </a:rPr>
              <a:t>sharedcounter</a:t>
            </a:r>
            <a:r>
              <a:rPr lang="en-US" sz="1400" b="1" dirty="0">
                <a:solidFill>
                  <a:schemeClr val="bg1"/>
                </a:solidFill>
                <a:latin typeface="Times New Roman" panose="02020603050405020304" pitchFamily="18" charset="0"/>
                <a:cs typeface="Times New Roman" panose="02020603050405020304" pitchFamily="18" charset="0"/>
              </a:rPr>
              <a:t> is</a:t>
            </a:r>
          </a:p>
          <a:p>
            <a:pPr marL="0" indent="0">
              <a:lnSpc>
                <a:spcPct val="100000"/>
              </a:lnSpc>
              <a:spcBef>
                <a:spcPts val="0"/>
              </a:spcBef>
              <a:buFont typeface="Arial" panose="020B0604020202020204" pitchFamily="34" charset="0"/>
              <a:buNone/>
            </a:pPr>
            <a:r>
              <a:rPr lang="en-US" sz="1400" b="1" dirty="0">
                <a:solidFill>
                  <a:schemeClr val="bg1"/>
                </a:solidFill>
                <a:latin typeface="Times New Roman" panose="02020603050405020304" pitchFamily="18" charset="0"/>
                <a:cs typeface="Times New Roman" panose="02020603050405020304" pitchFamily="18" charset="0"/>
              </a:rPr>
              <a:t>  procedure increment;</a:t>
            </a:r>
          </a:p>
          <a:p>
            <a:pPr marL="0" indent="0">
              <a:lnSpc>
                <a:spcPct val="100000"/>
              </a:lnSpc>
              <a:spcBef>
                <a:spcPts val="0"/>
              </a:spcBef>
              <a:buFont typeface="Arial" panose="020B0604020202020204" pitchFamily="34" charset="0"/>
              <a:buNone/>
            </a:pPr>
            <a:r>
              <a:rPr lang="en-US" sz="1400" b="1" dirty="0">
                <a:solidFill>
                  <a:schemeClr val="bg1"/>
                </a:solidFill>
                <a:latin typeface="Times New Roman" panose="02020603050405020304" pitchFamily="18" charset="0"/>
                <a:cs typeface="Times New Roman" panose="02020603050405020304" pitchFamily="18" charset="0"/>
              </a:rPr>
              <a:t>  function </a:t>
            </a:r>
            <a:r>
              <a:rPr lang="en-US" sz="1400" b="1" dirty="0" err="1">
                <a:solidFill>
                  <a:schemeClr val="bg1"/>
                </a:solidFill>
                <a:latin typeface="Times New Roman" panose="02020603050405020304" pitchFamily="18" charset="0"/>
                <a:cs typeface="Times New Roman" panose="02020603050405020304" pitchFamily="18" charset="0"/>
              </a:rPr>
              <a:t>getvalue</a:t>
            </a:r>
            <a:r>
              <a:rPr lang="en-US" sz="1400" b="1" dirty="0">
                <a:solidFill>
                  <a:schemeClr val="bg1"/>
                </a:solidFill>
                <a:latin typeface="Times New Roman" panose="02020603050405020304" pitchFamily="18" charset="0"/>
                <a:cs typeface="Times New Roman" panose="02020603050405020304" pitchFamily="18" charset="0"/>
              </a:rPr>
              <a:t> return integer;</a:t>
            </a:r>
          </a:p>
          <a:p>
            <a:pPr marL="0" indent="0">
              <a:lnSpc>
                <a:spcPct val="100000"/>
              </a:lnSpc>
              <a:spcBef>
                <a:spcPts val="0"/>
              </a:spcBef>
              <a:buFont typeface="Arial" panose="020B0604020202020204" pitchFamily="34" charset="0"/>
              <a:buNone/>
            </a:pPr>
            <a:r>
              <a:rPr lang="en-US" sz="1400" b="1" dirty="0">
                <a:solidFill>
                  <a:schemeClr val="bg1"/>
                </a:solidFill>
                <a:latin typeface="Times New Roman" panose="02020603050405020304" pitchFamily="18" charset="0"/>
                <a:cs typeface="Times New Roman" panose="02020603050405020304" pitchFamily="18" charset="0"/>
              </a:rPr>
              <a:t>end protected;</a:t>
            </a:r>
          </a:p>
          <a:p>
            <a:pPr marL="0" indent="0">
              <a:lnSpc>
                <a:spcPct val="100000"/>
              </a:lnSpc>
              <a:spcBef>
                <a:spcPts val="0"/>
              </a:spcBef>
              <a:buFont typeface="Arial" panose="020B0604020202020204" pitchFamily="34" charset="0"/>
              <a:buNone/>
            </a:pPr>
            <a:endParaRPr lang="en-US" sz="1400" b="1" dirty="0">
              <a:solidFill>
                <a:schemeClr val="bg1"/>
              </a:solidFill>
              <a:latin typeface="Times New Roman" panose="02020603050405020304" pitchFamily="18" charset="0"/>
              <a:cs typeface="Times New Roman" panose="02020603050405020304" pitchFamily="18" charset="0"/>
            </a:endParaRPr>
          </a:p>
          <a:p>
            <a:pPr marL="0" indent="0">
              <a:lnSpc>
                <a:spcPct val="100000"/>
              </a:lnSpc>
              <a:spcBef>
                <a:spcPts val="0"/>
              </a:spcBef>
              <a:buFont typeface="Arial" panose="020B0604020202020204" pitchFamily="34" charset="0"/>
              <a:buNone/>
            </a:pPr>
            <a:r>
              <a:rPr lang="en-US" sz="1400" b="1" dirty="0">
                <a:solidFill>
                  <a:schemeClr val="bg1"/>
                </a:solidFill>
                <a:latin typeface="Times New Roman" panose="02020603050405020304" pitchFamily="18" charset="0"/>
                <a:cs typeface="Times New Roman" panose="02020603050405020304" pitchFamily="18" charset="0"/>
              </a:rPr>
              <a:t>protected body </a:t>
            </a:r>
            <a:r>
              <a:rPr lang="en-US" sz="1400" b="1" dirty="0" err="1">
                <a:solidFill>
                  <a:schemeClr val="bg1"/>
                </a:solidFill>
                <a:latin typeface="Times New Roman" panose="02020603050405020304" pitchFamily="18" charset="0"/>
                <a:cs typeface="Times New Roman" panose="02020603050405020304" pitchFamily="18" charset="0"/>
              </a:rPr>
              <a:t>sharedcounter</a:t>
            </a:r>
            <a:r>
              <a:rPr lang="en-US" sz="1400" b="1" dirty="0">
                <a:solidFill>
                  <a:schemeClr val="bg1"/>
                </a:solidFill>
                <a:latin typeface="Times New Roman" panose="02020603050405020304" pitchFamily="18" charset="0"/>
                <a:cs typeface="Times New Roman" panose="02020603050405020304" pitchFamily="18" charset="0"/>
              </a:rPr>
              <a:t> is</a:t>
            </a:r>
          </a:p>
          <a:p>
            <a:pPr marL="0" indent="0">
              <a:lnSpc>
                <a:spcPct val="100000"/>
              </a:lnSpc>
              <a:spcBef>
                <a:spcPts val="0"/>
              </a:spcBef>
              <a:buFont typeface="Arial" panose="020B0604020202020204" pitchFamily="34" charset="0"/>
              <a:buNone/>
            </a:pPr>
            <a:r>
              <a:rPr lang="en-US" sz="1400" b="1" dirty="0">
                <a:solidFill>
                  <a:schemeClr val="bg1"/>
                </a:solidFill>
                <a:latin typeface="Times New Roman" panose="02020603050405020304" pitchFamily="18" charset="0"/>
                <a:cs typeface="Times New Roman" panose="02020603050405020304" pitchFamily="18" charset="0"/>
              </a:rPr>
              <a:t>  variable count: integer := 0;</a:t>
            </a:r>
          </a:p>
          <a:p>
            <a:pPr marL="0" indent="0">
              <a:lnSpc>
                <a:spcPct val="100000"/>
              </a:lnSpc>
              <a:spcBef>
                <a:spcPts val="0"/>
              </a:spcBef>
              <a:buFont typeface="Arial" panose="020B0604020202020204" pitchFamily="34" charset="0"/>
              <a:buNone/>
            </a:pPr>
            <a:r>
              <a:rPr lang="en-US" sz="1400" b="1" dirty="0">
                <a:solidFill>
                  <a:schemeClr val="bg1"/>
                </a:solidFill>
                <a:latin typeface="Times New Roman" panose="02020603050405020304" pitchFamily="18" charset="0"/>
                <a:cs typeface="Times New Roman" panose="02020603050405020304" pitchFamily="18" charset="0"/>
              </a:rPr>
              <a:t>  procedure increment is</a:t>
            </a:r>
          </a:p>
          <a:p>
            <a:pPr marL="0" indent="0">
              <a:lnSpc>
                <a:spcPct val="100000"/>
              </a:lnSpc>
              <a:spcBef>
                <a:spcPts val="0"/>
              </a:spcBef>
              <a:buFont typeface="Arial" panose="020B0604020202020204" pitchFamily="34" charset="0"/>
              <a:buNone/>
            </a:pPr>
            <a:r>
              <a:rPr lang="en-US" sz="1400" b="1" dirty="0">
                <a:solidFill>
                  <a:schemeClr val="bg1"/>
                </a:solidFill>
                <a:latin typeface="Times New Roman" panose="02020603050405020304" pitchFamily="18" charset="0"/>
                <a:cs typeface="Times New Roman" panose="02020603050405020304" pitchFamily="18" charset="0"/>
              </a:rPr>
              <a:t>  begin</a:t>
            </a:r>
          </a:p>
          <a:p>
            <a:pPr marL="0" indent="0">
              <a:lnSpc>
                <a:spcPct val="100000"/>
              </a:lnSpc>
              <a:spcBef>
                <a:spcPts val="0"/>
              </a:spcBef>
              <a:buFont typeface="Arial" panose="020B0604020202020204" pitchFamily="34" charset="0"/>
              <a:buNone/>
            </a:pPr>
            <a:r>
              <a:rPr lang="en-US" sz="1400" b="1" dirty="0">
                <a:solidFill>
                  <a:schemeClr val="bg1"/>
                </a:solidFill>
                <a:latin typeface="Times New Roman" panose="02020603050405020304" pitchFamily="18" charset="0"/>
                <a:cs typeface="Times New Roman" panose="02020603050405020304" pitchFamily="18" charset="0"/>
              </a:rPr>
              <a:t>    count := count + 1;</a:t>
            </a:r>
          </a:p>
          <a:p>
            <a:pPr marL="0" indent="0">
              <a:lnSpc>
                <a:spcPct val="100000"/>
              </a:lnSpc>
              <a:spcBef>
                <a:spcPts val="0"/>
              </a:spcBef>
              <a:buFont typeface="Arial" panose="020B0604020202020204" pitchFamily="34" charset="0"/>
              <a:buNone/>
            </a:pPr>
            <a:r>
              <a:rPr lang="en-US" sz="1400" b="1" dirty="0">
                <a:solidFill>
                  <a:schemeClr val="bg1"/>
                </a:solidFill>
                <a:latin typeface="Times New Roman" panose="02020603050405020304" pitchFamily="18" charset="0"/>
                <a:cs typeface="Times New Roman" panose="02020603050405020304" pitchFamily="18" charset="0"/>
              </a:rPr>
              <a:t>  end procedure;</a:t>
            </a:r>
          </a:p>
          <a:p>
            <a:pPr marL="0" indent="0">
              <a:lnSpc>
                <a:spcPct val="100000"/>
              </a:lnSpc>
              <a:spcBef>
                <a:spcPts val="0"/>
              </a:spcBef>
              <a:buFont typeface="Arial" panose="020B0604020202020204" pitchFamily="34" charset="0"/>
              <a:buNone/>
            </a:pPr>
            <a:r>
              <a:rPr lang="en-US" sz="1400" b="1" dirty="0">
                <a:solidFill>
                  <a:schemeClr val="bg1"/>
                </a:solidFill>
                <a:latin typeface="Times New Roman" panose="02020603050405020304" pitchFamily="18" charset="0"/>
                <a:cs typeface="Times New Roman" panose="02020603050405020304" pitchFamily="18" charset="0"/>
              </a:rPr>
              <a:t>  function </a:t>
            </a:r>
            <a:r>
              <a:rPr lang="en-US" sz="1400" b="1" dirty="0" err="1">
                <a:solidFill>
                  <a:schemeClr val="bg1"/>
                </a:solidFill>
                <a:latin typeface="Times New Roman" panose="02020603050405020304" pitchFamily="18" charset="0"/>
                <a:cs typeface="Times New Roman" panose="02020603050405020304" pitchFamily="18" charset="0"/>
              </a:rPr>
              <a:t>getvalue</a:t>
            </a:r>
            <a:r>
              <a:rPr lang="en-US" sz="1400" b="1" dirty="0">
                <a:solidFill>
                  <a:schemeClr val="bg1"/>
                </a:solidFill>
                <a:latin typeface="Times New Roman" panose="02020603050405020304" pitchFamily="18" charset="0"/>
                <a:cs typeface="Times New Roman" panose="02020603050405020304" pitchFamily="18" charset="0"/>
              </a:rPr>
              <a:t> return integer is</a:t>
            </a:r>
          </a:p>
          <a:p>
            <a:pPr marL="0" indent="0">
              <a:lnSpc>
                <a:spcPct val="100000"/>
              </a:lnSpc>
              <a:spcBef>
                <a:spcPts val="0"/>
              </a:spcBef>
              <a:buFont typeface="Arial" panose="020B0604020202020204" pitchFamily="34" charset="0"/>
              <a:buNone/>
            </a:pPr>
            <a:r>
              <a:rPr lang="en-US" sz="1400" b="1" dirty="0">
                <a:solidFill>
                  <a:schemeClr val="bg1"/>
                </a:solidFill>
                <a:latin typeface="Times New Roman" panose="02020603050405020304" pitchFamily="18" charset="0"/>
                <a:cs typeface="Times New Roman" panose="02020603050405020304" pitchFamily="18" charset="0"/>
              </a:rPr>
              <a:t>  begin</a:t>
            </a:r>
          </a:p>
          <a:p>
            <a:pPr marL="0" indent="0">
              <a:lnSpc>
                <a:spcPct val="100000"/>
              </a:lnSpc>
              <a:spcBef>
                <a:spcPts val="0"/>
              </a:spcBef>
              <a:buFont typeface="Arial" panose="020B0604020202020204" pitchFamily="34" charset="0"/>
              <a:buNone/>
            </a:pPr>
            <a:r>
              <a:rPr lang="en-US" sz="1400" b="1" dirty="0">
                <a:solidFill>
                  <a:schemeClr val="bg1"/>
                </a:solidFill>
                <a:latin typeface="Times New Roman" panose="02020603050405020304" pitchFamily="18" charset="0"/>
                <a:cs typeface="Times New Roman" panose="02020603050405020304" pitchFamily="18" charset="0"/>
              </a:rPr>
              <a:t>    return count;</a:t>
            </a:r>
          </a:p>
          <a:p>
            <a:pPr marL="0" indent="0">
              <a:lnSpc>
                <a:spcPct val="100000"/>
              </a:lnSpc>
              <a:spcBef>
                <a:spcPts val="0"/>
              </a:spcBef>
              <a:buFont typeface="Arial" panose="020B0604020202020204" pitchFamily="34" charset="0"/>
              <a:buNone/>
            </a:pPr>
            <a:r>
              <a:rPr lang="en-US" sz="1400" b="1" dirty="0">
                <a:solidFill>
                  <a:schemeClr val="bg1"/>
                </a:solidFill>
                <a:latin typeface="Times New Roman" panose="02020603050405020304" pitchFamily="18" charset="0"/>
                <a:cs typeface="Times New Roman" panose="02020603050405020304" pitchFamily="18" charset="0"/>
              </a:rPr>
              <a:t>  end function;</a:t>
            </a:r>
          </a:p>
          <a:p>
            <a:pPr marL="0" indent="0">
              <a:lnSpc>
                <a:spcPct val="100000"/>
              </a:lnSpc>
              <a:spcBef>
                <a:spcPts val="0"/>
              </a:spcBef>
              <a:buFont typeface="Arial" panose="020B0604020202020204" pitchFamily="34" charset="0"/>
              <a:buNone/>
            </a:pPr>
            <a:r>
              <a:rPr lang="en-US" sz="1400" b="1" dirty="0">
                <a:solidFill>
                  <a:schemeClr val="bg1"/>
                </a:solidFill>
                <a:latin typeface="Times New Roman" panose="02020603050405020304" pitchFamily="18" charset="0"/>
                <a:cs typeface="Times New Roman" panose="02020603050405020304" pitchFamily="18" charset="0"/>
              </a:rPr>
              <a:t>end protected body;</a:t>
            </a:r>
          </a:p>
        </p:txBody>
      </p:sp>
      <p:sp>
        <p:nvSpPr>
          <p:cNvPr id="4" name="Content Placeholder 2">
            <a:extLst>
              <a:ext uri="{FF2B5EF4-FFF2-40B4-BE49-F238E27FC236}">
                <a16:creationId xmlns:a16="http://schemas.microsoft.com/office/drawing/2014/main" id="{E724CF0C-9A01-B489-E411-20C6355172F8}"/>
              </a:ext>
            </a:extLst>
          </p:cNvPr>
          <p:cNvSpPr txBox="1">
            <a:spLocks/>
          </p:cNvSpPr>
          <p:nvPr/>
        </p:nvSpPr>
        <p:spPr>
          <a:xfrm>
            <a:off x="5367530" y="767917"/>
            <a:ext cx="3474641" cy="6006001"/>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tr-TR" sz="1400" b="1" dirty="0" err="1">
                <a:solidFill>
                  <a:schemeClr val="bg1"/>
                </a:solidFill>
                <a:latin typeface="Times New Roman" panose="02020603050405020304" pitchFamily="18" charset="0"/>
                <a:cs typeface="Times New Roman" panose="02020603050405020304" pitchFamily="18" charset="0"/>
              </a:rPr>
              <a:t>library</a:t>
            </a:r>
            <a:r>
              <a:rPr lang="tr-TR" sz="1400" b="1" dirty="0">
                <a:solidFill>
                  <a:schemeClr val="bg1"/>
                </a:solidFill>
                <a:latin typeface="Times New Roman" panose="02020603050405020304" pitchFamily="18" charset="0"/>
                <a:cs typeface="Times New Roman" panose="02020603050405020304" pitchFamily="18" charset="0"/>
              </a:rPr>
              <a:t> IEEE;</a:t>
            </a:r>
          </a:p>
          <a:p>
            <a:pPr marL="0" indent="0">
              <a:lnSpc>
                <a:spcPct val="100000"/>
              </a:lnSpc>
              <a:spcBef>
                <a:spcPts val="0"/>
              </a:spcBef>
              <a:buFont typeface="Arial" panose="020B0604020202020204" pitchFamily="34" charset="0"/>
              <a:buNone/>
            </a:pPr>
            <a:r>
              <a:rPr lang="tr-TR" sz="1400" b="1" dirty="0" err="1">
                <a:solidFill>
                  <a:schemeClr val="bg1"/>
                </a:solidFill>
                <a:latin typeface="Times New Roman" panose="02020603050405020304" pitchFamily="18" charset="0"/>
                <a:cs typeface="Times New Roman" panose="02020603050405020304" pitchFamily="18" charset="0"/>
              </a:rPr>
              <a:t>use</a:t>
            </a:r>
            <a:r>
              <a:rPr lang="tr-TR" sz="1400" b="1" dirty="0">
                <a:solidFill>
                  <a:schemeClr val="bg1"/>
                </a:solidFill>
                <a:latin typeface="Times New Roman" panose="02020603050405020304" pitchFamily="18" charset="0"/>
                <a:cs typeface="Times New Roman" panose="02020603050405020304" pitchFamily="18" charset="0"/>
              </a:rPr>
              <a:t> IEEE.std_logic_1164.all;</a:t>
            </a:r>
          </a:p>
          <a:p>
            <a:pPr marL="0" indent="0">
              <a:lnSpc>
                <a:spcPct val="100000"/>
              </a:lnSpc>
              <a:spcBef>
                <a:spcPts val="0"/>
              </a:spcBef>
              <a:buFont typeface="Arial" panose="020B0604020202020204" pitchFamily="34" charset="0"/>
              <a:buNone/>
            </a:pPr>
            <a:r>
              <a:rPr lang="tr-TR" sz="1400" b="1" dirty="0" err="1">
                <a:solidFill>
                  <a:schemeClr val="bg1"/>
                </a:solidFill>
                <a:latin typeface="Times New Roman" panose="02020603050405020304" pitchFamily="18" charset="0"/>
                <a:cs typeface="Times New Roman" panose="02020603050405020304" pitchFamily="18" charset="0"/>
              </a:rPr>
              <a:t>use</a:t>
            </a: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IEEE.numeric_std.all</a:t>
            </a:r>
            <a:r>
              <a:rPr lang="tr-TR" sz="1400" b="1" dirty="0">
                <a:solidFill>
                  <a:schemeClr val="bg1"/>
                </a:solidFill>
                <a:latin typeface="Times New Roman" panose="02020603050405020304" pitchFamily="18" charset="0"/>
                <a:cs typeface="Times New Roman" panose="02020603050405020304" pitchFamily="18" charset="0"/>
              </a:rPr>
              <a:t>;</a:t>
            </a:r>
          </a:p>
          <a:p>
            <a:pPr marL="0" indent="0">
              <a:lnSpc>
                <a:spcPct val="100000"/>
              </a:lnSpc>
              <a:spcBef>
                <a:spcPts val="0"/>
              </a:spcBef>
              <a:buFont typeface="Arial" panose="020B0604020202020204" pitchFamily="34" charset="0"/>
              <a:buNone/>
            </a:pPr>
            <a:r>
              <a:rPr lang="tr-TR" sz="1400" b="1" dirty="0" err="1">
                <a:solidFill>
                  <a:schemeClr val="bg1"/>
                </a:solidFill>
                <a:latin typeface="Times New Roman" panose="02020603050405020304" pitchFamily="18" charset="0"/>
                <a:cs typeface="Times New Roman" panose="02020603050405020304" pitchFamily="18" charset="0"/>
              </a:rPr>
              <a:t>use</a:t>
            </a: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work.sharedcounter.all</a:t>
            </a:r>
            <a:r>
              <a:rPr lang="tr-TR" sz="1400" b="1" dirty="0">
                <a:solidFill>
                  <a:schemeClr val="bg1"/>
                </a:solidFill>
                <a:latin typeface="Times New Roman" panose="02020603050405020304" pitchFamily="18" charset="0"/>
                <a:cs typeface="Times New Roman" panose="02020603050405020304" pitchFamily="18" charset="0"/>
              </a:rPr>
              <a:t>; </a:t>
            </a:r>
          </a:p>
          <a:p>
            <a:pPr marL="0" indent="0">
              <a:lnSpc>
                <a:spcPct val="100000"/>
              </a:lnSpc>
              <a:spcBef>
                <a:spcPts val="0"/>
              </a:spcBef>
              <a:buFont typeface="Arial" panose="020B0604020202020204" pitchFamily="34" charset="0"/>
              <a:buNone/>
            </a:pPr>
            <a:r>
              <a:rPr lang="tr-TR" sz="1400" b="1" dirty="0">
                <a:solidFill>
                  <a:schemeClr val="bg1"/>
                </a:solidFill>
                <a:latin typeface="Times New Roman" panose="02020603050405020304" pitchFamily="18" charset="0"/>
                <a:cs typeface="Times New Roman" panose="02020603050405020304" pitchFamily="18" charset="0"/>
              </a:rPr>
              <a:t>entity </a:t>
            </a:r>
            <a:r>
              <a:rPr lang="tr-TR" sz="1400" b="1" dirty="0" err="1">
                <a:solidFill>
                  <a:schemeClr val="bg1"/>
                </a:solidFill>
                <a:latin typeface="Times New Roman" panose="02020603050405020304" pitchFamily="18" charset="0"/>
                <a:cs typeface="Times New Roman" panose="02020603050405020304" pitchFamily="18" charset="0"/>
              </a:rPr>
              <a:t>protectedtypes</a:t>
            </a:r>
            <a:r>
              <a:rPr lang="tr-TR" sz="1400" b="1" dirty="0">
                <a:solidFill>
                  <a:schemeClr val="bg1"/>
                </a:solidFill>
                <a:latin typeface="Times New Roman" panose="02020603050405020304" pitchFamily="18" charset="0"/>
                <a:cs typeface="Times New Roman" panose="02020603050405020304" pitchFamily="18" charset="0"/>
              </a:rPr>
              <a:t> is</a:t>
            </a:r>
          </a:p>
          <a:p>
            <a:pPr marL="0" indent="0">
              <a:lnSpc>
                <a:spcPct val="100000"/>
              </a:lnSpc>
              <a:spcBef>
                <a:spcPts val="0"/>
              </a:spcBef>
              <a:buFont typeface="Arial" panose="020B0604020202020204" pitchFamily="34" charset="0"/>
              <a:buNone/>
            </a:pPr>
            <a:r>
              <a:rPr lang="tr-TR" sz="1400" b="1" dirty="0">
                <a:solidFill>
                  <a:schemeClr val="bg1"/>
                </a:solidFill>
                <a:latin typeface="Times New Roman" panose="02020603050405020304" pitchFamily="18" charset="0"/>
                <a:cs typeface="Times New Roman" panose="02020603050405020304" pitchFamily="18" charset="0"/>
              </a:rPr>
              <a:t>  port (</a:t>
            </a:r>
          </a:p>
          <a:p>
            <a:pPr marL="0" indent="0">
              <a:lnSpc>
                <a:spcPct val="100000"/>
              </a:lnSpc>
              <a:spcBef>
                <a:spcPts val="0"/>
              </a:spcBef>
              <a:buFont typeface="Arial" panose="020B0604020202020204" pitchFamily="34" charset="0"/>
              <a:buNone/>
            </a:pP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clk</a:t>
            </a:r>
            <a:r>
              <a:rPr lang="tr-TR" sz="1400" b="1" dirty="0">
                <a:solidFill>
                  <a:schemeClr val="bg1"/>
                </a:solidFill>
                <a:latin typeface="Times New Roman" panose="02020603050405020304" pitchFamily="18" charset="0"/>
                <a:cs typeface="Times New Roman" panose="02020603050405020304" pitchFamily="18" charset="0"/>
              </a:rPr>
              <a:t> : in </a:t>
            </a:r>
            <a:r>
              <a:rPr lang="tr-TR" sz="1400" b="1" dirty="0" err="1">
                <a:solidFill>
                  <a:schemeClr val="bg1"/>
                </a:solidFill>
                <a:latin typeface="Times New Roman" panose="02020603050405020304" pitchFamily="18" charset="0"/>
                <a:cs typeface="Times New Roman" panose="02020603050405020304" pitchFamily="18" charset="0"/>
              </a:rPr>
              <a:t>std_logic</a:t>
            </a:r>
            <a:r>
              <a:rPr lang="tr-TR" sz="1400" b="1" dirty="0">
                <a:solidFill>
                  <a:schemeClr val="bg1"/>
                </a:solidFill>
                <a:latin typeface="Times New Roman" panose="02020603050405020304" pitchFamily="18" charset="0"/>
                <a:cs typeface="Times New Roman" panose="02020603050405020304" pitchFamily="18" charset="0"/>
              </a:rPr>
              <a:t>;</a:t>
            </a:r>
          </a:p>
          <a:p>
            <a:pPr marL="0" indent="0">
              <a:lnSpc>
                <a:spcPct val="100000"/>
              </a:lnSpc>
              <a:spcBef>
                <a:spcPts val="0"/>
              </a:spcBef>
              <a:buFont typeface="Arial" panose="020B0604020202020204" pitchFamily="34" charset="0"/>
              <a:buNone/>
            </a:pP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out_counter</a:t>
            </a:r>
            <a:r>
              <a:rPr lang="tr-TR" sz="1400" b="1" dirty="0">
                <a:solidFill>
                  <a:schemeClr val="bg1"/>
                </a:solidFill>
                <a:latin typeface="Times New Roman" panose="02020603050405020304" pitchFamily="18" charset="0"/>
                <a:cs typeface="Times New Roman" panose="02020603050405020304" pitchFamily="18" charset="0"/>
              </a:rPr>
              <a:t> : </a:t>
            </a:r>
            <a:r>
              <a:rPr lang="tr-TR" sz="1400" b="1" dirty="0" err="1">
                <a:solidFill>
                  <a:schemeClr val="bg1"/>
                </a:solidFill>
                <a:latin typeface="Times New Roman" panose="02020603050405020304" pitchFamily="18" charset="0"/>
                <a:cs typeface="Times New Roman" panose="02020603050405020304" pitchFamily="18" charset="0"/>
              </a:rPr>
              <a:t>out</a:t>
            </a:r>
            <a:r>
              <a:rPr lang="tr-TR" sz="1400" b="1" dirty="0">
                <a:solidFill>
                  <a:schemeClr val="bg1"/>
                </a:solidFill>
                <a:latin typeface="Times New Roman" panose="02020603050405020304" pitchFamily="18" charset="0"/>
                <a:cs typeface="Times New Roman" panose="02020603050405020304" pitchFamily="18" charset="0"/>
              </a:rPr>
              <a:t> integer</a:t>
            </a:r>
          </a:p>
          <a:p>
            <a:pPr marL="0" indent="0">
              <a:lnSpc>
                <a:spcPct val="100000"/>
              </a:lnSpc>
              <a:spcBef>
                <a:spcPts val="0"/>
              </a:spcBef>
              <a:buFont typeface="Arial" panose="020B0604020202020204" pitchFamily="34" charset="0"/>
              <a:buNone/>
            </a:pPr>
            <a:r>
              <a:rPr lang="tr-TR" sz="1400" b="1" dirty="0">
                <a:solidFill>
                  <a:schemeClr val="bg1"/>
                </a:solidFill>
                <a:latin typeface="Times New Roman" panose="02020603050405020304" pitchFamily="18" charset="0"/>
                <a:cs typeface="Times New Roman" panose="02020603050405020304" pitchFamily="18" charset="0"/>
              </a:rPr>
              <a:t>  );</a:t>
            </a:r>
          </a:p>
          <a:p>
            <a:pPr marL="0" indent="0">
              <a:lnSpc>
                <a:spcPct val="100000"/>
              </a:lnSpc>
              <a:spcBef>
                <a:spcPts val="0"/>
              </a:spcBef>
              <a:buFont typeface="Arial" panose="020B0604020202020204" pitchFamily="34" charset="0"/>
              <a:buNone/>
            </a:pPr>
            <a:r>
              <a:rPr lang="tr-TR" sz="1400" b="1" dirty="0" err="1">
                <a:solidFill>
                  <a:schemeClr val="bg1"/>
                </a:solidFill>
                <a:latin typeface="Times New Roman" panose="02020603050405020304" pitchFamily="18" charset="0"/>
                <a:cs typeface="Times New Roman" panose="02020603050405020304" pitchFamily="18" charset="0"/>
              </a:rPr>
              <a:t>end</a:t>
            </a: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protectedtypes</a:t>
            </a:r>
            <a:r>
              <a:rPr lang="tr-TR" sz="1400" b="1" dirty="0">
                <a:solidFill>
                  <a:schemeClr val="bg1"/>
                </a:solidFill>
                <a:latin typeface="Times New Roman" panose="02020603050405020304" pitchFamily="18" charset="0"/>
                <a:cs typeface="Times New Roman" panose="02020603050405020304" pitchFamily="18" charset="0"/>
              </a:rPr>
              <a:t>;</a:t>
            </a:r>
          </a:p>
          <a:p>
            <a:pPr marL="0" indent="0">
              <a:lnSpc>
                <a:spcPct val="100000"/>
              </a:lnSpc>
              <a:spcBef>
                <a:spcPts val="0"/>
              </a:spcBef>
              <a:buFont typeface="Arial" panose="020B0604020202020204" pitchFamily="34" charset="0"/>
              <a:buNone/>
            </a:pPr>
            <a:endParaRPr lang="tr-TR" sz="1400" b="1" dirty="0">
              <a:solidFill>
                <a:schemeClr val="bg1"/>
              </a:solidFill>
              <a:latin typeface="Times New Roman" panose="02020603050405020304" pitchFamily="18" charset="0"/>
              <a:cs typeface="Times New Roman" panose="02020603050405020304" pitchFamily="18" charset="0"/>
            </a:endParaRPr>
          </a:p>
          <a:p>
            <a:pPr marL="0" indent="0">
              <a:lnSpc>
                <a:spcPct val="100000"/>
              </a:lnSpc>
              <a:spcBef>
                <a:spcPts val="0"/>
              </a:spcBef>
              <a:buFont typeface="Arial" panose="020B0604020202020204" pitchFamily="34" charset="0"/>
              <a:buNone/>
            </a:pPr>
            <a:r>
              <a:rPr lang="tr-TR" sz="1400" b="1" dirty="0" err="1">
                <a:solidFill>
                  <a:schemeClr val="bg1"/>
                </a:solidFill>
                <a:latin typeface="Times New Roman" panose="02020603050405020304" pitchFamily="18" charset="0"/>
                <a:cs typeface="Times New Roman" panose="02020603050405020304" pitchFamily="18" charset="0"/>
              </a:rPr>
              <a:t>architecture</a:t>
            </a: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behavior</a:t>
            </a:r>
            <a:r>
              <a:rPr lang="tr-TR" sz="1400" b="1" dirty="0">
                <a:solidFill>
                  <a:schemeClr val="bg1"/>
                </a:solidFill>
                <a:latin typeface="Times New Roman" panose="02020603050405020304" pitchFamily="18" charset="0"/>
                <a:cs typeface="Times New Roman" panose="02020603050405020304" pitchFamily="18" charset="0"/>
              </a:rPr>
              <a:t> of </a:t>
            </a:r>
            <a:r>
              <a:rPr lang="tr-TR" sz="1400" b="1" dirty="0" err="1">
                <a:solidFill>
                  <a:schemeClr val="bg1"/>
                </a:solidFill>
                <a:latin typeface="Times New Roman" panose="02020603050405020304" pitchFamily="18" charset="0"/>
                <a:cs typeface="Times New Roman" panose="02020603050405020304" pitchFamily="18" charset="0"/>
              </a:rPr>
              <a:t>protectedtypes</a:t>
            </a:r>
            <a:r>
              <a:rPr lang="tr-TR" sz="1400" b="1" dirty="0">
                <a:solidFill>
                  <a:schemeClr val="bg1"/>
                </a:solidFill>
                <a:latin typeface="Times New Roman" panose="02020603050405020304" pitchFamily="18" charset="0"/>
                <a:cs typeface="Times New Roman" panose="02020603050405020304" pitchFamily="18" charset="0"/>
              </a:rPr>
              <a:t> is</a:t>
            </a:r>
          </a:p>
          <a:p>
            <a:pPr marL="0" indent="0">
              <a:lnSpc>
                <a:spcPct val="100000"/>
              </a:lnSpc>
              <a:spcBef>
                <a:spcPts val="0"/>
              </a:spcBef>
              <a:buFont typeface="Arial" panose="020B0604020202020204" pitchFamily="34" charset="0"/>
              <a:buNone/>
            </a:pP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shared</a:t>
            </a: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variable</a:t>
            </a: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counter</a:t>
            </a: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sharedcounter</a:t>
            </a:r>
            <a:r>
              <a:rPr lang="tr-TR" sz="1400" b="1" dirty="0">
                <a:solidFill>
                  <a:schemeClr val="bg1"/>
                </a:solidFill>
                <a:latin typeface="Times New Roman" panose="02020603050405020304" pitchFamily="18" charset="0"/>
                <a:cs typeface="Times New Roman" panose="02020603050405020304" pitchFamily="18" charset="0"/>
              </a:rPr>
              <a:t>;</a:t>
            </a:r>
          </a:p>
          <a:p>
            <a:pPr marL="0" indent="0">
              <a:lnSpc>
                <a:spcPct val="100000"/>
              </a:lnSpc>
              <a:spcBef>
                <a:spcPts val="0"/>
              </a:spcBef>
              <a:buFont typeface="Arial" panose="020B0604020202020204" pitchFamily="34" charset="0"/>
              <a:buNone/>
            </a:pPr>
            <a:r>
              <a:rPr lang="tr-TR" sz="1400" b="1" dirty="0" err="1">
                <a:solidFill>
                  <a:schemeClr val="bg1"/>
                </a:solidFill>
                <a:latin typeface="Times New Roman" panose="02020603050405020304" pitchFamily="18" charset="0"/>
                <a:cs typeface="Times New Roman" panose="02020603050405020304" pitchFamily="18" charset="0"/>
              </a:rPr>
              <a:t>begin</a:t>
            </a:r>
            <a:endParaRPr lang="tr-TR" sz="1400" b="1" dirty="0">
              <a:solidFill>
                <a:schemeClr val="bg1"/>
              </a:solidFill>
              <a:latin typeface="Times New Roman" panose="02020603050405020304" pitchFamily="18" charset="0"/>
              <a:cs typeface="Times New Roman" panose="02020603050405020304" pitchFamily="18" charset="0"/>
            </a:endParaRPr>
          </a:p>
          <a:p>
            <a:pPr marL="0" indent="0">
              <a:lnSpc>
                <a:spcPct val="100000"/>
              </a:lnSpc>
              <a:spcBef>
                <a:spcPts val="0"/>
              </a:spcBef>
              <a:buFont typeface="Arial" panose="020B0604020202020204" pitchFamily="34" charset="0"/>
              <a:buNone/>
            </a:pP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process</a:t>
            </a:r>
            <a:r>
              <a:rPr lang="tr-TR" sz="1400" b="1" dirty="0">
                <a:solidFill>
                  <a:schemeClr val="bg1"/>
                </a:solidFill>
                <a:latin typeface="Times New Roman" panose="02020603050405020304" pitchFamily="18" charset="0"/>
                <a:cs typeface="Times New Roman" panose="02020603050405020304" pitchFamily="18" charset="0"/>
              </a:rPr>
              <a:t>(</a:t>
            </a:r>
            <a:r>
              <a:rPr lang="tr-TR" sz="1400" b="1" dirty="0" err="1">
                <a:solidFill>
                  <a:schemeClr val="bg1"/>
                </a:solidFill>
                <a:latin typeface="Times New Roman" panose="02020603050405020304" pitchFamily="18" charset="0"/>
                <a:cs typeface="Times New Roman" panose="02020603050405020304" pitchFamily="18" charset="0"/>
              </a:rPr>
              <a:t>clk</a:t>
            </a:r>
            <a:r>
              <a:rPr lang="tr-TR" sz="1400" b="1" dirty="0">
                <a:solidFill>
                  <a:schemeClr val="bg1"/>
                </a:solidFill>
                <a:latin typeface="Times New Roman" panose="02020603050405020304" pitchFamily="18" charset="0"/>
                <a:cs typeface="Times New Roman" panose="02020603050405020304" pitchFamily="18" charset="0"/>
              </a:rPr>
              <a:t>)</a:t>
            </a:r>
          </a:p>
          <a:p>
            <a:pPr marL="0" indent="0">
              <a:lnSpc>
                <a:spcPct val="100000"/>
              </a:lnSpc>
              <a:spcBef>
                <a:spcPts val="0"/>
              </a:spcBef>
              <a:buFont typeface="Arial" panose="020B0604020202020204" pitchFamily="34" charset="0"/>
              <a:buNone/>
            </a:pP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begin</a:t>
            </a:r>
            <a:endParaRPr lang="tr-TR" sz="1400" b="1" dirty="0">
              <a:solidFill>
                <a:schemeClr val="bg1"/>
              </a:solidFill>
              <a:latin typeface="Times New Roman" panose="02020603050405020304" pitchFamily="18" charset="0"/>
              <a:cs typeface="Times New Roman" panose="02020603050405020304" pitchFamily="18" charset="0"/>
            </a:endParaRPr>
          </a:p>
          <a:p>
            <a:pPr marL="0" indent="0">
              <a:lnSpc>
                <a:spcPct val="100000"/>
              </a:lnSpc>
              <a:spcBef>
                <a:spcPts val="0"/>
              </a:spcBef>
              <a:buFont typeface="Arial" panose="020B0604020202020204" pitchFamily="34" charset="0"/>
              <a:buNone/>
            </a:pP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if</a:t>
            </a: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rising_edge</a:t>
            </a:r>
            <a:r>
              <a:rPr lang="tr-TR" sz="1400" b="1" dirty="0">
                <a:solidFill>
                  <a:schemeClr val="bg1"/>
                </a:solidFill>
                <a:latin typeface="Times New Roman" panose="02020603050405020304" pitchFamily="18" charset="0"/>
                <a:cs typeface="Times New Roman" panose="02020603050405020304" pitchFamily="18" charset="0"/>
              </a:rPr>
              <a:t>(</a:t>
            </a:r>
            <a:r>
              <a:rPr lang="tr-TR" sz="1400" b="1" dirty="0" err="1">
                <a:solidFill>
                  <a:schemeClr val="bg1"/>
                </a:solidFill>
                <a:latin typeface="Times New Roman" panose="02020603050405020304" pitchFamily="18" charset="0"/>
                <a:cs typeface="Times New Roman" panose="02020603050405020304" pitchFamily="18" charset="0"/>
              </a:rPr>
              <a:t>clk</a:t>
            </a: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then</a:t>
            </a:r>
            <a:endParaRPr lang="tr-TR" sz="1400" b="1" dirty="0">
              <a:solidFill>
                <a:schemeClr val="bg1"/>
              </a:solidFill>
              <a:latin typeface="Times New Roman" panose="02020603050405020304" pitchFamily="18" charset="0"/>
              <a:cs typeface="Times New Roman" panose="02020603050405020304" pitchFamily="18" charset="0"/>
            </a:endParaRPr>
          </a:p>
          <a:p>
            <a:pPr marL="0" indent="0">
              <a:lnSpc>
                <a:spcPct val="100000"/>
              </a:lnSpc>
              <a:spcBef>
                <a:spcPts val="0"/>
              </a:spcBef>
              <a:buFont typeface="Arial" panose="020B0604020202020204" pitchFamily="34" charset="0"/>
              <a:buNone/>
            </a:pP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counter.increment</a:t>
            </a:r>
            <a:r>
              <a:rPr lang="tr-TR" sz="1400" b="1" dirty="0">
                <a:solidFill>
                  <a:schemeClr val="bg1"/>
                </a:solidFill>
                <a:latin typeface="Times New Roman" panose="02020603050405020304" pitchFamily="18" charset="0"/>
                <a:cs typeface="Times New Roman" panose="02020603050405020304" pitchFamily="18" charset="0"/>
              </a:rPr>
              <a:t>;</a:t>
            </a:r>
          </a:p>
          <a:p>
            <a:pPr marL="0" indent="0">
              <a:lnSpc>
                <a:spcPct val="100000"/>
              </a:lnSpc>
              <a:spcBef>
                <a:spcPts val="0"/>
              </a:spcBef>
              <a:buFont typeface="Arial" panose="020B0604020202020204" pitchFamily="34" charset="0"/>
              <a:buNone/>
            </a:pP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end</a:t>
            </a: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if</a:t>
            </a:r>
            <a:r>
              <a:rPr lang="tr-TR" sz="1400" b="1" dirty="0">
                <a:solidFill>
                  <a:schemeClr val="bg1"/>
                </a:solidFill>
                <a:latin typeface="Times New Roman" panose="02020603050405020304" pitchFamily="18" charset="0"/>
                <a:cs typeface="Times New Roman" panose="02020603050405020304" pitchFamily="18" charset="0"/>
              </a:rPr>
              <a:t>;</a:t>
            </a:r>
          </a:p>
          <a:p>
            <a:pPr marL="0" indent="0">
              <a:lnSpc>
                <a:spcPct val="100000"/>
              </a:lnSpc>
              <a:spcBef>
                <a:spcPts val="0"/>
              </a:spcBef>
              <a:buFont typeface="Arial" panose="020B0604020202020204" pitchFamily="34" charset="0"/>
              <a:buNone/>
            </a:pP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end</a:t>
            </a: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process</a:t>
            </a:r>
            <a:r>
              <a:rPr lang="tr-TR" sz="1400" b="1" dirty="0">
                <a:solidFill>
                  <a:schemeClr val="bg1"/>
                </a:solidFill>
                <a:latin typeface="Times New Roman" panose="02020603050405020304" pitchFamily="18" charset="0"/>
                <a:cs typeface="Times New Roman" panose="02020603050405020304" pitchFamily="18" charset="0"/>
              </a:rPr>
              <a:t>;</a:t>
            </a:r>
          </a:p>
          <a:p>
            <a:pPr marL="0" indent="0">
              <a:lnSpc>
                <a:spcPct val="100000"/>
              </a:lnSpc>
              <a:spcBef>
                <a:spcPts val="0"/>
              </a:spcBef>
              <a:buFont typeface="Arial" panose="020B0604020202020204" pitchFamily="34" charset="0"/>
              <a:buNone/>
            </a:pPr>
            <a:endParaRPr lang="tr-TR" sz="1400" b="1" dirty="0">
              <a:solidFill>
                <a:schemeClr val="bg1"/>
              </a:solidFill>
              <a:latin typeface="Times New Roman" panose="02020603050405020304" pitchFamily="18" charset="0"/>
              <a:cs typeface="Times New Roman" panose="02020603050405020304" pitchFamily="18" charset="0"/>
            </a:endParaRPr>
          </a:p>
          <a:p>
            <a:pPr marL="0" indent="0">
              <a:lnSpc>
                <a:spcPct val="100000"/>
              </a:lnSpc>
              <a:spcBef>
                <a:spcPts val="0"/>
              </a:spcBef>
              <a:buFont typeface="Arial" panose="020B0604020202020204" pitchFamily="34" charset="0"/>
              <a:buNone/>
            </a:pP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process</a:t>
            </a:r>
            <a:r>
              <a:rPr lang="tr-TR" sz="1400" b="1" dirty="0">
                <a:solidFill>
                  <a:schemeClr val="bg1"/>
                </a:solidFill>
                <a:latin typeface="Times New Roman" panose="02020603050405020304" pitchFamily="18" charset="0"/>
                <a:cs typeface="Times New Roman" panose="02020603050405020304" pitchFamily="18" charset="0"/>
              </a:rPr>
              <a:t>(</a:t>
            </a:r>
            <a:r>
              <a:rPr lang="tr-TR" sz="1400" b="1" dirty="0" err="1">
                <a:solidFill>
                  <a:schemeClr val="bg1"/>
                </a:solidFill>
                <a:latin typeface="Times New Roman" panose="02020603050405020304" pitchFamily="18" charset="0"/>
                <a:cs typeface="Times New Roman" panose="02020603050405020304" pitchFamily="18" charset="0"/>
              </a:rPr>
              <a:t>clk</a:t>
            </a:r>
            <a:r>
              <a:rPr lang="tr-TR" sz="1400" b="1" dirty="0">
                <a:solidFill>
                  <a:schemeClr val="bg1"/>
                </a:solidFill>
                <a:latin typeface="Times New Roman" panose="02020603050405020304" pitchFamily="18" charset="0"/>
                <a:cs typeface="Times New Roman" panose="02020603050405020304" pitchFamily="18" charset="0"/>
              </a:rPr>
              <a:t>)</a:t>
            </a:r>
          </a:p>
          <a:p>
            <a:pPr marL="0" indent="0">
              <a:lnSpc>
                <a:spcPct val="100000"/>
              </a:lnSpc>
              <a:spcBef>
                <a:spcPts val="0"/>
              </a:spcBef>
              <a:buFont typeface="Arial" panose="020B0604020202020204" pitchFamily="34" charset="0"/>
              <a:buNone/>
            </a:pP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begin</a:t>
            </a:r>
            <a:endParaRPr lang="tr-TR" sz="1400" b="1" dirty="0">
              <a:solidFill>
                <a:schemeClr val="bg1"/>
              </a:solidFill>
              <a:latin typeface="Times New Roman" panose="02020603050405020304" pitchFamily="18" charset="0"/>
              <a:cs typeface="Times New Roman" panose="02020603050405020304" pitchFamily="18" charset="0"/>
            </a:endParaRPr>
          </a:p>
          <a:p>
            <a:pPr marL="0" indent="0">
              <a:lnSpc>
                <a:spcPct val="100000"/>
              </a:lnSpc>
              <a:spcBef>
                <a:spcPts val="0"/>
              </a:spcBef>
              <a:buFont typeface="Arial" panose="020B0604020202020204" pitchFamily="34" charset="0"/>
              <a:buNone/>
            </a:pP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if</a:t>
            </a: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rising_edge</a:t>
            </a:r>
            <a:r>
              <a:rPr lang="tr-TR" sz="1400" b="1" dirty="0">
                <a:solidFill>
                  <a:schemeClr val="bg1"/>
                </a:solidFill>
                <a:latin typeface="Times New Roman" panose="02020603050405020304" pitchFamily="18" charset="0"/>
                <a:cs typeface="Times New Roman" panose="02020603050405020304" pitchFamily="18" charset="0"/>
              </a:rPr>
              <a:t>(</a:t>
            </a:r>
            <a:r>
              <a:rPr lang="tr-TR" sz="1400" b="1" dirty="0" err="1">
                <a:solidFill>
                  <a:schemeClr val="bg1"/>
                </a:solidFill>
                <a:latin typeface="Times New Roman" panose="02020603050405020304" pitchFamily="18" charset="0"/>
                <a:cs typeface="Times New Roman" panose="02020603050405020304" pitchFamily="18" charset="0"/>
              </a:rPr>
              <a:t>clk</a:t>
            </a: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then</a:t>
            </a:r>
            <a:endParaRPr lang="tr-TR" sz="1400" b="1" dirty="0">
              <a:solidFill>
                <a:schemeClr val="bg1"/>
              </a:solidFill>
              <a:latin typeface="Times New Roman" panose="02020603050405020304" pitchFamily="18" charset="0"/>
              <a:cs typeface="Times New Roman" panose="02020603050405020304" pitchFamily="18" charset="0"/>
            </a:endParaRPr>
          </a:p>
          <a:p>
            <a:pPr marL="0" indent="0">
              <a:lnSpc>
                <a:spcPct val="100000"/>
              </a:lnSpc>
              <a:spcBef>
                <a:spcPts val="0"/>
              </a:spcBef>
              <a:buFont typeface="Arial" panose="020B0604020202020204" pitchFamily="34" charset="0"/>
              <a:buNone/>
            </a:pP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out_counter</a:t>
            </a:r>
            <a:r>
              <a:rPr lang="tr-TR" sz="1400" b="1" dirty="0">
                <a:solidFill>
                  <a:schemeClr val="bg1"/>
                </a:solidFill>
                <a:latin typeface="Times New Roman" panose="02020603050405020304" pitchFamily="18" charset="0"/>
                <a:cs typeface="Times New Roman" panose="02020603050405020304" pitchFamily="18" charset="0"/>
              </a:rPr>
              <a:t> &lt;= </a:t>
            </a:r>
            <a:r>
              <a:rPr lang="tr-TR" sz="1400" b="1" dirty="0" err="1">
                <a:solidFill>
                  <a:schemeClr val="bg1"/>
                </a:solidFill>
                <a:latin typeface="Times New Roman" panose="02020603050405020304" pitchFamily="18" charset="0"/>
                <a:cs typeface="Times New Roman" panose="02020603050405020304" pitchFamily="18" charset="0"/>
              </a:rPr>
              <a:t>counter.getvalue</a:t>
            </a:r>
            <a:r>
              <a:rPr lang="tr-TR" sz="1400" b="1" dirty="0">
                <a:solidFill>
                  <a:schemeClr val="bg1"/>
                </a:solidFill>
                <a:latin typeface="Times New Roman" panose="02020603050405020304" pitchFamily="18" charset="0"/>
                <a:cs typeface="Times New Roman" panose="02020603050405020304" pitchFamily="18" charset="0"/>
              </a:rPr>
              <a:t>;</a:t>
            </a:r>
          </a:p>
          <a:p>
            <a:pPr marL="0" indent="0">
              <a:lnSpc>
                <a:spcPct val="100000"/>
              </a:lnSpc>
              <a:spcBef>
                <a:spcPts val="0"/>
              </a:spcBef>
              <a:buFont typeface="Arial" panose="020B0604020202020204" pitchFamily="34" charset="0"/>
              <a:buNone/>
            </a:pP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end</a:t>
            </a: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if</a:t>
            </a:r>
            <a:r>
              <a:rPr lang="tr-TR" sz="1400" b="1" dirty="0">
                <a:solidFill>
                  <a:schemeClr val="bg1"/>
                </a:solidFill>
                <a:latin typeface="Times New Roman" panose="02020603050405020304" pitchFamily="18" charset="0"/>
                <a:cs typeface="Times New Roman" panose="02020603050405020304" pitchFamily="18" charset="0"/>
              </a:rPr>
              <a:t>;</a:t>
            </a:r>
          </a:p>
          <a:p>
            <a:pPr marL="0" indent="0">
              <a:lnSpc>
                <a:spcPct val="100000"/>
              </a:lnSpc>
              <a:spcBef>
                <a:spcPts val="0"/>
              </a:spcBef>
              <a:buFont typeface="Arial" panose="020B0604020202020204" pitchFamily="34" charset="0"/>
              <a:buNone/>
            </a:pP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end</a:t>
            </a: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process</a:t>
            </a:r>
            <a:r>
              <a:rPr lang="tr-TR" sz="1400" b="1" dirty="0">
                <a:solidFill>
                  <a:schemeClr val="bg1"/>
                </a:solidFill>
                <a:latin typeface="Times New Roman" panose="02020603050405020304" pitchFamily="18" charset="0"/>
                <a:cs typeface="Times New Roman" panose="02020603050405020304" pitchFamily="18" charset="0"/>
              </a:rPr>
              <a:t>;</a:t>
            </a:r>
          </a:p>
          <a:p>
            <a:pPr marL="0" indent="0">
              <a:lnSpc>
                <a:spcPct val="100000"/>
              </a:lnSpc>
              <a:spcBef>
                <a:spcPts val="0"/>
              </a:spcBef>
              <a:buFont typeface="Arial" panose="020B0604020202020204" pitchFamily="34" charset="0"/>
              <a:buNone/>
            </a:pPr>
            <a:r>
              <a:rPr lang="tr-TR" sz="1400" b="1" dirty="0" err="1">
                <a:solidFill>
                  <a:schemeClr val="bg1"/>
                </a:solidFill>
                <a:latin typeface="Times New Roman" panose="02020603050405020304" pitchFamily="18" charset="0"/>
                <a:cs typeface="Times New Roman" panose="02020603050405020304" pitchFamily="18" charset="0"/>
              </a:rPr>
              <a:t>end</a:t>
            </a: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err="1">
                <a:solidFill>
                  <a:schemeClr val="bg1"/>
                </a:solidFill>
                <a:latin typeface="Times New Roman" panose="02020603050405020304" pitchFamily="18" charset="0"/>
                <a:cs typeface="Times New Roman" panose="02020603050405020304" pitchFamily="18" charset="0"/>
              </a:rPr>
              <a:t>behavior</a:t>
            </a:r>
            <a:r>
              <a:rPr lang="tr-TR" sz="1400" b="1" dirty="0">
                <a:solidFill>
                  <a:schemeClr val="bg1"/>
                </a:solidFill>
                <a:latin typeface="Times New Roman" panose="02020603050405020304" pitchFamily="18" charset="0"/>
                <a:cs typeface="Times New Roman" panose="02020603050405020304" pitchFamily="18" charset="0"/>
              </a:rPr>
              <a:t>;</a:t>
            </a:r>
          </a:p>
        </p:txBody>
      </p:sp>
      <p:sp>
        <p:nvSpPr>
          <p:cNvPr id="7" name="Content Placeholder 2">
            <a:extLst>
              <a:ext uri="{FF2B5EF4-FFF2-40B4-BE49-F238E27FC236}">
                <a16:creationId xmlns:a16="http://schemas.microsoft.com/office/drawing/2014/main" id="{AA199DCD-48C9-0041-F480-D648C5307BAA}"/>
              </a:ext>
            </a:extLst>
          </p:cNvPr>
          <p:cNvSpPr txBox="1">
            <a:spLocks/>
          </p:cNvSpPr>
          <p:nvPr/>
        </p:nvSpPr>
        <p:spPr bwMode="auto">
          <a:xfrm>
            <a:off x="7565794" y="297471"/>
            <a:ext cx="3004012" cy="613245"/>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buNone/>
            </a:pPr>
            <a:r>
              <a:rPr lang="en-GB" sz="2800" b="1" dirty="0">
                <a:solidFill>
                  <a:srgbClr val="FF0000"/>
                </a:solidFill>
                <a:latin typeface="Tw Cen MT (Body)"/>
                <a:cs typeface="Times New Roman" panose="02020603050405020304" pitchFamily="18" charset="0"/>
              </a:rPr>
              <a:t>CODE</a:t>
            </a:r>
            <a:r>
              <a:rPr lang="tr-TR" sz="2800" b="1" dirty="0">
                <a:solidFill>
                  <a:srgbClr val="FF0000"/>
                </a:solidFill>
                <a:latin typeface="Tw Cen MT (Body)"/>
                <a:cs typeface="Times New Roman" panose="02020603050405020304" pitchFamily="18" charset="0"/>
              </a:rPr>
              <a:t> EXAMPLE</a:t>
            </a:r>
            <a:r>
              <a:rPr lang="en-GB" sz="2800" b="1" dirty="0">
                <a:solidFill>
                  <a:srgbClr val="FF0000"/>
                </a:solidFill>
                <a:latin typeface="Tw Cen MT (Body)"/>
                <a:cs typeface="Times New Roman" panose="02020603050405020304" pitchFamily="18" charset="0"/>
              </a:rPr>
              <a:t>S</a:t>
            </a:r>
            <a:endParaRPr lang="en-US" sz="2800" b="1" dirty="0">
              <a:solidFill>
                <a:srgbClr val="FF0000"/>
              </a:solidFill>
              <a:latin typeface="Tw Cen MT (Body)"/>
              <a:cs typeface="Times New Roman" panose="02020603050405020304" pitchFamily="18" charset="0"/>
            </a:endParaRPr>
          </a:p>
          <a:p>
            <a:pPr marL="0" indent="0">
              <a:spcAft>
                <a:spcPts val="1200"/>
              </a:spcAft>
              <a:buNone/>
            </a:pPr>
            <a:endParaRPr lang="en-GB" sz="20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2514978886"/>
      </p:ext>
    </p:extLst>
  </p:cSld>
  <p:clrMapOvr>
    <a:masterClrMapping/>
  </p:clrMapOvr>
  <p:extLst>
    <p:ext uri="{6950BFC3-D8DA-4A85-94F7-54DA5524770B}">
      <p188:commentRel xmlns:p188="http://schemas.microsoft.com/office/powerpoint/2018/8/main" r:id="rId2"/>
    </p:ext>
  </p:extLst>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66B93D5C-FF6D-826E-C585-FB3502932CB7}"/>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1DFCD5D8-CBBB-A53F-236B-087C3B435F4F}"/>
              </a:ext>
            </a:extLst>
          </p:cNvPr>
          <p:cNvSpPr>
            <a:spLocks noGrp="1"/>
          </p:cNvSpPr>
          <p:nvPr>
            <p:ph idx="1"/>
          </p:nvPr>
        </p:nvSpPr>
        <p:spPr>
          <a:xfrm>
            <a:off x="733292" y="620529"/>
            <a:ext cx="11032743" cy="2112623"/>
          </a:xfrm>
        </p:spPr>
        <p:txBody>
          <a:bodyPr>
            <a:noAutofit/>
          </a:bodyPr>
          <a:lstStyle/>
          <a:p>
            <a:pPr marL="0" indent="0">
              <a:lnSpc>
                <a:spcPct val="110000"/>
              </a:lnSpc>
              <a:buNone/>
            </a:pPr>
            <a:r>
              <a:rPr lang="en-US" sz="2000" u="sng" dirty="0">
                <a:solidFill>
                  <a:schemeClr val="bg1"/>
                </a:solidFill>
                <a:latin typeface="Times New Roman" panose="02020603050405020304" pitchFamily="18" charset="0"/>
                <a:cs typeface="Times New Roman" panose="02020603050405020304" pitchFamily="18" charset="0"/>
              </a:rPr>
              <a:t>Why is String Representations under the types section?</a:t>
            </a:r>
            <a:endParaRPr lang="tr-TR" sz="2000" u="sng"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b="1" dirty="0">
                <a:solidFill>
                  <a:schemeClr val="bg1"/>
                </a:solidFill>
                <a:latin typeface="Times New Roman" panose="02020603050405020304" pitchFamily="18" charset="0"/>
                <a:cs typeface="Times New Roman" panose="02020603050405020304" pitchFamily="18" charset="0"/>
              </a:rPr>
              <a:t>Strings are a VHDL type:</a:t>
            </a:r>
            <a:r>
              <a:rPr lang="en-US" sz="2000" dirty="0">
                <a:solidFill>
                  <a:schemeClr val="bg1"/>
                </a:solidFill>
                <a:latin typeface="Times New Roman" panose="02020603050405020304" pitchFamily="18" charset="0"/>
                <a:cs typeface="Times New Roman" panose="02020603050405020304" pitchFamily="18" charset="0"/>
              </a:rPr>
              <a:t> Defined as arrays of characters, part of the type hierarchy</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b="1" dirty="0">
                <a:solidFill>
                  <a:schemeClr val="bg1"/>
                </a:solidFill>
                <a:latin typeface="Times New Roman" panose="02020603050405020304" pitchFamily="18" charset="0"/>
                <a:cs typeface="Times New Roman" panose="02020603050405020304" pitchFamily="18" charset="0"/>
              </a:rPr>
              <a:t>Ensures type safety:</a:t>
            </a:r>
            <a:r>
              <a:rPr lang="en-US" sz="2000" dirty="0">
                <a:solidFill>
                  <a:schemeClr val="bg1"/>
                </a:solidFill>
                <a:latin typeface="Times New Roman" panose="02020603050405020304" pitchFamily="18" charset="0"/>
                <a:cs typeface="Times New Roman" panose="02020603050405020304" pitchFamily="18" charset="0"/>
              </a:rPr>
              <a:t> Fixed or constrained strings prevent design errors</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Essential for testing: Key for assertions, debugging, and messages</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endParaRPr lang="en-US" sz="2000" u="sng" dirty="0">
              <a:latin typeface="Times New Roman" panose="02020603050405020304" pitchFamily="18" charset="0"/>
              <a:cs typeface="Times New Roman" panose="02020603050405020304" pitchFamily="18" charset="0"/>
            </a:endParaRPr>
          </a:p>
          <a:p>
            <a:pPr marL="0" indent="0">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endParaRPr lang="tr-TR" sz="1600" dirty="0"/>
          </a:p>
          <a:p>
            <a:pPr>
              <a:lnSpc>
                <a:spcPct val="110000"/>
              </a:lnSpc>
            </a:pPr>
            <a:endParaRPr lang="tr-TR" sz="1600" dirty="0"/>
          </a:p>
          <a:p>
            <a:pPr>
              <a:lnSpc>
                <a:spcPct val="110000"/>
              </a:lnSpc>
            </a:pPr>
            <a:endParaRPr kumimoji="0" lang="tr-TR" altLang="tr-TR"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marL="0" indent="0">
              <a:lnSpc>
                <a:spcPct val="110000"/>
              </a:lnSpc>
              <a:buNone/>
            </a:pPr>
            <a:br>
              <a:rPr kumimoji="0" lang="tr-TR" altLang="tr-TR" sz="27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br>
            <a:endParaRPr kumimoji="0" lang="tr-TR" altLang="tr-TR" sz="27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a:lnSpc>
                <a:spcPct val="110000"/>
              </a:lnSpc>
            </a:pPr>
            <a:endParaRPr lang="en-US" sz="2700" dirty="0">
              <a:effectLst/>
              <a:latin typeface="Times New Roman" panose="02020603050405020304" pitchFamily="18" charset="0"/>
              <a:ea typeface="Calibri" panose="020F0502020204030204" pitchFamily="34" charset="0"/>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200" dirty="0">
              <a:effectLst/>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effectLst/>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
        <p:nvSpPr>
          <p:cNvPr id="8" name="Content Placeholder 2">
            <a:extLst>
              <a:ext uri="{FF2B5EF4-FFF2-40B4-BE49-F238E27FC236}">
                <a16:creationId xmlns:a16="http://schemas.microsoft.com/office/drawing/2014/main" id="{E997810F-0D24-FE6C-5940-91ADA4FDBD61}"/>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5.7</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STRING REPRESENTATIONS</a:t>
            </a:r>
            <a:endParaRPr lang="en-GB" sz="4000" b="1" i="1" dirty="0">
              <a:solidFill>
                <a:schemeClr val="bg1"/>
              </a:solidFill>
              <a:latin typeface="Tw Cen MT (Body)"/>
              <a:cs typeface="Times New Roman" panose="02020603050405020304" pitchFamily="18" charset="0"/>
            </a:endParaRPr>
          </a:p>
        </p:txBody>
      </p:sp>
      <p:sp>
        <p:nvSpPr>
          <p:cNvPr id="5" name="Content Placeholder 2">
            <a:extLst>
              <a:ext uri="{FF2B5EF4-FFF2-40B4-BE49-F238E27FC236}">
                <a16:creationId xmlns:a16="http://schemas.microsoft.com/office/drawing/2014/main" id="{DCC8CAD4-ACB9-3983-4257-FDE8DA93F6F9}"/>
              </a:ext>
            </a:extLst>
          </p:cNvPr>
          <p:cNvSpPr txBox="1">
            <a:spLocks/>
          </p:cNvSpPr>
          <p:nvPr/>
        </p:nvSpPr>
        <p:spPr bwMode="auto">
          <a:xfrm>
            <a:off x="-1" y="2461925"/>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5.8</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UNSPECIFIED TYPES </a:t>
            </a:r>
            <a:endParaRPr lang="en-GB" sz="4000" b="1" i="1" dirty="0">
              <a:solidFill>
                <a:schemeClr val="bg1"/>
              </a:solidFill>
              <a:latin typeface="Tw Cen MT (Body)"/>
              <a:cs typeface="Times New Roman" panose="02020603050405020304" pitchFamily="18" charset="0"/>
            </a:endParaRPr>
          </a:p>
        </p:txBody>
      </p:sp>
      <p:sp>
        <p:nvSpPr>
          <p:cNvPr id="7" name="Content Placeholder 2">
            <a:extLst>
              <a:ext uri="{FF2B5EF4-FFF2-40B4-BE49-F238E27FC236}">
                <a16:creationId xmlns:a16="http://schemas.microsoft.com/office/drawing/2014/main" id="{EAD438C1-026E-A0A8-76BC-82C0C258B268}"/>
              </a:ext>
            </a:extLst>
          </p:cNvPr>
          <p:cNvSpPr txBox="1">
            <a:spLocks/>
          </p:cNvSpPr>
          <p:nvPr/>
        </p:nvSpPr>
        <p:spPr>
          <a:xfrm>
            <a:off x="733292" y="3225521"/>
            <a:ext cx="10724247" cy="332392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nSpc>
                <a:spcPct val="110000"/>
              </a:lnSpc>
            </a:pPr>
            <a:r>
              <a:rPr lang="en-US" sz="2000" b="1" dirty="0">
                <a:solidFill>
                  <a:schemeClr val="bg1"/>
                </a:solidFill>
                <a:latin typeface="Times New Roman" panose="02020603050405020304" pitchFamily="18" charset="0"/>
                <a:cs typeface="Times New Roman" panose="02020603050405020304" pitchFamily="18" charset="0"/>
              </a:rPr>
              <a:t>Unspecified types</a:t>
            </a:r>
            <a:r>
              <a:rPr lang="en-US" sz="2000" dirty="0">
                <a:solidFill>
                  <a:schemeClr val="bg1"/>
                </a:solidFill>
                <a:latin typeface="Times New Roman" panose="02020603050405020304" pitchFamily="18" charset="0"/>
                <a:cs typeface="Times New Roman" panose="02020603050405020304" pitchFamily="18" charset="0"/>
              </a:rPr>
              <a:t> allow abstract type definitions in VHDL</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They are used for generics, ports, and parameters</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Types are determined during elaboration</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They support scalar, array, access, and file types</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These types enable flexible and reusable designs</a:t>
            </a:r>
            <a:br>
              <a:rPr lang="tr-TR" sz="1600" dirty="0"/>
            </a:br>
            <a:br>
              <a:rPr lang="tr-TR" sz="1600" dirty="0"/>
            </a:br>
            <a:endParaRPr lang="tr-TR" sz="2000" dirty="0">
              <a:solidFill>
                <a:schemeClr val="bg1"/>
              </a:solidFill>
              <a:latin typeface="Times New Roman" panose="02020603050405020304" pitchFamily="18" charset="0"/>
              <a:cs typeface="Times New Roman" panose="02020603050405020304" pitchFamily="18" charset="0"/>
            </a:endParaRPr>
          </a:p>
          <a:p>
            <a:pPr marL="0" indent="0">
              <a:lnSpc>
                <a:spcPct val="110000"/>
              </a:lnSpc>
              <a:buFont typeface="Arial" panose="020B0604020202020204" pitchFamily="34" charset="0"/>
              <a:buNone/>
            </a:pPr>
            <a:endParaRPr lang="tr-TR" altLang="tr-TR" sz="2000" dirty="0">
              <a:solidFill>
                <a:schemeClr val="bg1"/>
              </a:solidFill>
              <a:latin typeface="Times New Roman" panose="02020603050405020304" pitchFamily="18" charset="0"/>
              <a:cs typeface="Times New Roman" panose="02020603050405020304" pitchFamily="18" charset="0"/>
            </a:endParaRPr>
          </a:p>
          <a:p>
            <a:pPr marL="0" indent="0">
              <a:lnSpc>
                <a:spcPct val="110000"/>
              </a:lnSpc>
              <a:buFont typeface="Arial" panose="020B0604020202020204" pitchFamily="34" charset="0"/>
              <a:buNone/>
            </a:pPr>
            <a:br>
              <a:rPr lang="tr-TR" altLang="tr-TR" sz="2700" dirty="0">
                <a:solidFill>
                  <a:schemeClr val="bg1"/>
                </a:solidFill>
                <a:latin typeface="Times New Roman" panose="02020603050405020304" pitchFamily="18" charset="0"/>
                <a:cs typeface="Times New Roman" panose="02020603050405020304" pitchFamily="18" charset="0"/>
              </a:rPr>
            </a:br>
            <a:endParaRPr lang="tr-TR" altLang="tr-TR" sz="2700" dirty="0">
              <a:solidFill>
                <a:schemeClr val="bg1"/>
              </a:solidFill>
              <a:latin typeface="Times New Roman" panose="02020603050405020304" pitchFamily="18" charset="0"/>
              <a:cs typeface="Times New Roman" panose="02020603050405020304" pitchFamily="18" charset="0"/>
            </a:endParaRPr>
          </a:p>
          <a:p>
            <a:pPr>
              <a:lnSpc>
                <a:spcPct val="110000"/>
              </a:lnSpc>
            </a:pPr>
            <a:endParaRPr lang="en-US" sz="2700" dirty="0">
              <a:latin typeface="Times New Roman" panose="02020603050405020304" pitchFamily="18" charset="0"/>
              <a:ea typeface="Calibri" panose="020F0502020204030204" pitchFamily="34" charset="0"/>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200" dirty="0">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Tree>
    <p:extLst>
      <p:ext uri="{BB962C8B-B14F-4D97-AF65-F5344CB8AC3E}">
        <p14:creationId xmlns:p14="http://schemas.microsoft.com/office/powerpoint/2010/main" val="27429753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647C851D-21D9-F371-1EB9-C2E4C0C3FE32}"/>
            </a:ext>
          </a:extLst>
        </p:cNvPr>
        <p:cNvGrpSpPr/>
        <p:nvPr/>
      </p:nvGrpSpPr>
      <p:grpSpPr>
        <a:xfrm>
          <a:off x="0" y="0"/>
          <a:ext cx="0" cy="0"/>
          <a:chOff x="0" y="0"/>
          <a:chExt cx="0" cy="0"/>
        </a:xfrm>
      </p:grpSpPr>
      <p:pic>
        <p:nvPicPr>
          <p:cNvPr id="2" name="Picture 1" descr="close up of circuit board">
            <a:extLst>
              <a:ext uri="{FF2B5EF4-FFF2-40B4-BE49-F238E27FC236}">
                <a16:creationId xmlns:a16="http://schemas.microsoft.com/office/drawing/2014/main" id="{A9A81EB9-EF1B-5952-7C88-1575DF5BE6E4}"/>
              </a:ext>
            </a:extLst>
          </p:cNvPr>
          <p:cNvPicPr>
            <a:picLocks noChangeAspect="1"/>
          </p:cNvPicPr>
          <p:nvPr/>
        </p:nvPicPr>
        <p:blipFill rotWithShape="1">
          <a:blip r:embed="rId3">
            <a:alphaModFix amt="30000"/>
          </a:blip>
          <a:srcRect l="17220" r="9210" b="-1"/>
          <a:stretch/>
        </p:blipFill>
        <p:spPr>
          <a:xfrm>
            <a:off x="-10357" y="10"/>
            <a:ext cx="5917468" cy="6857990"/>
          </a:xfrm>
          <a:prstGeom prst="rect">
            <a:avLst/>
          </a:prstGeom>
        </p:spPr>
      </p:pic>
      <p:sp>
        <p:nvSpPr>
          <p:cNvPr id="3" name="Content Placeholder 2">
            <a:extLst>
              <a:ext uri="{FF2B5EF4-FFF2-40B4-BE49-F238E27FC236}">
                <a16:creationId xmlns:a16="http://schemas.microsoft.com/office/drawing/2014/main" id="{3C645603-C61E-6970-B5FF-FCAAF0D3A2AE}"/>
              </a:ext>
            </a:extLst>
          </p:cNvPr>
          <p:cNvSpPr>
            <a:spLocks noGrp="1"/>
          </p:cNvSpPr>
          <p:nvPr>
            <p:ph idx="1"/>
          </p:nvPr>
        </p:nvSpPr>
        <p:spPr>
          <a:xfrm>
            <a:off x="5907111" y="514766"/>
            <a:ext cx="6284889" cy="2740597"/>
          </a:xfrm>
        </p:spPr>
        <p:txBody>
          <a:bodyPr>
            <a:noAutofit/>
          </a:bodyPr>
          <a:lstStyle/>
          <a:p>
            <a:pPr marL="0" indent="0">
              <a:lnSpc>
                <a:spcPct val="110000"/>
              </a:lnSpc>
              <a:buNone/>
            </a:pPr>
            <a:r>
              <a:rPr lang="tr-TR" b="1" dirty="0">
                <a:solidFill>
                  <a:srgbClr val="FF0000"/>
                </a:solidFill>
              </a:rPr>
              <a:t>   6.1 </a:t>
            </a:r>
            <a:r>
              <a:rPr lang="en-GB" b="1" dirty="0">
                <a:solidFill>
                  <a:schemeClr val="bg1"/>
                </a:solidFill>
              </a:rPr>
              <a:t>General</a:t>
            </a:r>
          </a:p>
          <a:p>
            <a:pPr marL="0" indent="0">
              <a:lnSpc>
                <a:spcPct val="110000"/>
              </a:lnSpc>
              <a:buNone/>
            </a:pPr>
            <a:r>
              <a:rPr lang="tr-TR" b="1" dirty="0">
                <a:solidFill>
                  <a:srgbClr val="FF0000"/>
                </a:solidFill>
              </a:rPr>
              <a:t> </a:t>
            </a:r>
            <a:r>
              <a:rPr lang="en-GB" b="1" dirty="0">
                <a:solidFill>
                  <a:srgbClr val="FF0000"/>
                </a:solidFill>
              </a:rPr>
              <a:t>  </a:t>
            </a:r>
            <a:r>
              <a:rPr lang="tr-TR" b="1" dirty="0">
                <a:solidFill>
                  <a:srgbClr val="FF0000"/>
                </a:solidFill>
              </a:rPr>
              <a:t>6.</a:t>
            </a:r>
            <a:r>
              <a:rPr lang="en-GB" b="1" dirty="0">
                <a:solidFill>
                  <a:srgbClr val="FF0000"/>
                </a:solidFill>
              </a:rPr>
              <a:t>2</a:t>
            </a:r>
            <a:r>
              <a:rPr lang="tr-TR" b="1" dirty="0">
                <a:solidFill>
                  <a:srgbClr val="FF0000"/>
                </a:solidFill>
              </a:rPr>
              <a:t> </a:t>
            </a:r>
            <a:r>
              <a:rPr lang="tr-TR" b="1" dirty="0" err="1">
                <a:solidFill>
                  <a:schemeClr val="bg1"/>
                </a:solidFill>
              </a:rPr>
              <a:t>Type</a:t>
            </a:r>
            <a:r>
              <a:rPr lang="tr-TR" b="1" dirty="0">
                <a:solidFill>
                  <a:schemeClr val="bg1"/>
                </a:solidFill>
              </a:rPr>
              <a:t> </a:t>
            </a:r>
            <a:r>
              <a:rPr lang="tr-TR" b="1" dirty="0" err="1">
                <a:solidFill>
                  <a:schemeClr val="bg1"/>
                </a:solidFill>
              </a:rPr>
              <a:t>Declarations</a:t>
            </a:r>
            <a:endParaRPr lang="tr-TR" b="1" dirty="0">
              <a:solidFill>
                <a:schemeClr val="bg1"/>
              </a:solidFill>
            </a:endParaRPr>
          </a:p>
          <a:p>
            <a:pPr marL="0" indent="0">
              <a:lnSpc>
                <a:spcPct val="110000"/>
              </a:lnSpc>
              <a:buNone/>
            </a:pPr>
            <a:r>
              <a:rPr lang="en-US" b="1" dirty="0">
                <a:solidFill>
                  <a:srgbClr val="FF0000"/>
                </a:solidFill>
              </a:rPr>
              <a:t> </a:t>
            </a:r>
            <a:r>
              <a:rPr lang="tr-TR" b="1" dirty="0">
                <a:solidFill>
                  <a:srgbClr val="FF0000"/>
                </a:solidFill>
              </a:rPr>
              <a:t>  6</a:t>
            </a:r>
            <a:r>
              <a:rPr lang="en-US" b="1" dirty="0">
                <a:solidFill>
                  <a:srgbClr val="FF0000"/>
                </a:solidFill>
              </a:rPr>
              <a:t>.3 </a:t>
            </a:r>
            <a:r>
              <a:rPr lang="tr-TR" b="1" dirty="0" err="1">
                <a:solidFill>
                  <a:schemeClr val="bg1"/>
                </a:solidFill>
              </a:rPr>
              <a:t>Subtype</a:t>
            </a:r>
            <a:r>
              <a:rPr lang="tr-TR" b="1" dirty="0">
                <a:solidFill>
                  <a:schemeClr val="bg1"/>
                </a:solidFill>
              </a:rPr>
              <a:t> </a:t>
            </a:r>
            <a:r>
              <a:rPr lang="tr-TR" b="1" dirty="0" err="1">
                <a:solidFill>
                  <a:schemeClr val="bg1"/>
                </a:solidFill>
              </a:rPr>
              <a:t>Declarations</a:t>
            </a:r>
            <a:endParaRPr lang="en-US" b="1" dirty="0">
              <a:solidFill>
                <a:schemeClr val="bg1"/>
              </a:solidFill>
            </a:endParaRPr>
          </a:p>
          <a:p>
            <a:pPr marL="0" indent="0">
              <a:lnSpc>
                <a:spcPct val="110000"/>
              </a:lnSpc>
              <a:buNone/>
            </a:pPr>
            <a:r>
              <a:rPr lang="en-US" b="1" dirty="0">
                <a:solidFill>
                  <a:srgbClr val="FF0000"/>
                </a:solidFill>
              </a:rPr>
              <a:t> </a:t>
            </a:r>
            <a:r>
              <a:rPr lang="tr-TR" b="1" dirty="0">
                <a:solidFill>
                  <a:srgbClr val="FF0000"/>
                </a:solidFill>
              </a:rPr>
              <a:t>  6</a:t>
            </a:r>
            <a:r>
              <a:rPr lang="en-US" b="1" dirty="0">
                <a:solidFill>
                  <a:srgbClr val="FF0000"/>
                </a:solidFill>
              </a:rPr>
              <a:t>.4 </a:t>
            </a:r>
            <a:r>
              <a:rPr lang="tr-TR" b="1" dirty="0">
                <a:solidFill>
                  <a:schemeClr val="bg1"/>
                </a:solidFill>
              </a:rPr>
              <a:t>Objects</a:t>
            </a:r>
          </a:p>
          <a:p>
            <a:pPr marL="0" indent="0">
              <a:lnSpc>
                <a:spcPct val="110000"/>
              </a:lnSpc>
              <a:buNone/>
            </a:pPr>
            <a:r>
              <a:rPr lang="tr-TR" b="1" dirty="0">
                <a:solidFill>
                  <a:srgbClr val="FF0000"/>
                </a:solidFill>
              </a:rPr>
              <a:t>   6</a:t>
            </a:r>
            <a:r>
              <a:rPr lang="en-US" b="1" dirty="0">
                <a:solidFill>
                  <a:srgbClr val="FF0000"/>
                </a:solidFill>
              </a:rPr>
              <a:t>.</a:t>
            </a:r>
            <a:r>
              <a:rPr lang="tr-TR" b="1" dirty="0">
                <a:solidFill>
                  <a:srgbClr val="FF0000"/>
                </a:solidFill>
              </a:rPr>
              <a:t>5</a:t>
            </a:r>
            <a:r>
              <a:rPr lang="en-US" b="1" dirty="0">
                <a:solidFill>
                  <a:srgbClr val="FF0000"/>
                </a:solidFill>
              </a:rPr>
              <a:t> </a:t>
            </a:r>
            <a:r>
              <a:rPr lang="tr-TR" b="1" dirty="0" err="1">
                <a:solidFill>
                  <a:schemeClr val="bg1"/>
                </a:solidFill>
              </a:rPr>
              <a:t>Interface</a:t>
            </a:r>
            <a:r>
              <a:rPr lang="tr-TR" b="1" dirty="0">
                <a:solidFill>
                  <a:schemeClr val="bg1"/>
                </a:solidFill>
              </a:rPr>
              <a:t> </a:t>
            </a:r>
            <a:r>
              <a:rPr lang="tr-TR" b="1" dirty="0" err="1">
                <a:solidFill>
                  <a:schemeClr val="bg1"/>
                </a:solidFill>
              </a:rPr>
              <a:t>Declarations</a:t>
            </a:r>
            <a:endParaRPr lang="en-US" b="1" dirty="0">
              <a:solidFill>
                <a:schemeClr val="bg1"/>
              </a:solidFill>
            </a:endParaRPr>
          </a:p>
          <a:p>
            <a:pPr marL="0" indent="0">
              <a:lnSpc>
                <a:spcPct val="110000"/>
              </a:lnSpc>
              <a:buNone/>
            </a:pPr>
            <a:r>
              <a:rPr lang="en-US" b="1" dirty="0">
                <a:solidFill>
                  <a:srgbClr val="FF0000"/>
                </a:solidFill>
              </a:rPr>
              <a:t> </a:t>
            </a:r>
            <a:r>
              <a:rPr lang="tr-TR" b="1" dirty="0">
                <a:solidFill>
                  <a:srgbClr val="FF0000"/>
                </a:solidFill>
              </a:rPr>
              <a:t>  6</a:t>
            </a:r>
            <a:r>
              <a:rPr lang="en-US" b="1" dirty="0">
                <a:solidFill>
                  <a:srgbClr val="FF0000"/>
                </a:solidFill>
              </a:rPr>
              <a:t>.</a:t>
            </a:r>
            <a:r>
              <a:rPr lang="tr-TR" b="1" dirty="0">
                <a:solidFill>
                  <a:srgbClr val="FF0000"/>
                </a:solidFill>
              </a:rPr>
              <a:t>6</a:t>
            </a:r>
            <a:r>
              <a:rPr lang="en-US" b="1" dirty="0">
                <a:solidFill>
                  <a:srgbClr val="FF0000"/>
                </a:solidFill>
              </a:rPr>
              <a:t> </a:t>
            </a:r>
            <a:r>
              <a:rPr lang="tr-TR" b="1" dirty="0" err="1">
                <a:solidFill>
                  <a:schemeClr val="bg1"/>
                </a:solidFill>
              </a:rPr>
              <a:t>Alias</a:t>
            </a:r>
            <a:r>
              <a:rPr lang="tr-TR" b="1" dirty="0">
                <a:solidFill>
                  <a:schemeClr val="bg1"/>
                </a:solidFill>
              </a:rPr>
              <a:t> </a:t>
            </a:r>
            <a:r>
              <a:rPr lang="tr-TR" b="1" dirty="0" err="1">
                <a:solidFill>
                  <a:schemeClr val="bg1"/>
                </a:solidFill>
              </a:rPr>
              <a:t>Declarations</a:t>
            </a:r>
            <a:endParaRPr lang="tr-TR" b="1" dirty="0">
              <a:solidFill>
                <a:schemeClr val="bg1"/>
              </a:solidFill>
            </a:endParaRPr>
          </a:p>
          <a:p>
            <a:pPr marL="0" indent="0">
              <a:lnSpc>
                <a:spcPct val="110000"/>
              </a:lnSpc>
              <a:buNone/>
            </a:pPr>
            <a:r>
              <a:rPr lang="tr-TR" b="1" dirty="0">
                <a:solidFill>
                  <a:srgbClr val="FF0000"/>
                </a:solidFill>
              </a:rPr>
              <a:t>   6</a:t>
            </a:r>
            <a:r>
              <a:rPr lang="en-US" b="1" dirty="0">
                <a:solidFill>
                  <a:srgbClr val="FF0000"/>
                </a:solidFill>
              </a:rPr>
              <a:t>.</a:t>
            </a:r>
            <a:r>
              <a:rPr lang="tr-TR" b="1" dirty="0">
                <a:solidFill>
                  <a:srgbClr val="FF0000"/>
                </a:solidFill>
              </a:rPr>
              <a:t>7</a:t>
            </a:r>
            <a:r>
              <a:rPr lang="en-US" b="1" dirty="0">
                <a:solidFill>
                  <a:srgbClr val="FF0000"/>
                </a:solidFill>
              </a:rPr>
              <a:t> </a:t>
            </a:r>
            <a:r>
              <a:rPr lang="tr-TR" b="1" dirty="0" err="1">
                <a:solidFill>
                  <a:schemeClr val="bg1"/>
                </a:solidFill>
              </a:rPr>
              <a:t>Attribute</a:t>
            </a:r>
            <a:r>
              <a:rPr lang="tr-TR" b="1" dirty="0">
                <a:solidFill>
                  <a:schemeClr val="bg1"/>
                </a:solidFill>
              </a:rPr>
              <a:t> </a:t>
            </a:r>
            <a:r>
              <a:rPr lang="tr-TR" b="1" dirty="0" err="1">
                <a:solidFill>
                  <a:schemeClr val="bg1"/>
                </a:solidFill>
              </a:rPr>
              <a:t>Declarations</a:t>
            </a:r>
            <a:endParaRPr lang="en-US" b="1" dirty="0">
              <a:solidFill>
                <a:schemeClr val="bg1"/>
              </a:solidFill>
            </a:endParaRPr>
          </a:p>
          <a:p>
            <a:pPr marL="0" indent="0">
              <a:lnSpc>
                <a:spcPct val="110000"/>
              </a:lnSpc>
              <a:buNone/>
            </a:pPr>
            <a:r>
              <a:rPr lang="en-US" b="1" dirty="0">
                <a:solidFill>
                  <a:srgbClr val="FF0000"/>
                </a:solidFill>
              </a:rPr>
              <a:t> </a:t>
            </a:r>
            <a:r>
              <a:rPr lang="tr-TR" b="1" dirty="0">
                <a:solidFill>
                  <a:srgbClr val="FF0000"/>
                </a:solidFill>
              </a:rPr>
              <a:t>  6</a:t>
            </a:r>
            <a:r>
              <a:rPr lang="en-US" b="1" dirty="0">
                <a:solidFill>
                  <a:srgbClr val="FF0000"/>
                </a:solidFill>
              </a:rPr>
              <a:t>.</a:t>
            </a:r>
            <a:r>
              <a:rPr lang="tr-TR" b="1" dirty="0">
                <a:solidFill>
                  <a:srgbClr val="FF0000"/>
                </a:solidFill>
              </a:rPr>
              <a:t>8</a:t>
            </a:r>
            <a:r>
              <a:rPr lang="en-US" b="1" dirty="0">
                <a:solidFill>
                  <a:srgbClr val="FF0000"/>
                </a:solidFill>
              </a:rPr>
              <a:t> </a:t>
            </a:r>
            <a:r>
              <a:rPr lang="tr-TR" b="1" dirty="0">
                <a:solidFill>
                  <a:schemeClr val="bg1"/>
                </a:solidFill>
              </a:rPr>
              <a:t>Component </a:t>
            </a:r>
            <a:r>
              <a:rPr lang="tr-TR" b="1" dirty="0" err="1">
                <a:solidFill>
                  <a:schemeClr val="bg1"/>
                </a:solidFill>
              </a:rPr>
              <a:t>Declarations</a:t>
            </a:r>
            <a:endParaRPr lang="tr-TR" b="1" dirty="0">
              <a:solidFill>
                <a:schemeClr val="bg1"/>
              </a:solidFill>
            </a:endParaRPr>
          </a:p>
          <a:p>
            <a:pPr marL="0" indent="0">
              <a:lnSpc>
                <a:spcPct val="110000"/>
              </a:lnSpc>
              <a:buNone/>
            </a:pPr>
            <a:r>
              <a:rPr lang="tr-TR" b="1" dirty="0">
                <a:solidFill>
                  <a:srgbClr val="FF0000"/>
                </a:solidFill>
              </a:rPr>
              <a:t>   6</a:t>
            </a:r>
            <a:r>
              <a:rPr lang="en-US" b="1" dirty="0">
                <a:solidFill>
                  <a:srgbClr val="FF0000"/>
                </a:solidFill>
              </a:rPr>
              <a:t>.</a:t>
            </a:r>
            <a:r>
              <a:rPr lang="tr-TR" b="1" dirty="0">
                <a:solidFill>
                  <a:srgbClr val="FF0000"/>
                </a:solidFill>
              </a:rPr>
              <a:t>9</a:t>
            </a:r>
            <a:r>
              <a:rPr lang="en-US" b="1" dirty="0">
                <a:solidFill>
                  <a:srgbClr val="FF0000"/>
                </a:solidFill>
              </a:rPr>
              <a:t> </a:t>
            </a:r>
            <a:r>
              <a:rPr lang="tr-TR" b="1" dirty="0" err="1">
                <a:solidFill>
                  <a:schemeClr val="bg1"/>
                </a:solidFill>
              </a:rPr>
              <a:t>Group</a:t>
            </a:r>
            <a:r>
              <a:rPr lang="tr-TR" b="1" dirty="0">
                <a:solidFill>
                  <a:schemeClr val="bg1"/>
                </a:solidFill>
              </a:rPr>
              <a:t> </a:t>
            </a:r>
            <a:r>
              <a:rPr lang="tr-TR" b="1" dirty="0" err="1">
                <a:solidFill>
                  <a:schemeClr val="bg1"/>
                </a:solidFill>
              </a:rPr>
              <a:t>Template</a:t>
            </a:r>
            <a:r>
              <a:rPr lang="tr-TR" b="1" dirty="0">
                <a:solidFill>
                  <a:schemeClr val="bg1"/>
                </a:solidFill>
              </a:rPr>
              <a:t> </a:t>
            </a:r>
            <a:r>
              <a:rPr lang="tr-TR" b="1" dirty="0" err="1">
                <a:solidFill>
                  <a:schemeClr val="bg1"/>
                </a:solidFill>
              </a:rPr>
              <a:t>Declarations</a:t>
            </a:r>
            <a:endParaRPr lang="en-US" b="1" dirty="0">
              <a:solidFill>
                <a:schemeClr val="bg1"/>
              </a:solidFill>
            </a:endParaRPr>
          </a:p>
          <a:p>
            <a:pPr marL="0" indent="0">
              <a:lnSpc>
                <a:spcPct val="110000"/>
              </a:lnSpc>
              <a:buNone/>
            </a:pPr>
            <a:r>
              <a:rPr lang="en-US" b="1" dirty="0">
                <a:solidFill>
                  <a:srgbClr val="FF0000"/>
                </a:solidFill>
              </a:rPr>
              <a:t> </a:t>
            </a:r>
            <a:r>
              <a:rPr lang="tr-TR" b="1" dirty="0">
                <a:solidFill>
                  <a:srgbClr val="FF0000"/>
                </a:solidFill>
              </a:rPr>
              <a:t>  6</a:t>
            </a:r>
            <a:r>
              <a:rPr lang="en-US" b="1" dirty="0">
                <a:solidFill>
                  <a:srgbClr val="FF0000"/>
                </a:solidFill>
              </a:rPr>
              <a:t>.</a:t>
            </a:r>
            <a:r>
              <a:rPr lang="tr-TR" b="1" dirty="0">
                <a:solidFill>
                  <a:srgbClr val="FF0000"/>
                </a:solidFill>
              </a:rPr>
              <a:t>10</a:t>
            </a:r>
            <a:r>
              <a:rPr lang="en-US" b="1" dirty="0">
                <a:solidFill>
                  <a:srgbClr val="FF0000"/>
                </a:solidFill>
              </a:rPr>
              <a:t> </a:t>
            </a:r>
            <a:r>
              <a:rPr lang="tr-TR" b="1" dirty="0" err="1">
                <a:solidFill>
                  <a:schemeClr val="bg1"/>
                </a:solidFill>
              </a:rPr>
              <a:t>Group</a:t>
            </a:r>
            <a:r>
              <a:rPr lang="tr-TR" b="1" dirty="0">
                <a:solidFill>
                  <a:schemeClr val="bg1"/>
                </a:solidFill>
              </a:rPr>
              <a:t> </a:t>
            </a:r>
            <a:r>
              <a:rPr lang="tr-TR" b="1" dirty="0" err="1">
                <a:solidFill>
                  <a:schemeClr val="bg1"/>
                </a:solidFill>
              </a:rPr>
              <a:t>Declarations</a:t>
            </a:r>
            <a:endParaRPr lang="tr-TR" b="1" dirty="0">
              <a:solidFill>
                <a:schemeClr val="bg1"/>
              </a:solidFill>
            </a:endParaRPr>
          </a:p>
          <a:p>
            <a:pPr marL="0" indent="0">
              <a:lnSpc>
                <a:spcPct val="110000"/>
              </a:lnSpc>
              <a:buNone/>
            </a:pPr>
            <a:r>
              <a:rPr lang="tr-TR" b="1" dirty="0">
                <a:solidFill>
                  <a:srgbClr val="FF0000"/>
                </a:solidFill>
              </a:rPr>
              <a:t>   6</a:t>
            </a:r>
            <a:r>
              <a:rPr lang="en-US" b="1" dirty="0">
                <a:solidFill>
                  <a:srgbClr val="FF0000"/>
                </a:solidFill>
              </a:rPr>
              <a:t>.</a:t>
            </a:r>
            <a:r>
              <a:rPr lang="tr-TR" b="1" dirty="0">
                <a:solidFill>
                  <a:srgbClr val="FF0000"/>
                </a:solidFill>
              </a:rPr>
              <a:t>11</a:t>
            </a:r>
            <a:r>
              <a:rPr lang="en-US" b="1" dirty="0">
                <a:solidFill>
                  <a:srgbClr val="FF0000"/>
                </a:solidFill>
              </a:rPr>
              <a:t> </a:t>
            </a:r>
            <a:r>
              <a:rPr lang="tr-TR" b="1" dirty="0">
                <a:solidFill>
                  <a:schemeClr val="bg1"/>
                </a:solidFill>
              </a:rPr>
              <a:t>PSL </a:t>
            </a:r>
            <a:r>
              <a:rPr lang="tr-TR" b="1" dirty="0" err="1">
                <a:solidFill>
                  <a:schemeClr val="bg1"/>
                </a:solidFill>
              </a:rPr>
              <a:t>Clock</a:t>
            </a:r>
            <a:r>
              <a:rPr lang="tr-TR" b="1" dirty="0">
                <a:solidFill>
                  <a:schemeClr val="bg1"/>
                </a:solidFill>
              </a:rPr>
              <a:t> </a:t>
            </a:r>
            <a:r>
              <a:rPr lang="tr-TR" b="1" dirty="0" err="1">
                <a:solidFill>
                  <a:schemeClr val="bg1"/>
                </a:solidFill>
              </a:rPr>
              <a:t>Declarations</a:t>
            </a:r>
            <a:endParaRPr lang="tr-TR" b="1" dirty="0">
              <a:solidFill>
                <a:schemeClr val="bg1"/>
              </a:solidFill>
            </a:endParaRPr>
          </a:p>
          <a:p>
            <a:pPr marL="0" indent="0">
              <a:lnSpc>
                <a:spcPct val="110000"/>
              </a:lnSpc>
              <a:buNone/>
            </a:pPr>
            <a:endParaRPr lang="tr-TR" b="1" dirty="0">
              <a:solidFill>
                <a:schemeClr val="bg1"/>
              </a:solidFill>
            </a:endParaRPr>
          </a:p>
          <a:p>
            <a:pPr marL="0" indent="0">
              <a:lnSpc>
                <a:spcPct val="110000"/>
              </a:lnSpc>
              <a:buNone/>
            </a:pPr>
            <a:endParaRPr lang="tr-TR" b="1" dirty="0">
              <a:solidFill>
                <a:schemeClr val="bg1"/>
              </a:solidFill>
            </a:endParaRPr>
          </a:p>
          <a:p>
            <a:pPr marL="0" indent="0">
              <a:lnSpc>
                <a:spcPct val="110000"/>
              </a:lnSpc>
              <a:buNone/>
            </a:pPr>
            <a:endParaRPr lang="tr-TR" b="1" dirty="0">
              <a:solidFill>
                <a:schemeClr val="bg1"/>
              </a:solidFill>
            </a:endParaRPr>
          </a:p>
          <a:p>
            <a:pPr marL="0" indent="0">
              <a:lnSpc>
                <a:spcPct val="110000"/>
              </a:lnSpc>
              <a:buNone/>
            </a:pPr>
            <a:endParaRPr lang="en-US" b="1" dirty="0">
              <a:solidFill>
                <a:schemeClr val="bg1"/>
              </a:solidFill>
            </a:endParaRPr>
          </a:p>
          <a:p>
            <a:pPr marL="0" indent="0">
              <a:lnSpc>
                <a:spcPct val="110000"/>
              </a:lnSpc>
              <a:buNone/>
            </a:pPr>
            <a:endParaRPr lang="en-US" b="1" dirty="0">
              <a:solidFill>
                <a:schemeClr val="bg1"/>
              </a:solidFill>
            </a:endParaRPr>
          </a:p>
        </p:txBody>
      </p:sp>
      <p:sp>
        <p:nvSpPr>
          <p:cNvPr id="6" name="Title 1">
            <a:extLst>
              <a:ext uri="{FF2B5EF4-FFF2-40B4-BE49-F238E27FC236}">
                <a16:creationId xmlns:a16="http://schemas.microsoft.com/office/drawing/2014/main" id="{9FA55E3F-F961-2660-0685-ABB2510B71A0}"/>
              </a:ext>
            </a:extLst>
          </p:cNvPr>
          <p:cNvSpPr txBox="1">
            <a:spLocks/>
          </p:cNvSpPr>
          <p:nvPr/>
        </p:nvSpPr>
        <p:spPr>
          <a:xfrm>
            <a:off x="5907111" y="-11850"/>
            <a:ext cx="6284889" cy="56726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tr-TR" sz="2800" b="1" dirty="0">
                <a:solidFill>
                  <a:srgbClr val="FF0000"/>
                </a:solidFill>
              </a:rPr>
              <a:t>6</a:t>
            </a:r>
            <a:r>
              <a:rPr lang="en-US" sz="2800" b="1" dirty="0">
                <a:solidFill>
                  <a:srgbClr val="FF0000"/>
                </a:solidFill>
              </a:rPr>
              <a:t>. </a:t>
            </a:r>
            <a:r>
              <a:rPr lang="tr-TR" sz="2800" b="1" dirty="0">
                <a:solidFill>
                  <a:srgbClr val="FF0000"/>
                </a:solidFill>
              </a:rPr>
              <a:t>DECLARATIONS</a:t>
            </a:r>
            <a:endParaRPr lang="en-US" sz="2800" b="1" dirty="0">
              <a:solidFill>
                <a:srgbClr val="FF0000"/>
              </a:solidFill>
            </a:endParaRPr>
          </a:p>
        </p:txBody>
      </p:sp>
      <p:sp>
        <p:nvSpPr>
          <p:cNvPr id="9" name="Content Placeholder 2">
            <a:extLst>
              <a:ext uri="{FF2B5EF4-FFF2-40B4-BE49-F238E27FC236}">
                <a16:creationId xmlns:a16="http://schemas.microsoft.com/office/drawing/2014/main" id="{06077E2E-DCE1-2908-E7E6-FD458BCB3EDF}"/>
              </a:ext>
            </a:extLst>
          </p:cNvPr>
          <p:cNvSpPr txBox="1">
            <a:spLocks/>
          </p:cNvSpPr>
          <p:nvPr/>
        </p:nvSpPr>
        <p:spPr>
          <a:xfrm>
            <a:off x="5971871" y="2985334"/>
            <a:ext cx="6220129" cy="3317250"/>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Font typeface="Arial" panose="020B0604020202020204" pitchFamily="34" charset="0"/>
              <a:buNone/>
            </a:pPr>
            <a:endParaRPr lang="tr-TR" b="1" dirty="0">
              <a:solidFill>
                <a:schemeClr val="bg1"/>
              </a:solidFill>
            </a:endParaRPr>
          </a:p>
        </p:txBody>
      </p:sp>
      <p:sp>
        <p:nvSpPr>
          <p:cNvPr id="10" name="Subtitle 2">
            <a:extLst>
              <a:ext uri="{FF2B5EF4-FFF2-40B4-BE49-F238E27FC236}">
                <a16:creationId xmlns:a16="http://schemas.microsoft.com/office/drawing/2014/main" id="{D4071AFE-DC0C-E170-58BB-28368FBFE79B}"/>
              </a:ext>
            </a:extLst>
          </p:cNvPr>
          <p:cNvSpPr txBox="1">
            <a:spLocks/>
          </p:cNvSpPr>
          <p:nvPr/>
        </p:nvSpPr>
        <p:spPr>
          <a:xfrm>
            <a:off x="-10358" y="152676"/>
            <a:ext cx="5982231" cy="132912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spcBef>
                <a:spcPts val="0"/>
              </a:spcBef>
              <a:buNone/>
            </a:pPr>
            <a:r>
              <a:rPr lang="en-US" sz="6000" b="1" dirty="0">
                <a:solidFill>
                  <a:srgbClr val="FF0000"/>
                </a:solidFill>
              </a:rPr>
              <a:t>Chapter </a:t>
            </a:r>
            <a:r>
              <a:rPr lang="tr-TR" sz="6000" b="1" dirty="0">
                <a:solidFill>
                  <a:srgbClr val="FF0000"/>
                </a:solidFill>
              </a:rPr>
              <a:t>6</a:t>
            </a:r>
            <a:endParaRPr lang="en-US" sz="6000" b="1" dirty="0">
              <a:solidFill>
                <a:srgbClr val="FF0000"/>
              </a:solidFill>
            </a:endParaRPr>
          </a:p>
          <a:p>
            <a:pPr marL="0" indent="0" algn="ctr">
              <a:lnSpc>
                <a:spcPct val="100000"/>
              </a:lnSpc>
              <a:spcBef>
                <a:spcPts val="0"/>
              </a:spcBef>
              <a:buNone/>
            </a:pPr>
            <a:r>
              <a:rPr lang="en-US" sz="6000" b="1" dirty="0">
                <a:solidFill>
                  <a:srgbClr val="FF0000"/>
                </a:solidFill>
              </a:rPr>
              <a:t>Presenter:</a:t>
            </a:r>
          </a:p>
          <a:p>
            <a:pPr marL="0" indent="0" algn="ctr">
              <a:lnSpc>
                <a:spcPct val="100000"/>
              </a:lnSpc>
              <a:spcBef>
                <a:spcPts val="0"/>
              </a:spcBef>
              <a:buNone/>
            </a:pPr>
            <a:r>
              <a:rPr lang="tr-TR" sz="6000" b="1" dirty="0">
                <a:solidFill>
                  <a:schemeClr val="bg1"/>
                </a:solidFill>
              </a:rPr>
              <a:t>Mert Ecevit</a:t>
            </a:r>
            <a:endParaRPr lang="en-US" sz="6000" b="1" i="1" dirty="0">
              <a:solidFill>
                <a:schemeClr val="bg1"/>
              </a:solidFill>
            </a:endParaRPr>
          </a:p>
        </p:txBody>
      </p:sp>
    </p:spTree>
    <p:extLst>
      <p:ext uri="{BB962C8B-B14F-4D97-AF65-F5344CB8AC3E}">
        <p14:creationId xmlns:p14="http://schemas.microsoft.com/office/powerpoint/2010/main" val="34608724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845A209-05F7-98E5-55B1-19A73ADA56D6}"/>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3050B4D3-1FAC-2E6B-EFBC-C399A77892EB}"/>
              </a:ext>
            </a:extLst>
          </p:cNvPr>
          <p:cNvSpPr>
            <a:spLocks noGrp="1"/>
          </p:cNvSpPr>
          <p:nvPr>
            <p:ph idx="1"/>
          </p:nvPr>
        </p:nvSpPr>
        <p:spPr>
          <a:xfrm>
            <a:off x="565710" y="689599"/>
            <a:ext cx="10724247" cy="907973"/>
          </a:xfrm>
        </p:spPr>
        <p:txBody>
          <a:bodyPr>
            <a:noAutofit/>
          </a:bodyPr>
          <a:lstStyle/>
          <a:p>
            <a:pPr>
              <a:lnSpc>
                <a:spcPct val="110000"/>
              </a:lnSpc>
            </a:pPr>
            <a:r>
              <a:rPr lang="en-US" sz="2000" dirty="0">
                <a:solidFill>
                  <a:schemeClr val="bg1"/>
                </a:solidFill>
              </a:rPr>
              <a:t>Custom structures and types for more accurate data representation are made possible by type declarations, which establish new data types in VHDL</a:t>
            </a:r>
            <a:br>
              <a:rPr kumimoji="0" lang="tr-TR" altLang="tr-TR" sz="27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br>
            <a:endParaRPr lang="en-US" sz="2800" b="1" dirty="0">
              <a:solidFill>
                <a:schemeClr val="bg1"/>
              </a:solidFill>
            </a:endParaRPr>
          </a:p>
        </p:txBody>
      </p:sp>
      <p:sp>
        <p:nvSpPr>
          <p:cNvPr id="8" name="Content Placeholder 2">
            <a:extLst>
              <a:ext uri="{FF2B5EF4-FFF2-40B4-BE49-F238E27FC236}">
                <a16:creationId xmlns:a16="http://schemas.microsoft.com/office/drawing/2014/main" id="{A732F53C-E6B5-FDBA-4273-83A8132B8DF7}"/>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6</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2</a:t>
            </a:r>
            <a:r>
              <a:rPr lang="en-GB" sz="4000" b="1" dirty="0">
                <a:solidFill>
                  <a:srgbClr val="FF0000"/>
                </a:solidFill>
                <a:latin typeface="Tw Cen MT (Headings)"/>
                <a:ea typeface="+mj-ea"/>
                <a:cs typeface="+mj-cs"/>
              </a:rPr>
              <a:t> </a:t>
            </a:r>
            <a:r>
              <a:rPr lang="tr-TR" sz="4000" b="1" dirty="0" err="1">
                <a:solidFill>
                  <a:schemeClr val="bg1"/>
                </a:solidFill>
                <a:latin typeface="Tw Cen MT (Body)"/>
                <a:ea typeface="+mj-ea"/>
                <a:cs typeface="Times New Roman" panose="02020603050405020304" pitchFamily="18" charset="0"/>
              </a:rPr>
              <a:t>Type</a:t>
            </a:r>
            <a:r>
              <a:rPr lang="tr-TR" sz="4000" b="1" dirty="0">
                <a:solidFill>
                  <a:schemeClr val="bg1"/>
                </a:solidFill>
                <a:latin typeface="Tw Cen MT (Body)"/>
                <a:ea typeface="+mj-ea"/>
                <a:cs typeface="Times New Roman" panose="02020603050405020304" pitchFamily="18" charset="0"/>
              </a:rPr>
              <a:t> </a:t>
            </a:r>
            <a:r>
              <a:rPr lang="tr-TR" sz="4000" b="1" dirty="0" err="1">
                <a:solidFill>
                  <a:schemeClr val="bg1"/>
                </a:solidFill>
                <a:latin typeface="Tw Cen MT (Body)"/>
                <a:ea typeface="+mj-ea"/>
                <a:cs typeface="Times New Roman" panose="02020603050405020304" pitchFamily="18" charset="0"/>
              </a:rPr>
              <a:t>Declarations</a:t>
            </a:r>
            <a:endParaRPr lang="en-GB" sz="4000" b="1" i="1" dirty="0">
              <a:solidFill>
                <a:schemeClr val="bg1"/>
              </a:solidFill>
              <a:latin typeface="Tw Cen MT (Body)"/>
              <a:cs typeface="Times New Roman" panose="02020603050405020304" pitchFamily="18" charset="0"/>
            </a:endParaRPr>
          </a:p>
        </p:txBody>
      </p:sp>
      <p:sp>
        <p:nvSpPr>
          <p:cNvPr id="7" name="Content Placeholder 2">
            <a:extLst>
              <a:ext uri="{FF2B5EF4-FFF2-40B4-BE49-F238E27FC236}">
                <a16:creationId xmlns:a16="http://schemas.microsoft.com/office/drawing/2014/main" id="{56070FE2-211B-47E8-8143-7C8D179787B8}"/>
              </a:ext>
            </a:extLst>
          </p:cNvPr>
          <p:cNvSpPr txBox="1">
            <a:spLocks/>
          </p:cNvSpPr>
          <p:nvPr/>
        </p:nvSpPr>
        <p:spPr bwMode="auto">
          <a:xfrm>
            <a:off x="1168" y="1401961"/>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6</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3</a:t>
            </a:r>
            <a:r>
              <a:rPr lang="en-GB" sz="4000" b="1" dirty="0">
                <a:solidFill>
                  <a:srgbClr val="FF0000"/>
                </a:solidFill>
                <a:latin typeface="Tw Cen MT (Headings)"/>
                <a:ea typeface="+mj-ea"/>
                <a:cs typeface="+mj-cs"/>
              </a:rPr>
              <a:t> </a:t>
            </a:r>
            <a:r>
              <a:rPr lang="tr-TR" sz="4000" b="1" dirty="0" err="1">
                <a:solidFill>
                  <a:schemeClr val="bg1"/>
                </a:solidFill>
                <a:latin typeface="Tw Cen MT (Body)"/>
                <a:ea typeface="+mj-ea"/>
                <a:cs typeface="Times New Roman" panose="02020603050405020304" pitchFamily="18" charset="0"/>
              </a:rPr>
              <a:t>Subtype</a:t>
            </a:r>
            <a:r>
              <a:rPr lang="tr-TR" sz="4000" b="1" dirty="0">
                <a:solidFill>
                  <a:schemeClr val="bg1"/>
                </a:solidFill>
                <a:latin typeface="Tw Cen MT (Body)"/>
                <a:ea typeface="+mj-ea"/>
                <a:cs typeface="Times New Roman" panose="02020603050405020304" pitchFamily="18" charset="0"/>
              </a:rPr>
              <a:t> </a:t>
            </a:r>
            <a:r>
              <a:rPr lang="tr-TR" sz="4000" b="1" dirty="0" err="1">
                <a:solidFill>
                  <a:schemeClr val="bg1"/>
                </a:solidFill>
                <a:latin typeface="Tw Cen MT (Body)"/>
                <a:ea typeface="+mj-ea"/>
                <a:cs typeface="Times New Roman" panose="02020603050405020304" pitchFamily="18" charset="0"/>
              </a:rPr>
              <a:t>Declarations</a:t>
            </a:r>
            <a:endParaRPr lang="en-GB" sz="4000" b="1" i="1" dirty="0">
              <a:solidFill>
                <a:schemeClr val="bg1"/>
              </a:solidFill>
              <a:latin typeface="Tw Cen MT (Body)"/>
              <a:cs typeface="Times New Roman" panose="02020603050405020304" pitchFamily="18" charset="0"/>
            </a:endParaRPr>
          </a:p>
        </p:txBody>
      </p:sp>
      <p:sp>
        <p:nvSpPr>
          <p:cNvPr id="9" name="Content Placeholder 2">
            <a:extLst>
              <a:ext uri="{FF2B5EF4-FFF2-40B4-BE49-F238E27FC236}">
                <a16:creationId xmlns:a16="http://schemas.microsoft.com/office/drawing/2014/main" id="{35B32200-3D9C-4BF5-AB8F-8A289CE849E8}"/>
              </a:ext>
            </a:extLst>
          </p:cNvPr>
          <p:cNvSpPr txBox="1">
            <a:spLocks/>
          </p:cNvSpPr>
          <p:nvPr/>
        </p:nvSpPr>
        <p:spPr>
          <a:xfrm>
            <a:off x="565710" y="2032296"/>
            <a:ext cx="10724247" cy="624195"/>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nSpc>
                <a:spcPct val="110000"/>
              </a:lnSpc>
            </a:pPr>
            <a:r>
              <a:rPr lang="en-US" sz="2000" dirty="0">
                <a:solidFill>
                  <a:schemeClr val="bg1"/>
                </a:solidFill>
              </a:rPr>
              <a:t>A type together with a constraint</a:t>
            </a:r>
            <a:br>
              <a:rPr lang="tr-TR" altLang="tr-TR" sz="2700" dirty="0">
                <a:solidFill>
                  <a:schemeClr val="bg1"/>
                </a:solidFill>
                <a:latin typeface="Times New Roman" panose="02020603050405020304" pitchFamily="18" charset="0"/>
                <a:cs typeface="Times New Roman" panose="02020603050405020304" pitchFamily="18" charset="0"/>
              </a:rPr>
            </a:br>
            <a:endParaRPr lang="en-US" sz="2800" b="1" dirty="0">
              <a:solidFill>
                <a:schemeClr val="bg1"/>
              </a:solidFill>
            </a:endParaRPr>
          </a:p>
        </p:txBody>
      </p:sp>
      <p:sp>
        <p:nvSpPr>
          <p:cNvPr id="11" name="Content Placeholder 2">
            <a:extLst>
              <a:ext uri="{FF2B5EF4-FFF2-40B4-BE49-F238E27FC236}">
                <a16:creationId xmlns:a16="http://schemas.microsoft.com/office/drawing/2014/main" id="{3106065D-C77F-4D7B-88D3-46B8D5D24CF8}"/>
              </a:ext>
            </a:extLst>
          </p:cNvPr>
          <p:cNvSpPr txBox="1">
            <a:spLocks/>
          </p:cNvSpPr>
          <p:nvPr/>
        </p:nvSpPr>
        <p:spPr bwMode="auto">
          <a:xfrm>
            <a:off x="1168" y="2532695"/>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6</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4</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Objects</a:t>
            </a:r>
            <a:endParaRPr lang="en-GB" sz="4000" b="1" i="1" dirty="0">
              <a:solidFill>
                <a:schemeClr val="bg1"/>
              </a:solidFill>
              <a:latin typeface="Tw Cen MT (Body)"/>
              <a:cs typeface="Times New Roman" panose="02020603050405020304" pitchFamily="18" charset="0"/>
            </a:endParaRPr>
          </a:p>
        </p:txBody>
      </p:sp>
      <p:sp>
        <p:nvSpPr>
          <p:cNvPr id="12" name="Content Placeholder 2">
            <a:extLst>
              <a:ext uri="{FF2B5EF4-FFF2-40B4-BE49-F238E27FC236}">
                <a16:creationId xmlns:a16="http://schemas.microsoft.com/office/drawing/2014/main" id="{B9F62AB6-3E92-4BD8-B937-045AB472774C}"/>
              </a:ext>
            </a:extLst>
          </p:cNvPr>
          <p:cNvSpPr txBox="1">
            <a:spLocks/>
          </p:cNvSpPr>
          <p:nvPr/>
        </p:nvSpPr>
        <p:spPr>
          <a:xfrm>
            <a:off x="733292" y="3093244"/>
            <a:ext cx="10724247" cy="624195"/>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nSpc>
                <a:spcPct val="110000"/>
              </a:lnSpc>
            </a:pPr>
            <a:r>
              <a:rPr lang="en-US" sz="2000" dirty="0">
                <a:solidFill>
                  <a:schemeClr val="bg1"/>
                </a:solidFill>
              </a:rPr>
              <a:t>In VHDL, an object is a container for a value of a given type</a:t>
            </a:r>
            <a:endParaRPr lang="en-US" sz="2800" b="1" dirty="0">
              <a:solidFill>
                <a:schemeClr val="bg1"/>
              </a:solidFill>
            </a:endParaRPr>
          </a:p>
        </p:txBody>
      </p:sp>
      <p:sp>
        <p:nvSpPr>
          <p:cNvPr id="14" name="Content Placeholder 2">
            <a:extLst>
              <a:ext uri="{FF2B5EF4-FFF2-40B4-BE49-F238E27FC236}">
                <a16:creationId xmlns:a16="http://schemas.microsoft.com/office/drawing/2014/main" id="{9789B39C-D0DB-47DB-B8D0-6E66603A8EBB}"/>
              </a:ext>
            </a:extLst>
          </p:cNvPr>
          <p:cNvSpPr txBox="1">
            <a:spLocks/>
          </p:cNvSpPr>
          <p:nvPr/>
        </p:nvSpPr>
        <p:spPr bwMode="auto">
          <a:xfrm>
            <a:off x="-78828" y="3625334"/>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6</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5</a:t>
            </a:r>
            <a:r>
              <a:rPr lang="en-GB" sz="4000" b="1" dirty="0">
                <a:solidFill>
                  <a:srgbClr val="FF0000"/>
                </a:solidFill>
                <a:latin typeface="Tw Cen MT (Headings)"/>
                <a:ea typeface="+mj-ea"/>
                <a:cs typeface="+mj-cs"/>
              </a:rPr>
              <a:t> </a:t>
            </a:r>
            <a:r>
              <a:rPr lang="tr-TR" sz="4000" b="1" dirty="0" err="1">
                <a:solidFill>
                  <a:schemeClr val="bg1"/>
                </a:solidFill>
                <a:latin typeface="Tw Cen MT (Body)"/>
                <a:ea typeface="+mj-ea"/>
                <a:cs typeface="Times New Roman" panose="02020603050405020304" pitchFamily="18" charset="0"/>
              </a:rPr>
              <a:t>Interface</a:t>
            </a:r>
            <a:r>
              <a:rPr lang="tr-TR" sz="4000" b="1" dirty="0">
                <a:solidFill>
                  <a:schemeClr val="bg1"/>
                </a:solidFill>
                <a:latin typeface="Tw Cen MT (Body)"/>
                <a:ea typeface="+mj-ea"/>
                <a:cs typeface="Times New Roman" panose="02020603050405020304" pitchFamily="18" charset="0"/>
              </a:rPr>
              <a:t> </a:t>
            </a:r>
            <a:r>
              <a:rPr lang="tr-TR" sz="4000" b="1" dirty="0" err="1">
                <a:solidFill>
                  <a:schemeClr val="bg1"/>
                </a:solidFill>
                <a:latin typeface="Tw Cen MT (Body)"/>
                <a:ea typeface="+mj-ea"/>
                <a:cs typeface="Times New Roman" panose="02020603050405020304" pitchFamily="18" charset="0"/>
              </a:rPr>
              <a:t>Declarations</a:t>
            </a:r>
            <a:endParaRPr lang="en-GB" sz="4000" b="1" i="1" dirty="0">
              <a:solidFill>
                <a:schemeClr val="bg1"/>
              </a:solidFill>
              <a:latin typeface="Tw Cen MT (Body)"/>
              <a:cs typeface="Times New Roman" panose="02020603050405020304" pitchFamily="18" charset="0"/>
            </a:endParaRPr>
          </a:p>
        </p:txBody>
      </p:sp>
      <p:sp>
        <p:nvSpPr>
          <p:cNvPr id="15" name="Content Placeholder 2">
            <a:extLst>
              <a:ext uri="{FF2B5EF4-FFF2-40B4-BE49-F238E27FC236}">
                <a16:creationId xmlns:a16="http://schemas.microsoft.com/office/drawing/2014/main" id="{825A7197-B4DB-454E-9462-465FB47737B8}"/>
              </a:ext>
            </a:extLst>
          </p:cNvPr>
          <p:cNvSpPr txBox="1">
            <a:spLocks/>
          </p:cNvSpPr>
          <p:nvPr/>
        </p:nvSpPr>
        <p:spPr>
          <a:xfrm>
            <a:off x="654464" y="4174936"/>
            <a:ext cx="10724247" cy="624195"/>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None/>
            </a:pPr>
            <a:r>
              <a:rPr lang="en-US" sz="2000" dirty="0">
                <a:solidFill>
                  <a:schemeClr val="bg1"/>
                </a:solidFill>
              </a:rPr>
              <a:t>• Interface declarations define interface objects of a precisely defined type </a:t>
            </a:r>
            <a:endParaRPr lang="tr-TR" sz="2000" dirty="0">
              <a:solidFill>
                <a:schemeClr val="bg1"/>
              </a:solidFill>
            </a:endParaRPr>
          </a:p>
          <a:p>
            <a:pPr marL="0" indent="0">
              <a:lnSpc>
                <a:spcPct val="110000"/>
              </a:lnSpc>
              <a:buNone/>
            </a:pPr>
            <a:r>
              <a:rPr lang="en-US" sz="2000" dirty="0">
                <a:solidFill>
                  <a:schemeClr val="bg1"/>
                </a:solidFill>
              </a:rPr>
              <a:t>• Interface objects are interface constants, interface signals, interface variables and interface files</a:t>
            </a:r>
            <a:endParaRPr lang="en-US" sz="2800" b="1" dirty="0">
              <a:solidFill>
                <a:schemeClr val="bg1"/>
              </a:solidFill>
            </a:endParaRPr>
          </a:p>
        </p:txBody>
      </p:sp>
      <p:sp>
        <p:nvSpPr>
          <p:cNvPr id="17" name="Content Placeholder 2">
            <a:extLst>
              <a:ext uri="{FF2B5EF4-FFF2-40B4-BE49-F238E27FC236}">
                <a16:creationId xmlns:a16="http://schemas.microsoft.com/office/drawing/2014/main" id="{DEA61857-96E9-42DD-AE4B-51D01219848D}"/>
              </a:ext>
            </a:extLst>
          </p:cNvPr>
          <p:cNvSpPr txBox="1">
            <a:spLocks/>
          </p:cNvSpPr>
          <p:nvPr/>
        </p:nvSpPr>
        <p:spPr bwMode="auto">
          <a:xfrm>
            <a:off x="-78828" y="506014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6</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6</a:t>
            </a:r>
            <a:r>
              <a:rPr lang="en-GB" sz="4000" b="1" dirty="0">
                <a:solidFill>
                  <a:srgbClr val="FF0000"/>
                </a:solidFill>
                <a:latin typeface="Tw Cen MT (Headings)"/>
                <a:ea typeface="+mj-ea"/>
                <a:cs typeface="+mj-cs"/>
              </a:rPr>
              <a:t> </a:t>
            </a:r>
            <a:r>
              <a:rPr lang="tr-TR" sz="4000" b="1" dirty="0" err="1">
                <a:solidFill>
                  <a:schemeClr val="bg1"/>
                </a:solidFill>
                <a:latin typeface="Tw Cen MT (Body)"/>
                <a:ea typeface="+mj-ea"/>
                <a:cs typeface="Times New Roman" panose="02020603050405020304" pitchFamily="18" charset="0"/>
              </a:rPr>
              <a:t>Alias</a:t>
            </a:r>
            <a:r>
              <a:rPr lang="tr-TR" sz="4000" b="1" dirty="0">
                <a:solidFill>
                  <a:schemeClr val="bg1"/>
                </a:solidFill>
                <a:latin typeface="Tw Cen MT (Body)"/>
                <a:ea typeface="+mj-ea"/>
                <a:cs typeface="Times New Roman" panose="02020603050405020304" pitchFamily="18" charset="0"/>
              </a:rPr>
              <a:t> </a:t>
            </a:r>
            <a:r>
              <a:rPr lang="tr-TR" sz="4000" b="1" dirty="0" err="1">
                <a:solidFill>
                  <a:schemeClr val="bg1"/>
                </a:solidFill>
                <a:latin typeface="Tw Cen MT (Body)"/>
                <a:ea typeface="+mj-ea"/>
                <a:cs typeface="Times New Roman" panose="02020603050405020304" pitchFamily="18" charset="0"/>
              </a:rPr>
              <a:t>Declarations</a:t>
            </a:r>
            <a:endParaRPr lang="en-GB" sz="4000" b="1" i="1" dirty="0">
              <a:solidFill>
                <a:schemeClr val="bg1"/>
              </a:solidFill>
              <a:latin typeface="Tw Cen MT (Body)"/>
              <a:cs typeface="Times New Roman" panose="02020603050405020304" pitchFamily="18" charset="0"/>
            </a:endParaRPr>
          </a:p>
        </p:txBody>
      </p:sp>
      <p:sp>
        <p:nvSpPr>
          <p:cNvPr id="18" name="Content Placeholder 2">
            <a:extLst>
              <a:ext uri="{FF2B5EF4-FFF2-40B4-BE49-F238E27FC236}">
                <a16:creationId xmlns:a16="http://schemas.microsoft.com/office/drawing/2014/main" id="{621E0261-2E31-40CA-8463-D495FE3E8CA1}"/>
              </a:ext>
            </a:extLst>
          </p:cNvPr>
          <p:cNvSpPr txBox="1">
            <a:spLocks/>
          </p:cNvSpPr>
          <p:nvPr/>
        </p:nvSpPr>
        <p:spPr>
          <a:xfrm>
            <a:off x="654464" y="5739371"/>
            <a:ext cx="10724247" cy="624195"/>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nSpc>
                <a:spcPct val="110000"/>
              </a:lnSpc>
            </a:pPr>
            <a:r>
              <a:rPr lang="en-US" sz="2000" dirty="0">
                <a:solidFill>
                  <a:schemeClr val="bg1"/>
                </a:solidFill>
              </a:rPr>
              <a:t>An alias is an alternative name for an existing object (signal, variable or constant)</a:t>
            </a:r>
          </a:p>
          <a:p>
            <a:pPr>
              <a:lnSpc>
                <a:spcPct val="110000"/>
              </a:lnSpc>
            </a:pPr>
            <a:r>
              <a:rPr lang="en-US" sz="2000" dirty="0">
                <a:solidFill>
                  <a:schemeClr val="bg1"/>
                </a:solidFill>
              </a:rPr>
              <a:t>They don’t define a new object</a:t>
            </a:r>
            <a:endParaRPr lang="en-US" sz="2000" b="1" dirty="0">
              <a:solidFill>
                <a:schemeClr val="bg1"/>
              </a:solidFill>
            </a:endParaRPr>
          </a:p>
        </p:txBody>
      </p:sp>
    </p:spTree>
    <p:extLst>
      <p:ext uri="{BB962C8B-B14F-4D97-AF65-F5344CB8AC3E}">
        <p14:creationId xmlns:p14="http://schemas.microsoft.com/office/powerpoint/2010/main" val="26193285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845A209-05F7-98E5-55B1-19A73ADA56D6}"/>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3050B4D3-1FAC-2E6B-EFBC-C399A77892EB}"/>
              </a:ext>
            </a:extLst>
          </p:cNvPr>
          <p:cNvSpPr>
            <a:spLocks noGrp="1"/>
          </p:cNvSpPr>
          <p:nvPr>
            <p:ph idx="1"/>
          </p:nvPr>
        </p:nvSpPr>
        <p:spPr>
          <a:xfrm>
            <a:off x="565710" y="689599"/>
            <a:ext cx="10724247" cy="907973"/>
          </a:xfrm>
        </p:spPr>
        <p:txBody>
          <a:bodyPr>
            <a:noAutofit/>
          </a:bodyPr>
          <a:lstStyle/>
          <a:p>
            <a:pPr>
              <a:lnSpc>
                <a:spcPct val="110000"/>
              </a:lnSpc>
            </a:pPr>
            <a:r>
              <a:rPr lang="en-US" sz="2000" dirty="0">
                <a:solidFill>
                  <a:schemeClr val="bg1"/>
                </a:solidFill>
              </a:rPr>
              <a:t>Attributes are user-defined properties attached to types, signals, entities, etc.</a:t>
            </a:r>
          </a:p>
          <a:p>
            <a:pPr>
              <a:lnSpc>
                <a:spcPct val="110000"/>
              </a:lnSpc>
            </a:pPr>
            <a:r>
              <a:rPr lang="en-US" sz="2000" dirty="0">
                <a:solidFill>
                  <a:schemeClr val="bg1"/>
                </a:solidFill>
              </a:rPr>
              <a:t>They can store metadata or control simulation aspects</a:t>
            </a:r>
            <a:br>
              <a:rPr kumimoji="0" lang="tr-TR" altLang="tr-TR"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br>
            <a:endParaRPr lang="en-US" sz="2000" b="1" dirty="0">
              <a:solidFill>
                <a:schemeClr val="bg1"/>
              </a:solidFill>
            </a:endParaRPr>
          </a:p>
        </p:txBody>
      </p:sp>
      <p:sp>
        <p:nvSpPr>
          <p:cNvPr id="8" name="Content Placeholder 2">
            <a:extLst>
              <a:ext uri="{FF2B5EF4-FFF2-40B4-BE49-F238E27FC236}">
                <a16:creationId xmlns:a16="http://schemas.microsoft.com/office/drawing/2014/main" id="{A732F53C-E6B5-FDBA-4273-83A8132B8DF7}"/>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6</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7</a:t>
            </a:r>
            <a:r>
              <a:rPr lang="en-GB" sz="4000" b="1" dirty="0">
                <a:solidFill>
                  <a:srgbClr val="FF0000"/>
                </a:solidFill>
                <a:latin typeface="Tw Cen MT (Headings)"/>
                <a:ea typeface="+mj-ea"/>
                <a:cs typeface="+mj-cs"/>
              </a:rPr>
              <a:t> </a:t>
            </a:r>
            <a:r>
              <a:rPr lang="tr-TR" sz="4000" b="1" dirty="0" err="1">
                <a:solidFill>
                  <a:schemeClr val="bg1"/>
                </a:solidFill>
                <a:latin typeface="Tw Cen MT (Body)"/>
                <a:ea typeface="+mj-ea"/>
                <a:cs typeface="Times New Roman" panose="02020603050405020304" pitchFamily="18" charset="0"/>
              </a:rPr>
              <a:t>Attribute</a:t>
            </a:r>
            <a:r>
              <a:rPr lang="tr-TR" sz="4000" b="1" dirty="0">
                <a:solidFill>
                  <a:schemeClr val="bg1"/>
                </a:solidFill>
                <a:latin typeface="Tw Cen MT (Body)"/>
                <a:ea typeface="+mj-ea"/>
                <a:cs typeface="Times New Roman" panose="02020603050405020304" pitchFamily="18" charset="0"/>
              </a:rPr>
              <a:t> </a:t>
            </a:r>
            <a:r>
              <a:rPr lang="tr-TR" sz="4000" b="1" dirty="0" err="1">
                <a:solidFill>
                  <a:schemeClr val="bg1"/>
                </a:solidFill>
                <a:latin typeface="Tw Cen MT (Body)"/>
                <a:ea typeface="+mj-ea"/>
                <a:cs typeface="Times New Roman" panose="02020603050405020304" pitchFamily="18" charset="0"/>
              </a:rPr>
              <a:t>Declarations</a:t>
            </a:r>
            <a:endParaRPr lang="en-GB" sz="4000" b="1" i="1" dirty="0">
              <a:solidFill>
                <a:schemeClr val="bg1"/>
              </a:solidFill>
              <a:latin typeface="Tw Cen MT (Body)"/>
              <a:cs typeface="Times New Roman" panose="02020603050405020304" pitchFamily="18" charset="0"/>
            </a:endParaRPr>
          </a:p>
        </p:txBody>
      </p:sp>
      <p:sp>
        <p:nvSpPr>
          <p:cNvPr id="7" name="Content Placeholder 2">
            <a:extLst>
              <a:ext uri="{FF2B5EF4-FFF2-40B4-BE49-F238E27FC236}">
                <a16:creationId xmlns:a16="http://schemas.microsoft.com/office/drawing/2014/main" id="{56070FE2-211B-47E8-8143-7C8D179787B8}"/>
              </a:ext>
            </a:extLst>
          </p:cNvPr>
          <p:cNvSpPr txBox="1">
            <a:spLocks/>
          </p:cNvSpPr>
          <p:nvPr/>
        </p:nvSpPr>
        <p:spPr bwMode="auto">
          <a:xfrm>
            <a:off x="1168" y="1401961"/>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6</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8</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Component </a:t>
            </a:r>
            <a:r>
              <a:rPr lang="tr-TR" sz="4000" b="1" dirty="0" err="1">
                <a:solidFill>
                  <a:schemeClr val="bg1"/>
                </a:solidFill>
                <a:latin typeface="Tw Cen MT (Body)"/>
                <a:ea typeface="+mj-ea"/>
                <a:cs typeface="Times New Roman" panose="02020603050405020304" pitchFamily="18" charset="0"/>
              </a:rPr>
              <a:t>Declarations</a:t>
            </a:r>
            <a:endParaRPr lang="en-GB" sz="4000" b="1" i="1" dirty="0">
              <a:solidFill>
                <a:schemeClr val="bg1"/>
              </a:solidFill>
              <a:latin typeface="Tw Cen MT (Body)"/>
              <a:cs typeface="Times New Roman" panose="02020603050405020304" pitchFamily="18" charset="0"/>
            </a:endParaRPr>
          </a:p>
        </p:txBody>
      </p:sp>
      <p:sp>
        <p:nvSpPr>
          <p:cNvPr id="9" name="Content Placeholder 2">
            <a:extLst>
              <a:ext uri="{FF2B5EF4-FFF2-40B4-BE49-F238E27FC236}">
                <a16:creationId xmlns:a16="http://schemas.microsoft.com/office/drawing/2014/main" id="{35B32200-3D9C-4BF5-AB8F-8A289CE849E8}"/>
              </a:ext>
            </a:extLst>
          </p:cNvPr>
          <p:cNvSpPr txBox="1">
            <a:spLocks/>
          </p:cNvSpPr>
          <p:nvPr/>
        </p:nvSpPr>
        <p:spPr>
          <a:xfrm>
            <a:off x="565710" y="2032296"/>
            <a:ext cx="10724247" cy="624195"/>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nSpc>
                <a:spcPct val="110000"/>
              </a:lnSpc>
            </a:pPr>
            <a:r>
              <a:rPr lang="en-US" sz="2000" dirty="0">
                <a:solidFill>
                  <a:schemeClr val="bg1"/>
                </a:solidFill>
              </a:rPr>
              <a:t>Components act as templates for modules or logic blocks that can be instantiated multiple times in a design which allows reusability and modular design</a:t>
            </a:r>
            <a:endParaRPr lang="en-US" sz="2000" b="1" dirty="0">
              <a:solidFill>
                <a:schemeClr val="bg1"/>
              </a:solidFill>
            </a:endParaRPr>
          </a:p>
        </p:txBody>
      </p:sp>
      <p:sp>
        <p:nvSpPr>
          <p:cNvPr id="11" name="Content Placeholder 2">
            <a:extLst>
              <a:ext uri="{FF2B5EF4-FFF2-40B4-BE49-F238E27FC236}">
                <a16:creationId xmlns:a16="http://schemas.microsoft.com/office/drawing/2014/main" id="{3106065D-C77F-4D7B-88D3-46B8D5D24CF8}"/>
              </a:ext>
            </a:extLst>
          </p:cNvPr>
          <p:cNvSpPr txBox="1">
            <a:spLocks/>
          </p:cNvSpPr>
          <p:nvPr/>
        </p:nvSpPr>
        <p:spPr bwMode="auto">
          <a:xfrm>
            <a:off x="-78829" y="5099254"/>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6</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11</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PSL </a:t>
            </a:r>
            <a:r>
              <a:rPr lang="tr-TR" sz="4000" b="1" dirty="0" err="1">
                <a:solidFill>
                  <a:schemeClr val="bg1"/>
                </a:solidFill>
                <a:latin typeface="Tw Cen MT (Body)"/>
                <a:ea typeface="+mj-ea"/>
                <a:cs typeface="Times New Roman" panose="02020603050405020304" pitchFamily="18" charset="0"/>
              </a:rPr>
              <a:t>Clock</a:t>
            </a:r>
            <a:r>
              <a:rPr lang="tr-TR" sz="4000" b="1" dirty="0">
                <a:solidFill>
                  <a:schemeClr val="bg1"/>
                </a:solidFill>
                <a:latin typeface="Tw Cen MT (Body)"/>
                <a:ea typeface="+mj-ea"/>
                <a:cs typeface="Times New Roman" panose="02020603050405020304" pitchFamily="18" charset="0"/>
              </a:rPr>
              <a:t> </a:t>
            </a:r>
            <a:r>
              <a:rPr lang="tr-TR" sz="4000" b="1" dirty="0" err="1">
                <a:solidFill>
                  <a:schemeClr val="bg1"/>
                </a:solidFill>
                <a:latin typeface="Tw Cen MT (Body)"/>
                <a:ea typeface="+mj-ea"/>
                <a:cs typeface="Times New Roman" panose="02020603050405020304" pitchFamily="18" charset="0"/>
              </a:rPr>
              <a:t>Declarations</a:t>
            </a:r>
            <a:endParaRPr lang="en-GB" sz="4000" b="1" i="1" dirty="0">
              <a:solidFill>
                <a:schemeClr val="bg1"/>
              </a:solidFill>
              <a:latin typeface="Tw Cen MT (Body)"/>
              <a:cs typeface="Times New Roman" panose="02020603050405020304" pitchFamily="18" charset="0"/>
            </a:endParaRPr>
          </a:p>
        </p:txBody>
      </p:sp>
      <p:sp>
        <p:nvSpPr>
          <p:cNvPr id="12" name="Content Placeholder 2">
            <a:extLst>
              <a:ext uri="{FF2B5EF4-FFF2-40B4-BE49-F238E27FC236}">
                <a16:creationId xmlns:a16="http://schemas.microsoft.com/office/drawing/2014/main" id="{B9F62AB6-3E92-4BD8-B937-045AB472774C}"/>
              </a:ext>
            </a:extLst>
          </p:cNvPr>
          <p:cNvSpPr txBox="1">
            <a:spLocks/>
          </p:cNvSpPr>
          <p:nvPr/>
        </p:nvSpPr>
        <p:spPr>
          <a:xfrm>
            <a:off x="565709" y="3332954"/>
            <a:ext cx="10724247" cy="624195"/>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nSpc>
                <a:spcPct val="110000"/>
              </a:lnSpc>
            </a:pPr>
            <a:r>
              <a:rPr lang="en-US" sz="2000" dirty="0">
                <a:solidFill>
                  <a:schemeClr val="bg1"/>
                </a:solidFill>
              </a:rPr>
              <a:t> </a:t>
            </a:r>
            <a:r>
              <a:rPr kumimoji="0" lang="tr-TR" altLang="tr-TR" sz="2000" b="0" i="0" u="none" strike="noStrike" cap="none" normalizeH="0" baseline="0" dirty="0">
                <a:ln>
                  <a:noFill/>
                </a:ln>
                <a:solidFill>
                  <a:srgbClr val="000000"/>
                </a:solidFill>
                <a:effectLst/>
              </a:rPr>
              <a:t>A </a:t>
            </a:r>
            <a:r>
              <a:rPr kumimoji="0" lang="tr-TR" altLang="tr-TR" sz="2000" b="0" i="0" u="none" strike="noStrike" cap="none" normalizeH="0" baseline="0" dirty="0" err="1">
                <a:ln>
                  <a:noFill/>
                </a:ln>
                <a:solidFill>
                  <a:srgbClr val="000000"/>
                </a:solidFill>
                <a:effectLst/>
              </a:rPr>
              <a:t>group</a:t>
            </a:r>
            <a:r>
              <a:rPr kumimoji="0" lang="tr-TR" altLang="tr-TR" sz="2000" b="0" i="0" u="none" strike="noStrike" cap="none" normalizeH="0" baseline="0" dirty="0">
                <a:ln>
                  <a:noFill/>
                </a:ln>
                <a:solidFill>
                  <a:srgbClr val="000000"/>
                </a:solidFill>
                <a:effectLst/>
              </a:rPr>
              <a:t> </a:t>
            </a:r>
            <a:r>
              <a:rPr kumimoji="0" lang="tr-TR" altLang="tr-TR" sz="2000" b="0" i="0" u="none" strike="noStrike" cap="none" normalizeH="0" baseline="0" dirty="0" err="1">
                <a:ln>
                  <a:noFill/>
                </a:ln>
                <a:solidFill>
                  <a:srgbClr val="000000"/>
                </a:solidFill>
                <a:effectLst/>
              </a:rPr>
              <a:t>declaration</a:t>
            </a:r>
            <a:r>
              <a:rPr kumimoji="0" lang="tr-TR" altLang="tr-TR" sz="2000" b="0" i="0" u="none" strike="noStrike" cap="none" normalizeH="0" baseline="0" dirty="0">
                <a:ln>
                  <a:noFill/>
                </a:ln>
                <a:solidFill>
                  <a:srgbClr val="000000"/>
                </a:solidFill>
                <a:effectLst/>
              </a:rPr>
              <a:t> </a:t>
            </a:r>
            <a:r>
              <a:rPr kumimoji="0" lang="tr-TR" altLang="tr-TR" sz="2000" b="0" i="0" u="none" strike="noStrike" cap="none" normalizeH="0" baseline="0" dirty="0" err="1">
                <a:ln>
                  <a:noFill/>
                </a:ln>
                <a:solidFill>
                  <a:srgbClr val="000000"/>
                </a:solidFill>
                <a:effectLst/>
              </a:rPr>
              <a:t>declares</a:t>
            </a:r>
            <a:r>
              <a:rPr kumimoji="0" lang="tr-TR" altLang="tr-TR" sz="2000" b="0" i="0" u="none" strike="noStrike" cap="none" normalizeH="0" baseline="0" dirty="0">
                <a:ln>
                  <a:noFill/>
                </a:ln>
                <a:solidFill>
                  <a:srgbClr val="000000"/>
                </a:solidFill>
                <a:effectLst/>
              </a:rPr>
              <a:t> a </a:t>
            </a:r>
            <a:r>
              <a:rPr kumimoji="0" lang="tr-TR" altLang="tr-TR" sz="2000" b="0" i="0" u="none" strike="noStrike" cap="none" normalizeH="0" baseline="0" dirty="0" err="1">
                <a:ln>
                  <a:noFill/>
                </a:ln>
                <a:solidFill>
                  <a:srgbClr val="000000"/>
                </a:solidFill>
                <a:effectLst/>
              </a:rPr>
              <a:t>group</a:t>
            </a:r>
            <a:r>
              <a:rPr kumimoji="0" lang="tr-TR" altLang="tr-TR" sz="2000" b="0" i="0" u="none" strike="noStrike" cap="none" normalizeH="0" baseline="0" dirty="0">
                <a:ln>
                  <a:noFill/>
                </a:ln>
                <a:solidFill>
                  <a:srgbClr val="000000"/>
                </a:solidFill>
                <a:effectLst/>
              </a:rPr>
              <a:t>, a </a:t>
            </a:r>
            <a:r>
              <a:rPr kumimoji="0" lang="tr-TR" altLang="tr-TR" sz="2000" b="0" i="0" u="none" strike="noStrike" cap="none" normalizeH="0" baseline="0" dirty="0" err="1">
                <a:ln>
                  <a:noFill/>
                </a:ln>
                <a:solidFill>
                  <a:srgbClr val="000000"/>
                </a:solidFill>
                <a:effectLst/>
              </a:rPr>
              <a:t>named</a:t>
            </a:r>
            <a:r>
              <a:rPr kumimoji="0" lang="tr-TR" altLang="tr-TR" sz="2000" b="0" i="0" u="none" strike="noStrike" cap="none" normalizeH="0" baseline="0" dirty="0">
                <a:ln>
                  <a:noFill/>
                </a:ln>
                <a:solidFill>
                  <a:srgbClr val="000000"/>
                </a:solidFill>
                <a:effectLst/>
              </a:rPr>
              <a:t> </a:t>
            </a:r>
            <a:r>
              <a:rPr kumimoji="0" lang="tr-TR" altLang="tr-TR" sz="2000" b="0" i="0" u="none" strike="noStrike" cap="none" normalizeH="0" baseline="0" dirty="0" err="1">
                <a:ln>
                  <a:noFill/>
                </a:ln>
                <a:solidFill>
                  <a:srgbClr val="000000"/>
                </a:solidFill>
                <a:effectLst/>
              </a:rPr>
              <a:t>collection</a:t>
            </a:r>
            <a:r>
              <a:rPr kumimoji="0" lang="tr-TR" altLang="tr-TR" sz="2000" b="0" i="0" u="none" strike="noStrike" cap="none" normalizeH="0" baseline="0" dirty="0">
                <a:ln>
                  <a:noFill/>
                </a:ln>
                <a:solidFill>
                  <a:srgbClr val="000000"/>
                </a:solidFill>
                <a:effectLst/>
              </a:rPr>
              <a:t> of </a:t>
            </a:r>
            <a:r>
              <a:rPr kumimoji="0" lang="tr-TR" altLang="tr-TR" sz="2000" b="0" i="0" u="none" strike="noStrike" cap="none" normalizeH="0" baseline="0" dirty="0" err="1">
                <a:ln>
                  <a:noFill/>
                </a:ln>
                <a:solidFill>
                  <a:srgbClr val="000000"/>
                </a:solidFill>
                <a:effectLst/>
              </a:rPr>
              <a:t>named</a:t>
            </a:r>
            <a:r>
              <a:rPr kumimoji="0" lang="tr-TR" altLang="tr-TR" sz="2000" b="0" i="0" u="none" strike="noStrike" cap="none" normalizeH="0" baseline="0" dirty="0">
                <a:ln>
                  <a:noFill/>
                </a:ln>
                <a:solidFill>
                  <a:srgbClr val="000000"/>
                </a:solidFill>
                <a:effectLst/>
              </a:rPr>
              <a:t> </a:t>
            </a:r>
            <a:r>
              <a:rPr kumimoji="0" lang="tr-TR" altLang="tr-TR" sz="2000" b="0" i="0" u="none" strike="noStrike" cap="none" normalizeH="0" baseline="0" dirty="0" err="1">
                <a:ln>
                  <a:noFill/>
                </a:ln>
                <a:solidFill>
                  <a:srgbClr val="000000"/>
                </a:solidFill>
                <a:effectLst/>
              </a:rPr>
              <a:t>entities</a:t>
            </a:r>
            <a:r>
              <a:rPr kumimoji="0" lang="tr-TR" altLang="tr-TR" sz="2000" b="0" i="0" u="none" strike="noStrike" cap="none" normalizeH="0" baseline="0" dirty="0">
                <a:ln>
                  <a:noFill/>
                </a:ln>
                <a:solidFill>
                  <a:schemeClr val="tx1"/>
                </a:solidFill>
                <a:effectLst/>
              </a:rPr>
              <a:t> </a:t>
            </a:r>
          </a:p>
          <a:p>
            <a:pPr>
              <a:lnSpc>
                <a:spcPct val="110000"/>
              </a:lnSpc>
            </a:pPr>
            <a:endParaRPr lang="en-US" sz="2800" b="1" dirty="0">
              <a:solidFill>
                <a:schemeClr val="bg1"/>
              </a:solidFill>
            </a:endParaRPr>
          </a:p>
        </p:txBody>
      </p:sp>
      <p:sp>
        <p:nvSpPr>
          <p:cNvPr id="14" name="Content Placeholder 2">
            <a:extLst>
              <a:ext uri="{FF2B5EF4-FFF2-40B4-BE49-F238E27FC236}">
                <a16:creationId xmlns:a16="http://schemas.microsoft.com/office/drawing/2014/main" id="{9789B39C-D0DB-47DB-B8D0-6E66603A8EBB}"/>
              </a:ext>
            </a:extLst>
          </p:cNvPr>
          <p:cNvSpPr txBox="1">
            <a:spLocks/>
          </p:cNvSpPr>
          <p:nvPr/>
        </p:nvSpPr>
        <p:spPr bwMode="auto">
          <a:xfrm>
            <a:off x="-78829" y="2754154"/>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6</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9</a:t>
            </a:r>
            <a:r>
              <a:rPr lang="en-GB" sz="4000" b="1" dirty="0">
                <a:solidFill>
                  <a:srgbClr val="FF0000"/>
                </a:solidFill>
                <a:latin typeface="Tw Cen MT (Headings)"/>
                <a:ea typeface="+mj-ea"/>
                <a:cs typeface="+mj-cs"/>
              </a:rPr>
              <a:t> </a:t>
            </a:r>
            <a:r>
              <a:rPr lang="tr-TR" sz="4000" b="1" dirty="0" err="1">
                <a:solidFill>
                  <a:schemeClr val="bg1"/>
                </a:solidFill>
                <a:latin typeface="Tw Cen MT (Body)"/>
                <a:ea typeface="+mj-ea"/>
                <a:cs typeface="Times New Roman" panose="02020603050405020304" pitchFamily="18" charset="0"/>
              </a:rPr>
              <a:t>Group</a:t>
            </a:r>
            <a:r>
              <a:rPr lang="tr-TR" sz="4000" b="1" dirty="0">
                <a:solidFill>
                  <a:schemeClr val="bg1"/>
                </a:solidFill>
                <a:latin typeface="Tw Cen MT (Body)"/>
                <a:ea typeface="+mj-ea"/>
                <a:cs typeface="Times New Roman" panose="02020603050405020304" pitchFamily="18" charset="0"/>
              </a:rPr>
              <a:t> </a:t>
            </a:r>
            <a:r>
              <a:rPr lang="tr-TR" sz="4000" b="1" dirty="0" err="1">
                <a:solidFill>
                  <a:schemeClr val="bg1"/>
                </a:solidFill>
                <a:latin typeface="Tw Cen MT (Body)"/>
                <a:ea typeface="+mj-ea"/>
                <a:cs typeface="Times New Roman" panose="02020603050405020304" pitchFamily="18" charset="0"/>
              </a:rPr>
              <a:t>Template</a:t>
            </a:r>
            <a:r>
              <a:rPr lang="tr-TR" sz="4000" b="1" dirty="0">
                <a:solidFill>
                  <a:schemeClr val="bg1"/>
                </a:solidFill>
                <a:latin typeface="Tw Cen MT (Body)"/>
                <a:ea typeface="+mj-ea"/>
                <a:cs typeface="Times New Roman" panose="02020603050405020304" pitchFamily="18" charset="0"/>
              </a:rPr>
              <a:t> </a:t>
            </a:r>
            <a:r>
              <a:rPr lang="tr-TR" sz="4000" b="1" dirty="0" err="1">
                <a:solidFill>
                  <a:schemeClr val="bg1"/>
                </a:solidFill>
                <a:latin typeface="Tw Cen MT (Body)"/>
                <a:ea typeface="+mj-ea"/>
                <a:cs typeface="Times New Roman" panose="02020603050405020304" pitchFamily="18" charset="0"/>
              </a:rPr>
              <a:t>Declarations</a:t>
            </a:r>
            <a:endParaRPr lang="en-GB" sz="4000" b="1" i="1" dirty="0">
              <a:solidFill>
                <a:schemeClr val="bg1"/>
              </a:solidFill>
              <a:latin typeface="Tw Cen MT (Body)"/>
              <a:cs typeface="Times New Roman" panose="02020603050405020304" pitchFamily="18" charset="0"/>
            </a:endParaRPr>
          </a:p>
        </p:txBody>
      </p:sp>
      <p:sp>
        <p:nvSpPr>
          <p:cNvPr id="15" name="Content Placeholder 2">
            <a:extLst>
              <a:ext uri="{FF2B5EF4-FFF2-40B4-BE49-F238E27FC236}">
                <a16:creationId xmlns:a16="http://schemas.microsoft.com/office/drawing/2014/main" id="{825A7197-B4DB-454E-9462-465FB47737B8}"/>
              </a:ext>
            </a:extLst>
          </p:cNvPr>
          <p:cNvSpPr txBox="1">
            <a:spLocks/>
          </p:cNvSpPr>
          <p:nvPr/>
        </p:nvSpPr>
        <p:spPr>
          <a:xfrm>
            <a:off x="654463" y="4367163"/>
            <a:ext cx="10724247" cy="624195"/>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None/>
            </a:pPr>
            <a:r>
              <a:rPr lang="en-US" sz="2000" dirty="0">
                <a:solidFill>
                  <a:schemeClr val="bg1"/>
                </a:solidFill>
                <a:latin typeface="+mj-lt"/>
              </a:rPr>
              <a:t>•</a:t>
            </a:r>
            <a:r>
              <a:rPr lang="tr-TR" sz="2000" dirty="0">
                <a:solidFill>
                  <a:schemeClr val="bg1"/>
                </a:solidFill>
                <a:latin typeface="+mj-lt"/>
              </a:rPr>
              <a:t> </a:t>
            </a:r>
            <a:r>
              <a:rPr kumimoji="0" lang="tr-TR" altLang="tr-TR" sz="2000" b="0" i="0" u="none" strike="noStrike" cap="none" normalizeH="0" baseline="0" dirty="0">
                <a:ln>
                  <a:noFill/>
                </a:ln>
                <a:solidFill>
                  <a:srgbClr val="000000"/>
                </a:solidFill>
                <a:effectLst/>
                <a:latin typeface="+mj-lt"/>
              </a:rPr>
              <a:t>A </a:t>
            </a:r>
            <a:r>
              <a:rPr kumimoji="0" lang="tr-TR" altLang="tr-TR" sz="2000" b="0" i="0" u="none" strike="noStrike" cap="none" normalizeH="0" baseline="0" dirty="0" err="1">
                <a:ln>
                  <a:noFill/>
                </a:ln>
                <a:solidFill>
                  <a:srgbClr val="000000"/>
                </a:solidFill>
                <a:effectLst/>
                <a:latin typeface="+mj-lt"/>
              </a:rPr>
              <a:t>group</a:t>
            </a:r>
            <a:r>
              <a:rPr kumimoji="0" lang="tr-TR" altLang="tr-TR" sz="2000" b="0" i="0" u="none" strike="noStrike" cap="none" normalizeH="0" baseline="0" dirty="0">
                <a:ln>
                  <a:noFill/>
                </a:ln>
                <a:solidFill>
                  <a:srgbClr val="000000"/>
                </a:solidFill>
                <a:effectLst/>
                <a:latin typeface="+mj-lt"/>
              </a:rPr>
              <a:t> </a:t>
            </a:r>
            <a:r>
              <a:rPr kumimoji="0" lang="tr-TR" altLang="tr-TR" sz="2000" b="0" i="0" u="none" strike="noStrike" cap="none" normalizeH="0" baseline="0" dirty="0" err="1">
                <a:ln>
                  <a:noFill/>
                </a:ln>
                <a:solidFill>
                  <a:srgbClr val="000000"/>
                </a:solidFill>
                <a:effectLst/>
                <a:latin typeface="+mj-lt"/>
              </a:rPr>
              <a:t>template</a:t>
            </a:r>
            <a:r>
              <a:rPr kumimoji="0" lang="tr-TR" altLang="tr-TR" sz="2000" b="0" i="0" u="none" strike="noStrike" cap="none" normalizeH="0" baseline="0" dirty="0">
                <a:ln>
                  <a:noFill/>
                </a:ln>
                <a:solidFill>
                  <a:srgbClr val="000000"/>
                </a:solidFill>
                <a:effectLst/>
                <a:latin typeface="+mj-lt"/>
              </a:rPr>
              <a:t> </a:t>
            </a:r>
            <a:r>
              <a:rPr kumimoji="0" lang="tr-TR" altLang="tr-TR" sz="2000" b="0" i="0" u="none" strike="noStrike" cap="none" normalizeH="0" baseline="0" dirty="0" err="1">
                <a:ln>
                  <a:noFill/>
                </a:ln>
                <a:solidFill>
                  <a:srgbClr val="000000"/>
                </a:solidFill>
                <a:effectLst/>
                <a:latin typeface="+mj-lt"/>
              </a:rPr>
              <a:t>declaration</a:t>
            </a:r>
            <a:r>
              <a:rPr kumimoji="0" lang="tr-TR" altLang="tr-TR" sz="2000" b="0" i="0" u="none" strike="noStrike" cap="none" normalizeH="0" baseline="0" dirty="0">
                <a:ln>
                  <a:noFill/>
                </a:ln>
                <a:solidFill>
                  <a:srgbClr val="000000"/>
                </a:solidFill>
                <a:effectLst/>
                <a:latin typeface="+mj-lt"/>
              </a:rPr>
              <a:t> </a:t>
            </a:r>
            <a:r>
              <a:rPr kumimoji="0" lang="tr-TR" altLang="tr-TR" sz="2000" b="0" i="0" u="none" strike="noStrike" cap="none" normalizeH="0" baseline="0" dirty="0" err="1">
                <a:ln>
                  <a:noFill/>
                </a:ln>
                <a:solidFill>
                  <a:srgbClr val="000000"/>
                </a:solidFill>
                <a:effectLst/>
                <a:latin typeface="+mj-lt"/>
              </a:rPr>
              <a:t>declares</a:t>
            </a:r>
            <a:r>
              <a:rPr kumimoji="0" lang="tr-TR" altLang="tr-TR" sz="2000" b="0" i="0" u="none" strike="noStrike" cap="none" normalizeH="0" baseline="0" dirty="0">
                <a:ln>
                  <a:noFill/>
                </a:ln>
                <a:solidFill>
                  <a:srgbClr val="000000"/>
                </a:solidFill>
                <a:effectLst/>
                <a:latin typeface="+mj-lt"/>
              </a:rPr>
              <a:t> a </a:t>
            </a:r>
            <a:r>
              <a:rPr kumimoji="0" lang="tr-TR" altLang="tr-TR" sz="2000" b="0" i="0" u="none" strike="noStrike" cap="none" normalizeH="0" baseline="0" dirty="0" err="1">
                <a:ln>
                  <a:noFill/>
                </a:ln>
                <a:solidFill>
                  <a:srgbClr val="000000"/>
                </a:solidFill>
                <a:effectLst/>
                <a:latin typeface="+mj-lt"/>
              </a:rPr>
              <a:t>group</a:t>
            </a:r>
            <a:r>
              <a:rPr kumimoji="0" lang="tr-TR" altLang="tr-TR" sz="2000" b="0" i="0" u="none" strike="noStrike" cap="none" normalizeH="0" baseline="0" dirty="0">
                <a:ln>
                  <a:noFill/>
                </a:ln>
                <a:solidFill>
                  <a:srgbClr val="000000"/>
                </a:solidFill>
                <a:effectLst/>
                <a:latin typeface="+mj-lt"/>
              </a:rPr>
              <a:t> </a:t>
            </a:r>
            <a:r>
              <a:rPr kumimoji="0" lang="tr-TR" altLang="tr-TR" sz="2000" b="0" i="0" u="none" strike="noStrike" cap="none" normalizeH="0" baseline="0" dirty="0" err="1">
                <a:ln>
                  <a:noFill/>
                </a:ln>
                <a:solidFill>
                  <a:srgbClr val="000000"/>
                </a:solidFill>
                <a:effectLst/>
                <a:latin typeface="+mj-lt"/>
              </a:rPr>
              <a:t>template</a:t>
            </a:r>
            <a:r>
              <a:rPr kumimoji="0" lang="tr-TR" altLang="tr-TR" sz="2000" b="0" i="0" u="none" strike="noStrike" cap="none" normalizeH="0" baseline="0" dirty="0">
                <a:ln>
                  <a:noFill/>
                </a:ln>
                <a:solidFill>
                  <a:srgbClr val="000000"/>
                </a:solidFill>
                <a:effectLst/>
                <a:latin typeface="+mj-lt"/>
              </a:rPr>
              <a:t>, </a:t>
            </a:r>
            <a:r>
              <a:rPr kumimoji="0" lang="tr-TR" altLang="tr-TR" sz="2000" b="0" i="0" u="none" strike="noStrike" cap="none" normalizeH="0" baseline="0" dirty="0" err="1">
                <a:ln>
                  <a:noFill/>
                </a:ln>
                <a:solidFill>
                  <a:srgbClr val="000000"/>
                </a:solidFill>
                <a:effectLst/>
                <a:latin typeface="+mj-lt"/>
              </a:rPr>
              <a:t>which</a:t>
            </a:r>
            <a:r>
              <a:rPr kumimoji="0" lang="tr-TR" altLang="tr-TR" sz="2000" b="0" i="0" u="none" strike="noStrike" cap="none" normalizeH="0" baseline="0" dirty="0">
                <a:ln>
                  <a:noFill/>
                </a:ln>
                <a:solidFill>
                  <a:srgbClr val="000000"/>
                </a:solidFill>
                <a:effectLst/>
                <a:latin typeface="+mj-lt"/>
              </a:rPr>
              <a:t> </a:t>
            </a:r>
            <a:r>
              <a:rPr kumimoji="0" lang="tr-TR" altLang="tr-TR" sz="2000" b="0" i="0" u="none" strike="noStrike" cap="none" normalizeH="0" baseline="0" dirty="0" err="1">
                <a:ln>
                  <a:noFill/>
                </a:ln>
                <a:solidFill>
                  <a:srgbClr val="000000"/>
                </a:solidFill>
                <a:effectLst/>
                <a:latin typeface="+mj-lt"/>
              </a:rPr>
              <a:t>defines</a:t>
            </a:r>
            <a:r>
              <a:rPr kumimoji="0" lang="tr-TR" altLang="tr-TR" sz="2000" b="0" i="0" u="none" strike="noStrike" cap="none" normalizeH="0" baseline="0" dirty="0">
                <a:ln>
                  <a:noFill/>
                </a:ln>
                <a:solidFill>
                  <a:srgbClr val="000000"/>
                </a:solidFill>
                <a:effectLst/>
                <a:latin typeface="+mj-lt"/>
              </a:rPr>
              <a:t> the </a:t>
            </a:r>
            <a:r>
              <a:rPr kumimoji="0" lang="tr-TR" altLang="tr-TR" sz="2000" b="0" i="0" u="none" strike="noStrike" cap="none" normalizeH="0" baseline="0" dirty="0" err="1">
                <a:ln>
                  <a:noFill/>
                </a:ln>
                <a:solidFill>
                  <a:srgbClr val="000000"/>
                </a:solidFill>
                <a:effectLst/>
                <a:latin typeface="+mj-lt"/>
              </a:rPr>
              <a:t>allowable</a:t>
            </a:r>
            <a:r>
              <a:rPr kumimoji="0" lang="tr-TR" altLang="tr-TR" sz="2000" b="0" i="0" u="none" strike="noStrike" cap="none" normalizeH="0" baseline="0" dirty="0">
                <a:ln>
                  <a:noFill/>
                </a:ln>
                <a:solidFill>
                  <a:srgbClr val="000000"/>
                </a:solidFill>
                <a:effectLst/>
                <a:latin typeface="+mj-lt"/>
              </a:rPr>
              <a:t> </a:t>
            </a:r>
            <a:r>
              <a:rPr kumimoji="0" lang="tr-TR" altLang="tr-TR" sz="2000" b="0" i="0" u="none" strike="noStrike" cap="none" normalizeH="0" baseline="0" dirty="0" err="1">
                <a:ln>
                  <a:noFill/>
                </a:ln>
                <a:solidFill>
                  <a:srgbClr val="000000"/>
                </a:solidFill>
                <a:effectLst/>
                <a:latin typeface="+mj-lt"/>
              </a:rPr>
              <a:t>classes</a:t>
            </a:r>
            <a:r>
              <a:rPr kumimoji="0" lang="tr-TR" altLang="tr-TR" sz="2000" b="0" i="0" u="none" strike="noStrike" cap="none" normalizeH="0" baseline="0" dirty="0">
                <a:ln>
                  <a:noFill/>
                </a:ln>
                <a:solidFill>
                  <a:srgbClr val="000000"/>
                </a:solidFill>
                <a:effectLst/>
                <a:latin typeface="+mj-lt"/>
              </a:rPr>
              <a:t> of </a:t>
            </a:r>
            <a:r>
              <a:rPr kumimoji="0" lang="tr-TR" altLang="tr-TR" sz="2000" b="0" i="0" u="none" strike="noStrike" cap="none" normalizeH="0" baseline="0" dirty="0" err="1">
                <a:ln>
                  <a:noFill/>
                </a:ln>
                <a:solidFill>
                  <a:srgbClr val="000000"/>
                </a:solidFill>
                <a:effectLst/>
                <a:latin typeface="+mj-lt"/>
              </a:rPr>
              <a:t>named</a:t>
            </a:r>
            <a:r>
              <a:rPr kumimoji="0" lang="tr-TR" altLang="tr-TR" sz="2000" b="0" i="0" u="none" strike="noStrike" cap="none" normalizeH="0" baseline="0" dirty="0">
                <a:ln>
                  <a:noFill/>
                </a:ln>
                <a:solidFill>
                  <a:srgbClr val="000000"/>
                </a:solidFill>
                <a:effectLst/>
                <a:latin typeface="+mj-lt"/>
              </a:rPr>
              <a:t> </a:t>
            </a:r>
            <a:r>
              <a:rPr kumimoji="0" lang="tr-TR" altLang="tr-TR" sz="2000" b="0" i="0" u="none" strike="noStrike" cap="none" normalizeH="0" baseline="0" dirty="0" err="1">
                <a:ln>
                  <a:noFill/>
                </a:ln>
                <a:solidFill>
                  <a:srgbClr val="000000"/>
                </a:solidFill>
                <a:effectLst/>
                <a:latin typeface="+mj-lt"/>
              </a:rPr>
              <a:t>entities</a:t>
            </a:r>
            <a:r>
              <a:rPr kumimoji="0" lang="tr-TR" altLang="tr-TR" sz="2000" b="0" i="0" u="none" strike="noStrike" cap="none" normalizeH="0" baseline="0" dirty="0">
                <a:ln>
                  <a:noFill/>
                </a:ln>
                <a:solidFill>
                  <a:srgbClr val="000000"/>
                </a:solidFill>
                <a:effectLst/>
                <a:latin typeface="+mj-lt"/>
              </a:rPr>
              <a:t> </a:t>
            </a:r>
            <a:r>
              <a:rPr kumimoji="0" lang="tr-TR" altLang="tr-TR" sz="2000" b="0" i="0" u="none" strike="noStrike" cap="none" normalizeH="0" baseline="0" dirty="0" err="1">
                <a:ln>
                  <a:noFill/>
                </a:ln>
                <a:solidFill>
                  <a:srgbClr val="000000"/>
                </a:solidFill>
                <a:effectLst/>
                <a:latin typeface="+mj-lt"/>
              </a:rPr>
              <a:t>that</a:t>
            </a:r>
            <a:r>
              <a:rPr kumimoji="0" lang="tr-TR" altLang="tr-TR" sz="2000" b="0" i="0" u="none" strike="noStrike" cap="none" normalizeH="0" baseline="0" dirty="0">
                <a:ln>
                  <a:noFill/>
                </a:ln>
                <a:solidFill>
                  <a:srgbClr val="000000"/>
                </a:solidFill>
                <a:effectLst/>
                <a:latin typeface="+mj-lt"/>
              </a:rPr>
              <a:t> can </a:t>
            </a:r>
            <a:r>
              <a:rPr kumimoji="0" lang="tr-TR" altLang="tr-TR" sz="2000" b="0" i="0" u="none" strike="noStrike" cap="none" normalizeH="0" baseline="0" dirty="0" err="1">
                <a:ln>
                  <a:noFill/>
                </a:ln>
                <a:solidFill>
                  <a:srgbClr val="000000"/>
                </a:solidFill>
                <a:effectLst/>
                <a:latin typeface="+mj-lt"/>
              </a:rPr>
              <a:t>appear</a:t>
            </a:r>
            <a:r>
              <a:rPr kumimoji="0" lang="tr-TR" altLang="tr-TR" sz="2000" b="0" i="0" u="none" strike="noStrike" cap="none" normalizeH="0" baseline="0" dirty="0">
                <a:ln>
                  <a:noFill/>
                </a:ln>
                <a:solidFill>
                  <a:srgbClr val="000000"/>
                </a:solidFill>
                <a:effectLst/>
                <a:latin typeface="+mj-lt"/>
              </a:rPr>
              <a:t> in a </a:t>
            </a:r>
            <a:r>
              <a:rPr kumimoji="0" lang="tr-TR" altLang="tr-TR" sz="2000" b="0" i="0" u="none" strike="noStrike" cap="none" normalizeH="0" baseline="0" dirty="0" err="1">
                <a:ln>
                  <a:noFill/>
                </a:ln>
                <a:solidFill>
                  <a:srgbClr val="000000"/>
                </a:solidFill>
                <a:effectLst/>
                <a:latin typeface="+mj-lt"/>
              </a:rPr>
              <a:t>group</a:t>
            </a:r>
            <a:r>
              <a:rPr kumimoji="0" lang="tr-TR" altLang="tr-TR" sz="2000" b="0" i="0" u="none" strike="noStrike" cap="none" normalizeH="0" baseline="0" dirty="0">
                <a:ln>
                  <a:noFill/>
                </a:ln>
                <a:solidFill>
                  <a:srgbClr val="000000"/>
                </a:solidFill>
                <a:effectLst/>
                <a:latin typeface="+mj-lt"/>
              </a:rPr>
              <a:t> </a:t>
            </a:r>
            <a:br>
              <a:rPr kumimoji="0" lang="tr-TR" altLang="tr-TR" sz="2000" b="0" i="0" u="none" strike="noStrike" cap="none" normalizeH="0" baseline="0" dirty="0">
                <a:ln>
                  <a:noFill/>
                </a:ln>
                <a:solidFill>
                  <a:schemeClr val="tx1"/>
                </a:solidFill>
                <a:effectLst/>
                <a:latin typeface="+mj-lt"/>
              </a:rPr>
            </a:br>
            <a:endParaRPr kumimoji="0" lang="tr-TR" altLang="tr-TR" sz="2000" b="0" i="0" u="none" strike="noStrike" cap="none" normalizeH="0" baseline="0" dirty="0">
              <a:ln>
                <a:noFill/>
              </a:ln>
              <a:solidFill>
                <a:schemeClr val="tx1"/>
              </a:solidFill>
              <a:effectLst/>
              <a:latin typeface="+mj-lt"/>
            </a:endParaRPr>
          </a:p>
          <a:p>
            <a:pPr marL="0" indent="0">
              <a:lnSpc>
                <a:spcPct val="110000"/>
              </a:lnSpc>
              <a:buNone/>
            </a:pPr>
            <a:r>
              <a:rPr lang="tr-TR" sz="2000" dirty="0">
                <a:solidFill>
                  <a:schemeClr val="bg1"/>
                </a:solidFill>
              </a:rPr>
              <a:t>.</a:t>
            </a:r>
            <a:endParaRPr lang="en-US" sz="2800" b="1" dirty="0">
              <a:solidFill>
                <a:schemeClr val="bg1"/>
              </a:solidFill>
            </a:endParaRPr>
          </a:p>
        </p:txBody>
      </p:sp>
      <p:sp>
        <p:nvSpPr>
          <p:cNvPr id="17" name="Content Placeholder 2">
            <a:extLst>
              <a:ext uri="{FF2B5EF4-FFF2-40B4-BE49-F238E27FC236}">
                <a16:creationId xmlns:a16="http://schemas.microsoft.com/office/drawing/2014/main" id="{DEA61857-96E9-42DD-AE4B-51D01219848D}"/>
              </a:ext>
            </a:extLst>
          </p:cNvPr>
          <p:cNvSpPr txBox="1">
            <a:spLocks/>
          </p:cNvSpPr>
          <p:nvPr/>
        </p:nvSpPr>
        <p:spPr bwMode="auto">
          <a:xfrm>
            <a:off x="-78829" y="3798596"/>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6</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10</a:t>
            </a:r>
            <a:r>
              <a:rPr lang="en-GB" sz="4000" b="1" dirty="0">
                <a:solidFill>
                  <a:srgbClr val="FF0000"/>
                </a:solidFill>
                <a:latin typeface="Tw Cen MT (Headings)"/>
                <a:ea typeface="+mj-ea"/>
                <a:cs typeface="+mj-cs"/>
              </a:rPr>
              <a:t> </a:t>
            </a:r>
            <a:r>
              <a:rPr lang="tr-TR" sz="4000" b="1" dirty="0" err="1">
                <a:solidFill>
                  <a:schemeClr val="bg1"/>
                </a:solidFill>
                <a:latin typeface="Tw Cen MT (Body)"/>
                <a:ea typeface="+mj-ea"/>
                <a:cs typeface="Times New Roman" panose="02020603050405020304" pitchFamily="18" charset="0"/>
              </a:rPr>
              <a:t>Group</a:t>
            </a:r>
            <a:r>
              <a:rPr lang="tr-TR" sz="4000" b="1" dirty="0">
                <a:solidFill>
                  <a:schemeClr val="bg1"/>
                </a:solidFill>
                <a:latin typeface="Tw Cen MT (Body)"/>
                <a:ea typeface="+mj-ea"/>
                <a:cs typeface="Times New Roman" panose="02020603050405020304" pitchFamily="18" charset="0"/>
              </a:rPr>
              <a:t> </a:t>
            </a:r>
            <a:r>
              <a:rPr lang="tr-TR" sz="4000" b="1" dirty="0" err="1">
                <a:solidFill>
                  <a:schemeClr val="bg1"/>
                </a:solidFill>
                <a:latin typeface="Tw Cen MT (Body)"/>
                <a:ea typeface="+mj-ea"/>
                <a:cs typeface="Times New Roman" panose="02020603050405020304" pitchFamily="18" charset="0"/>
              </a:rPr>
              <a:t>Declarations</a:t>
            </a:r>
            <a:endParaRPr lang="en-GB" sz="4000" b="1" i="1" dirty="0">
              <a:solidFill>
                <a:schemeClr val="bg1"/>
              </a:solidFill>
              <a:latin typeface="Tw Cen MT (Body)"/>
              <a:cs typeface="Times New Roman" panose="02020603050405020304" pitchFamily="18" charset="0"/>
            </a:endParaRPr>
          </a:p>
        </p:txBody>
      </p:sp>
      <p:sp>
        <p:nvSpPr>
          <p:cNvPr id="18" name="Content Placeholder 2">
            <a:extLst>
              <a:ext uri="{FF2B5EF4-FFF2-40B4-BE49-F238E27FC236}">
                <a16:creationId xmlns:a16="http://schemas.microsoft.com/office/drawing/2014/main" id="{621E0261-2E31-40CA-8463-D495FE3E8CA1}"/>
              </a:ext>
            </a:extLst>
          </p:cNvPr>
          <p:cNvSpPr txBox="1">
            <a:spLocks/>
          </p:cNvSpPr>
          <p:nvPr/>
        </p:nvSpPr>
        <p:spPr>
          <a:xfrm>
            <a:off x="654464" y="5739371"/>
            <a:ext cx="10724247" cy="624195"/>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nSpc>
                <a:spcPct val="110000"/>
              </a:lnSpc>
            </a:pPr>
            <a:r>
              <a:rPr lang="en-US" sz="2000" b="0" i="0" dirty="0">
                <a:solidFill>
                  <a:schemeClr val="bg1"/>
                </a:solidFill>
                <a:effectLst/>
              </a:rPr>
              <a:t>When doing formal verification, module’s properties </a:t>
            </a:r>
            <a:r>
              <a:rPr lang="tr-TR" sz="2000" b="0" i="0" dirty="0" err="1">
                <a:solidFill>
                  <a:schemeClr val="bg1"/>
                </a:solidFill>
                <a:effectLst/>
              </a:rPr>
              <a:t>have</a:t>
            </a:r>
            <a:r>
              <a:rPr lang="tr-TR" sz="2000" b="0" i="0" dirty="0">
                <a:solidFill>
                  <a:schemeClr val="bg1"/>
                </a:solidFill>
                <a:effectLst/>
              </a:rPr>
              <a:t> </a:t>
            </a:r>
            <a:r>
              <a:rPr lang="tr-TR" sz="2000" b="0" i="0" dirty="0" err="1">
                <a:solidFill>
                  <a:schemeClr val="bg1"/>
                </a:solidFill>
                <a:effectLst/>
              </a:rPr>
              <a:t>to</a:t>
            </a:r>
            <a:r>
              <a:rPr lang="tr-TR" sz="2000" b="0" i="0" dirty="0">
                <a:solidFill>
                  <a:schemeClr val="bg1"/>
                </a:solidFill>
                <a:effectLst/>
              </a:rPr>
              <a:t> </a:t>
            </a:r>
            <a:r>
              <a:rPr lang="tr-TR" sz="2000" b="0" i="0" dirty="0" err="1">
                <a:solidFill>
                  <a:schemeClr val="bg1"/>
                </a:solidFill>
                <a:effectLst/>
              </a:rPr>
              <a:t>expresses</a:t>
            </a:r>
            <a:r>
              <a:rPr lang="tr-TR" sz="2000" b="0" i="0" dirty="0">
                <a:solidFill>
                  <a:schemeClr val="bg1"/>
                </a:solidFill>
                <a:effectLst/>
              </a:rPr>
              <a:t> </a:t>
            </a:r>
            <a:r>
              <a:rPr lang="en-US" sz="2000" b="0" i="0" dirty="0">
                <a:solidFill>
                  <a:schemeClr val="bg1"/>
                </a:solidFill>
                <a:effectLst/>
              </a:rPr>
              <a:t>using the Property Specification Language (PSL)</a:t>
            </a:r>
            <a:endParaRPr lang="en-US" sz="2000" b="1" dirty="0">
              <a:solidFill>
                <a:schemeClr val="bg1"/>
              </a:solidFill>
            </a:endParaRPr>
          </a:p>
        </p:txBody>
      </p:sp>
    </p:spTree>
    <p:extLst>
      <p:ext uri="{BB962C8B-B14F-4D97-AF65-F5344CB8AC3E}">
        <p14:creationId xmlns:p14="http://schemas.microsoft.com/office/powerpoint/2010/main" val="30499610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8AB43AA0-6CD8-9890-B0FB-3750705A4CA9}"/>
            </a:ext>
          </a:extLst>
        </p:cNvPr>
        <p:cNvGrpSpPr/>
        <p:nvPr/>
      </p:nvGrpSpPr>
      <p:grpSpPr>
        <a:xfrm>
          <a:off x="0" y="0"/>
          <a:ext cx="0" cy="0"/>
          <a:chOff x="0" y="0"/>
          <a:chExt cx="0" cy="0"/>
        </a:xfrm>
      </p:grpSpPr>
      <p:pic>
        <p:nvPicPr>
          <p:cNvPr id="2" name="Picture 1" descr="close up of circuit board">
            <a:extLst>
              <a:ext uri="{FF2B5EF4-FFF2-40B4-BE49-F238E27FC236}">
                <a16:creationId xmlns:a16="http://schemas.microsoft.com/office/drawing/2014/main" id="{B005A6CC-F789-1E66-431E-D5EA687FEF67}"/>
              </a:ext>
            </a:extLst>
          </p:cNvPr>
          <p:cNvPicPr>
            <a:picLocks noChangeAspect="1"/>
          </p:cNvPicPr>
          <p:nvPr/>
        </p:nvPicPr>
        <p:blipFill rotWithShape="1">
          <a:blip r:embed="rId3">
            <a:alphaModFix amt="30000"/>
          </a:blip>
          <a:srcRect l="17220" r="9210" b="-1"/>
          <a:stretch/>
        </p:blipFill>
        <p:spPr>
          <a:xfrm>
            <a:off x="-10357" y="10"/>
            <a:ext cx="5917468" cy="6857990"/>
          </a:xfrm>
          <a:prstGeom prst="rect">
            <a:avLst/>
          </a:prstGeom>
        </p:spPr>
      </p:pic>
      <p:sp>
        <p:nvSpPr>
          <p:cNvPr id="3" name="Content Placeholder 2">
            <a:extLst>
              <a:ext uri="{FF2B5EF4-FFF2-40B4-BE49-F238E27FC236}">
                <a16:creationId xmlns:a16="http://schemas.microsoft.com/office/drawing/2014/main" id="{1A9D02C0-AFC3-E33E-8C4C-13FCB0F6EEB5}"/>
              </a:ext>
            </a:extLst>
          </p:cNvPr>
          <p:cNvSpPr>
            <a:spLocks noGrp="1"/>
          </p:cNvSpPr>
          <p:nvPr>
            <p:ph idx="1"/>
          </p:nvPr>
        </p:nvSpPr>
        <p:spPr>
          <a:xfrm>
            <a:off x="5907111" y="514766"/>
            <a:ext cx="6284889" cy="2740597"/>
          </a:xfrm>
        </p:spPr>
        <p:txBody>
          <a:bodyPr>
            <a:noAutofit/>
          </a:bodyPr>
          <a:lstStyle/>
          <a:p>
            <a:pPr marL="0" indent="0">
              <a:lnSpc>
                <a:spcPct val="110000"/>
              </a:lnSpc>
              <a:buNone/>
            </a:pPr>
            <a:r>
              <a:rPr lang="tr-TR" b="1" dirty="0">
                <a:solidFill>
                  <a:srgbClr val="FF0000"/>
                </a:solidFill>
              </a:rPr>
              <a:t>   </a:t>
            </a:r>
            <a:r>
              <a:rPr lang="en-GB" b="1" dirty="0">
                <a:solidFill>
                  <a:srgbClr val="FF0000"/>
                </a:solidFill>
              </a:rPr>
              <a:t>3</a:t>
            </a:r>
            <a:r>
              <a:rPr lang="tr-TR" b="1" dirty="0">
                <a:solidFill>
                  <a:srgbClr val="FF0000"/>
                </a:solidFill>
              </a:rPr>
              <a:t>.1 </a:t>
            </a:r>
            <a:r>
              <a:rPr lang="en-GB" b="1" dirty="0">
                <a:solidFill>
                  <a:schemeClr val="bg1"/>
                </a:solidFill>
              </a:rPr>
              <a:t>General</a:t>
            </a:r>
          </a:p>
          <a:p>
            <a:pPr marL="0" indent="0">
              <a:lnSpc>
                <a:spcPct val="110000"/>
              </a:lnSpc>
              <a:buNone/>
            </a:pPr>
            <a:r>
              <a:rPr lang="tr-TR" b="1" dirty="0">
                <a:solidFill>
                  <a:srgbClr val="FF0000"/>
                </a:solidFill>
              </a:rPr>
              <a:t> </a:t>
            </a:r>
            <a:r>
              <a:rPr lang="en-GB" b="1" dirty="0">
                <a:solidFill>
                  <a:srgbClr val="FF0000"/>
                </a:solidFill>
              </a:rPr>
              <a:t>  3</a:t>
            </a:r>
            <a:r>
              <a:rPr lang="tr-TR" b="1" dirty="0">
                <a:solidFill>
                  <a:srgbClr val="FF0000"/>
                </a:solidFill>
              </a:rPr>
              <a:t>.</a:t>
            </a:r>
            <a:r>
              <a:rPr lang="en-GB" b="1" dirty="0">
                <a:solidFill>
                  <a:srgbClr val="FF0000"/>
                </a:solidFill>
              </a:rPr>
              <a:t>2</a:t>
            </a:r>
            <a:r>
              <a:rPr lang="tr-TR" b="1" dirty="0">
                <a:solidFill>
                  <a:srgbClr val="FF0000"/>
                </a:solidFill>
              </a:rPr>
              <a:t> </a:t>
            </a:r>
            <a:r>
              <a:rPr lang="en-GB" b="1" dirty="0">
                <a:solidFill>
                  <a:schemeClr val="bg1"/>
                </a:solidFill>
              </a:rPr>
              <a:t>Entity Declarations</a:t>
            </a:r>
          </a:p>
          <a:p>
            <a:pPr marL="0" indent="0">
              <a:lnSpc>
                <a:spcPct val="110000"/>
              </a:lnSpc>
              <a:buNone/>
            </a:pPr>
            <a:r>
              <a:rPr lang="en-US" b="1" dirty="0">
                <a:solidFill>
                  <a:srgbClr val="FF0000"/>
                </a:solidFill>
              </a:rPr>
              <a:t> </a:t>
            </a:r>
            <a:r>
              <a:rPr lang="tr-TR" b="1" dirty="0">
                <a:solidFill>
                  <a:srgbClr val="FF0000"/>
                </a:solidFill>
              </a:rPr>
              <a:t>  </a:t>
            </a:r>
            <a:r>
              <a:rPr lang="en-US" b="1" dirty="0">
                <a:solidFill>
                  <a:srgbClr val="FF0000"/>
                </a:solidFill>
              </a:rPr>
              <a:t>3.3 </a:t>
            </a:r>
            <a:r>
              <a:rPr lang="en-US" b="1" dirty="0">
                <a:solidFill>
                  <a:schemeClr val="bg1"/>
                </a:solidFill>
              </a:rPr>
              <a:t>Architecture Bodies</a:t>
            </a:r>
          </a:p>
          <a:p>
            <a:pPr marL="0" indent="0">
              <a:lnSpc>
                <a:spcPct val="110000"/>
              </a:lnSpc>
              <a:buNone/>
            </a:pPr>
            <a:r>
              <a:rPr lang="en-US" b="1" dirty="0">
                <a:solidFill>
                  <a:srgbClr val="FF0000"/>
                </a:solidFill>
              </a:rPr>
              <a:t> </a:t>
            </a:r>
            <a:r>
              <a:rPr lang="tr-TR" b="1" dirty="0">
                <a:solidFill>
                  <a:srgbClr val="FF0000"/>
                </a:solidFill>
              </a:rPr>
              <a:t>  </a:t>
            </a:r>
            <a:r>
              <a:rPr lang="en-US" b="1" dirty="0">
                <a:solidFill>
                  <a:srgbClr val="FF0000"/>
                </a:solidFill>
              </a:rPr>
              <a:t>3.4 </a:t>
            </a:r>
            <a:r>
              <a:rPr lang="en-US" b="1" dirty="0">
                <a:solidFill>
                  <a:schemeClr val="bg1"/>
                </a:solidFill>
              </a:rPr>
              <a:t>Configuration Declarations</a:t>
            </a:r>
          </a:p>
          <a:p>
            <a:pPr marL="0" indent="0">
              <a:lnSpc>
                <a:spcPct val="110000"/>
              </a:lnSpc>
              <a:buNone/>
            </a:pPr>
            <a:endParaRPr lang="en-US" b="1" dirty="0">
              <a:solidFill>
                <a:schemeClr val="bg1"/>
              </a:solidFill>
            </a:endParaRPr>
          </a:p>
        </p:txBody>
      </p:sp>
      <p:sp>
        <p:nvSpPr>
          <p:cNvPr id="6" name="Title 1">
            <a:extLst>
              <a:ext uri="{FF2B5EF4-FFF2-40B4-BE49-F238E27FC236}">
                <a16:creationId xmlns:a16="http://schemas.microsoft.com/office/drawing/2014/main" id="{C8E01541-26DC-3A05-2C23-7683ED0448A1}"/>
              </a:ext>
            </a:extLst>
          </p:cNvPr>
          <p:cNvSpPr txBox="1">
            <a:spLocks/>
          </p:cNvSpPr>
          <p:nvPr/>
        </p:nvSpPr>
        <p:spPr>
          <a:xfrm>
            <a:off x="5907111" y="-11850"/>
            <a:ext cx="7190822" cy="56726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sz="2800" b="1" dirty="0">
                <a:solidFill>
                  <a:srgbClr val="FF0000"/>
                </a:solidFill>
              </a:rPr>
              <a:t>3. Design entities </a:t>
            </a:r>
            <a:r>
              <a:rPr lang="tr-TR" sz="2800" b="1" dirty="0">
                <a:solidFill>
                  <a:srgbClr val="FF0000"/>
                </a:solidFill>
              </a:rPr>
              <a:t>&amp;</a:t>
            </a:r>
            <a:r>
              <a:rPr lang="en-US" sz="2800" b="1" dirty="0">
                <a:solidFill>
                  <a:srgbClr val="FF0000"/>
                </a:solidFill>
              </a:rPr>
              <a:t> configurations</a:t>
            </a:r>
          </a:p>
        </p:txBody>
      </p:sp>
      <p:sp>
        <p:nvSpPr>
          <p:cNvPr id="9" name="Content Placeholder 2">
            <a:extLst>
              <a:ext uri="{FF2B5EF4-FFF2-40B4-BE49-F238E27FC236}">
                <a16:creationId xmlns:a16="http://schemas.microsoft.com/office/drawing/2014/main" id="{83603F8A-6088-5ED6-04FA-41812A1D640A}"/>
              </a:ext>
            </a:extLst>
          </p:cNvPr>
          <p:cNvSpPr txBox="1">
            <a:spLocks/>
          </p:cNvSpPr>
          <p:nvPr/>
        </p:nvSpPr>
        <p:spPr>
          <a:xfrm>
            <a:off x="5971871" y="2985334"/>
            <a:ext cx="6220129" cy="3317250"/>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Font typeface="Arial" panose="020B0604020202020204" pitchFamily="34" charset="0"/>
              <a:buNone/>
            </a:pPr>
            <a:endParaRPr lang="tr-TR" b="1" dirty="0">
              <a:solidFill>
                <a:schemeClr val="bg1"/>
              </a:solidFill>
            </a:endParaRPr>
          </a:p>
        </p:txBody>
      </p:sp>
      <p:sp>
        <p:nvSpPr>
          <p:cNvPr id="10" name="Subtitle 2">
            <a:extLst>
              <a:ext uri="{FF2B5EF4-FFF2-40B4-BE49-F238E27FC236}">
                <a16:creationId xmlns:a16="http://schemas.microsoft.com/office/drawing/2014/main" id="{C526C269-6032-5CB1-2D7F-4F0D57932BF5}"/>
              </a:ext>
            </a:extLst>
          </p:cNvPr>
          <p:cNvSpPr txBox="1">
            <a:spLocks/>
          </p:cNvSpPr>
          <p:nvPr/>
        </p:nvSpPr>
        <p:spPr>
          <a:xfrm>
            <a:off x="-10358" y="152676"/>
            <a:ext cx="5982231" cy="132912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spcBef>
                <a:spcPts val="0"/>
              </a:spcBef>
              <a:buNone/>
            </a:pPr>
            <a:r>
              <a:rPr lang="en-US" sz="6000" b="1" dirty="0">
                <a:solidFill>
                  <a:srgbClr val="FF0000"/>
                </a:solidFill>
              </a:rPr>
              <a:t>Chapter 3</a:t>
            </a:r>
          </a:p>
          <a:p>
            <a:pPr marL="0" indent="0" algn="ctr">
              <a:lnSpc>
                <a:spcPct val="100000"/>
              </a:lnSpc>
              <a:spcBef>
                <a:spcPts val="0"/>
              </a:spcBef>
              <a:buNone/>
            </a:pPr>
            <a:r>
              <a:rPr lang="en-US" sz="6000" b="1" dirty="0">
                <a:solidFill>
                  <a:srgbClr val="FF0000"/>
                </a:solidFill>
              </a:rPr>
              <a:t>Presenter:</a:t>
            </a:r>
          </a:p>
          <a:p>
            <a:pPr marL="0" indent="0" algn="ctr">
              <a:lnSpc>
                <a:spcPct val="100000"/>
              </a:lnSpc>
              <a:spcBef>
                <a:spcPts val="0"/>
              </a:spcBef>
              <a:buNone/>
            </a:pPr>
            <a:r>
              <a:rPr lang="tr-TR" sz="6000" b="1" dirty="0">
                <a:solidFill>
                  <a:schemeClr val="bg1"/>
                </a:solidFill>
              </a:rPr>
              <a:t>Furkan</a:t>
            </a:r>
            <a:r>
              <a:rPr lang="en-GB" sz="6000" b="1" dirty="0">
                <a:solidFill>
                  <a:schemeClr val="bg1"/>
                </a:solidFill>
              </a:rPr>
              <a:t> </a:t>
            </a:r>
            <a:r>
              <a:rPr lang="tr-TR" sz="6000" b="1" dirty="0">
                <a:solidFill>
                  <a:schemeClr val="bg1"/>
                </a:solidFill>
              </a:rPr>
              <a:t>Kaya</a:t>
            </a:r>
            <a:endParaRPr lang="en-US" sz="6000" b="1" i="1" dirty="0">
              <a:solidFill>
                <a:schemeClr val="bg1"/>
              </a:solidFill>
            </a:endParaRPr>
          </a:p>
        </p:txBody>
      </p:sp>
    </p:spTree>
    <p:extLst>
      <p:ext uri="{BB962C8B-B14F-4D97-AF65-F5344CB8AC3E}">
        <p14:creationId xmlns:p14="http://schemas.microsoft.com/office/powerpoint/2010/main" val="41276637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845A209-05F7-98E5-55B1-19A73ADA56D6}"/>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A732F53C-E6B5-FDBA-4273-83A8132B8DF7}"/>
              </a:ext>
            </a:extLst>
          </p:cNvPr>
          <p:cNvSpPr txBox="1">
            <a:spLocks/>
          </p:cNvSpPr>
          <p:nvPr/>
        </p:nvSpPr>
        <p:spPr bwMode="auto">
          <a:xfrm>
            <a:off x="92747" y="46124"/>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err="1">
                <a:solidFill>
                  <a:schemeClr val="bg1"/>
                </a:solidFill>
                <a:latin typeface="Tw Cen MT (Body)"/>
                <a:ea typeface="+mj-ea"/>
                <a:cs typeface="Times New Roman" panose="02020603050405020304" pitchFamily="18" charset="0"/>
              </a:rPr>
              <a:t>Code</a:t>
            </a:r>
            <a:r>
              <a:rPr lang="tr-TR" sz="4000" b="1" dirty="0">
                <a:solidFill>
                  <a:schemeClr val="bg1"/>
                </a:solidFill>
                <a:latin typeface="Tw Cen MT (Body)"/>
                <a:ea typeface="+mj-ea"/>
                <a:cs typeface="Times New Roman" panose="02020603050405020304" pitchFamily="18" charset="0"/>
              </a:rPr>
              <a:t> </a:t>
            </a:r>
            <a:r>
              <a:rPr lang="tr-TR" sz="4000" b="1" dirty="0" err="1">
                <a:solidFill>
                  <a:schemeClr val="bg1"/>
                </a:solidFill>
                <a:latin typeface="Tw Cen MT (Body)"/>
                <a:ea typeface="+mj-ea"/>
                <a:cs typeface="Times New Roman" panose="02020603050405020304" pitchFamily="18" charset="0"/>
              </a:rPr>
              <a:t>Example</a:t>
            </a:r>
            <a:endParaRPr lang="en-GB" sz="4000" b="1" i="1" dirty="0">
              <a:solidFill>
                <a:schemeClr val="bg1"/>
              </a:solidFill>
              <a:latin typeface="Tw Cen MT (Body)"/>
              <a:cs typeface="Times New Roman" panose="02020603050405020304" pitchFamily="18" charset="0"/>
            </a:endParaRPr>
          </a:p>
        </p:txBody>
      </p:sp>
      <p:sp>
        <p:nvSpPr>
          <p:cNvPr id="3" name="İçerik Yer Tutucusu 2">
            <a:extLst>
              <a:ext uri="{FF2B5EF4-FFF2-40B4-BE49-F238E27FC236}">
                <a16:creationId xmlns:a16="http://schemas.microsoft.com/office/drawing/2014/main" id="{E4E52B91-1D76-4F1A-950B-22FEE1027D15}"/>
              </a:ext>
            </a:extLst>
          </p:cNvPr>
          <p:cNvSpPr>
            <a:spLocks noGrp="1"/>
          </p:cNvSpPr>
          <p:nvPr>
            <p:ph idx="1"/>
          </p:nvPr>
        </p:nvSpPr>
        <p:spPr>
          <a:xfrm>
            <a:off x="354335" y="906516"/>
            <a:ext cx="3247697" cy="3175519"/>
          </a:xfrm>
        </p:spPr>
        <p:txBody>
          <a:bodyPr>
            <a:noAutofit/>
          </a:bodyPr>
          <a:lstStyle/>
          <a:p>
            <a:pPr marL="0" indent="0">
              <a:buNone/>
            </a:pPr>
            <a:r>
              <a:rPr lang="tr-TR" sz="1200" b="1" dirty="0" err="1">
                <a:solidFill>
                  <a:schemeClr val="bg1"/>
                </a:solidFill>
                <a:effectLst/>
                <a:latin typeface="Times New Roman" panose="02020603050405020304" pitchFamily="18" charset="0"/>
                <a:cs typeface="Times New Roman" panose="02020603050405020304" pitchFamily="18" charset="0"/>
              </a:rPr>
              <a:t>library</a:t>
            </a:r>
            <a:r>
              <a:rPr lang="tr-TR" sz="1200" b="1" dirty="0">
                <a:solidFill>
                  <a:schemeClr val="bg1"/>
                </a:solidFill>
                <a:effectLst/>
                <a:latin typeface="Times New Roman" panose="02020603050405020304" pitchFamily="18" charset="0"/>
                <a:cs typeface="Times New Roman" panose="02020603050405020304" pitchFamily="18" charset="0"/>
              </a:rPr>
              <a:t> IEEE;</a:t>
            </a:r>
          </a:p>
          <a:p>
            <a:pPr marL="0" indent="0">
              <a:buNone/>
            </a:pPr>
            <a:r>
              <a:rPr lang="tr-TR" sz="1200" b="1" dirty="0" err="1">
                <a:solidFill>
                  <a:schemeClr val="bg1"/>
                </a:solidFill>
                <a:effectLst/>
                <a:latin typeface="Times New Roman" panose="02020603050405020304" pitchFamily="18" charset="0"/>
                <a:cs typeface="Times New Roman" panose="02020603050405020304" pitchFamily="18" charset="0"/>
              </a:rPr>
              <a:t>use</a:t>
            </a:r>
            <a:r>
              <a:rPr lang="tr-TR" sz="1200" b="1" dirty="0">
                <a:solidFill>
                  <a:schemeClr val="bg1"/>
                </a:solidFill>
                <a:effectLst/>
                <a:latin typeface="Times New Roman" panose="02020603050405020304" pitchFamily="18" charset="0"/>
                <a:cs typeface="Times New Roman" panose="02020603050405020304" pitchFamily="18" charset="0"/>
              </a:rPr>
              <a:t> IEEE.</a:t>
            </a:r>
            <a:r>
              <a:rPr lang="tr-TR" sz="1200" b="1" dirty="0">
                <a:solidFill>
                  <a:schemeClr val="bg1"/>
                </a:solidFill>
                <a:latin typeface="Times New Roman" panose="02020603050405020304" pitchFamily="18" charset="0"/>
                <a:cs typeface="Times New Roman" panose="02020603050405020304" pitchFamily="18" charset="0"/>
              </a:rPr>
              <a:t>std</a:t>
            </a:r>
            <a:r>
              <a:rPr lang="tr-TR" sz="1200" b="1" dirty="0">
                <a:solidFill>
                  <a:schemeClr val="bg1"/>
                </a:solidFill>
                <a:effectLst/>
                <a:latin typeface="Times New Roman" panose="02020603050405020304" pitchFamily="18" charset="0"/>
                <a:cs typeface="Times New Roman" panose="02020603050405020304" pitchFamily="18" charset="0"/>
              </a:rPr>
              <a:t>_</a:t>
            </a:r>
            <a:r>
              <a:rPr lang="tr-TR" sz="1200" b="1" dirty="0">
                <a:solidFill>
                  <a:schemeClr val="bg1"/>
                </a:solidFill>
                <a:latin typeface="Times New Roman" panose="02020603050405020304" pitchFamily="18" charset="0"/>
                <a:cs typeface="Times New Roman" panose="02020603050405020304" pitchFamily="18" charset="0"/>
              </a:rPr>
              <a:t>logic</a:t>
            </a:r>
            <a:r>
              <a:rPr lang="tr-TR" sz="1200" b="1" dirty="0">
                <a:solidFill>
                  <a:schemeClr val="bg1"/>
                </a:solidFill>
                <a:effectLst/>
                <a:latin typeface="Times New Roman" panose="02020603050405020304" pitchFamily="18" charset="0"/>
                <a:cs typeface="Times New Roman" panose="02020603050405020304" pitchFamily="18" charset="0"/>
              </a:rPr>
              <a:t>_1164.</a:t>
            </a:r>
            <a:r>
              <a:rPr lang="tr-TR" sz="1200" b="1" dirty="0">
                <a:solidFill>
                  <a:schemeClr val="bg1"/>
                </a:solidFill>
                <a:latin typeface="Times New Roman" panose="02020603050405020304" pitchFamily="18" charset="0"/>
                <a:cs typeface="Times New Roman" panose="02020603050405020304" pitchFamily="18" charset="0"/>
              </a:rPr>
              <a:t>all</a:t>
            </a:r>
            <a:r>
              <a:rPr lang="tr-TR" sz="1200" b="1" dirty="0">
                <a:solidFill>
                  <a:schemeClr val="bg1"/>
                </a:solidFill>
                <a:effectLst/>
                <a:latin typeface="Times New Roman" panose="02020603050405020304" pitchFamily="18" charset="0"/>
                <a:cs typeface="Times New Roman" panose="02020603050405020304" pitchFamily="18" charset="0"/>
              </a:rPr>
              <a:t>;</a:t>
            </a:r>
          </a:p>
          <a:p>
            <a:pPr marL="0" indent="0">
              <a:buNone/>
            </a:pPr>
            <a:endParaRPr lang="tr-TR" sz="1200" b="1" dirty="0">
              <a:solidFill>
                <a:schemeClr val="bg1"/>
              </a:solidFill>
              <a:latin typeface="Times New Roman" panose="02020603050405020304" pitchFamily="18" charset="0"/>
              <a:cs typeface="Times New Roman" panose="02020603050405020304" pitchFamily="18" charset="0"/>
            </a:endParaRPr>
          </a:p>
          <a:p>
            <a:pPr marL="0" indent="0">
              <a:buNone/>
            </a:pPr>
            <a:r>
              <a:rPr lang="tr-TR" sz="1200" b="1" dirty="0">
                <a:solidFill>
                  <a:srgbClr val="FFFF00"/>
                </a:solidFill>
                <a:effectLst/>
                <a:latin typeface="Times New Roman" panose="02020603050405020304" pitchFamily="18" charset="0"/>
                <a:cs typeface="Times New Roman" panose="02020603050405020304" pitchFamily="18" charset="0"/>
              </a:rPr>
              <a:t>--</a:t>
            </a:r>
            <a:r>
              <a:rPr lang="tr-TR" sz="1200" b="1" dirty="0" err="1">
                <a:solidFill>
                  <a:srgbClr val="FFFF00"/>
                </a:solidFill>
                <a:effectLst/>
                <a:latin typeface="Times New Roman" panose="02020603050405020304" pitchFamily="18" charset="0"/>
                <a:cs typeface="Times New Roman" panose="02020603050405020304" pitchFamily="18" charset="0"/>
              </a:rPr>
              <a:t>type</a:t>
            </a:r>
            <a:r>
              <a:rPr lang="tr-TR" sz="1200" b="1" dirty="0">
                <a:solidFill>
                  <a:srgbClr val="FFFF00"/>
                </a:solidFill>
                <a:effectLst/>
                <a:latin typeface="Times New Roman" panose="02020603050405020304" pitchFamily="18" charset="0"/>
                <a:cs typeface="Times New Roman" panose="02020603050405020304" pitchFamily="18" charset="0"/>
              </a:rPr>
              <a:t> </a:t>
            </a:r>
            <a:r>
              <a:rPr lang="tr-TR" sz="1200" b="1" dirty="0" err="1">
                <a:solidFill>
                  <a:srgbClr val="FFFF00"/>
                </a:solidFill>
                <a:effectLst/>
                <a:latin typeface="Times New Roman" panose="02020603050405020304" pitchFamily="18" charset="0"/>
                <a:cs typeface="Times New Roman" panose="02020603050405020304" pitchFamily="18" charset="0"/>
              </a:rPr>
              <a:t>and</a:t>
            </a:r>
            <a:r>
              <a:rPr lang="tr-TR" sz="1200" b="1" dirty="0">
                <a:solidFill>
                  <a:srgbClr val="FFFF00"/>
                </a:solidFill>
                <a:effectLst/>
                <a:latin typeface="Times New Roman" panose="02020603050405020304" pitchFamily="18" charset="0"/>
                <a:cs typeface="Times New Roman" panose="02020603050405020304" pitchFamily="18" charset="0"/>
              </a:rPr>
              <a:t> </a:t>
            </a:r>
            <a:r>
              <a:rPr lang="tr-TR" sz="1200" b="1" dirty="0" err="1">
                <a:solidFill>
                  <a:srgbClr val="FFFF00"/>
                </a:solidFill>
                <a:effectLst/>
                <a:latin typeface="Times New Roman" panose="02020603050405020304" pitchFamily="18" charset="0"/>
                <a:cs typeface="Times New Roman" panose="02020603050405020304" pitchFamily="18" charset="0"/>
              </a:rPr>
              <a:t>subtype</a:t>
            </a:r>
            <a:r>
              <a:rPr lang="tr-TR" sz="1200" b="1" dirty="0">
                <a:solidFill>
                  <a:srgbClr val="FFFF00"/>
                </a:solidFill>
                <a:effectLst/>
                <a:latin typeface="Times New Roman" panose="02020603050405020304" pitchFamily="18" charset="0"/>
                <a:cs typeface="Times New Roman" panose="02020603050405020304" pitchFamily="18" charset="0"/>
              </a:rPr>
              <a:t> </a:t>
            </a:r>
            <a:r>
              <a:rPr lang="tr-TR" sz="1200" b="1" dirty="0" err="1">
                <a:solidFill>
                  <a:srgbClr val="FFFF00"/>
                </a:solidFill>
                <a:effectLst/>
                <a:latin typeface="Times New Roman" panose="02020603050405020304" pitchFamily="18" charset="0"/>
                <a:cs typeface="Times New Roman" panose="02020603050405020304" pitchFamily="18" charset="0"/>
              </a:rPr>
              <a:t>declarations</a:t>
            </a:r>
            <a:br>
              <a:rPr lang="tr-TR" sz="1200" b="1" dirty="0">
                <a:solidFill>
                  <a:schemeClr val="bg1"/>
                </a:solidFill>
                <a:effectLst/>
                <a:latin typeface="Times New Roman" panose="02020603050405020304" pitchFamily="18" charset="0"/>
                <a:cs typeface="Times New Roman" panose="02020603050405020304" pitchFamily="18" charset="0"/>
              </a:rPr>
            </a:br>
            <a:r>
              <a:rPr lang="tr-TR" sz="1200" b="1" dirty="0" err="1">
                <a:solidFill>
                  <a:schemeClr val="bg1"/>
                </a:solidFill>
                <a:effectLst/>
                <a:latin typeface="Times New Roman" panose="02020603050405020304" pitchFamily="18" charset="0"/>
                <a:cs typeface="Times New Roman" panose="02020603050405020304" pitchFamily="18" charset="0"/>
              </a:rPr>
              <a:t>package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custom</a:t>
            </a:r>
            <a:r>
              <a:rPr lang="tr-TR" sz="1200" b="1" dirty="0">
                <a:solidFill>
                  <a:schemeClr val="bg1"/>
                </a:solidFill>
                <a:effectLst/>
                <a:latin typeface="Times New Roman" panose="02020603050405020304" pitchFamily="18" charset="0"/>
                <a:cs typeface="Times New Roman" panose="02020603050405020304" pitchFamily="18" charset="0"/>
              </a:rPr>
              <a:t> is</a:t>
            </a:r>
          </a:p>
          <a:p>
            <a:pPr marL="0" indent="0">
              <a:buNone/>
            </a:pP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type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boolean</a:t>
            </a:r>
            <a:r>
              <a:rPr lang="tr-TR" sz="1200" b="1" dirty="0">
                <a:solidFill>
                  <a:schemeClr val="bg1"/>
                </a:solidFill>
                <a:effectLst/>
                <a:latin typeface="Times New Roman" panose="02020603050405020304" pitchFamily="18" charset="0"/>
                <a:cs typeface="Times New Roman" panose="02020603050405020304" pitchFamily="18" charset="0"/>
              </a:rPr>
              <a:t> is (</a:t>
            </a:r>
            <a:r>
              <a:rPr lang="tr-TR" sz="1200" b="1" dirty="0" err="1">
                <a:solidFill>
                  <a:schemeClr val="bg1"/>
                </a:solidFill>
                <a:effectLst/>
                <a:latin typeface="Times New Roman" panose="02020603050405020304" pitchFamily="18" charset="0"/>
                <a:cs typeface="Times New Roman" panose="02020603050405020304" pitchFamily="18" charset="0"/>
              </a:rPr>
              <a:t>false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true</a:t>
            </a:r>
            <a:r>
              <a:rPr lang="tr-TR" sz="1200" b="1" dirty="0">
                <a:solidFill>
                  <a:schemeClr val="bg1"/>
                </a:solidFill>
                <a:effectLst/>
                <a:latin typeface="Times New Roman" panose="02020603050405020304" pitchFamily="18" charset="0"/>
                <a:cs typeface="Times New Roman" panose="02020603050405020304" pitchFamily="18" charset="0"/>
              </a:rPr>
              <a:t>);</a:t>
            </a:r>
          </a:p>
          <a:p>
            <a:pPr marL="0" indent="0">
              <a:buNone/>
            </a:pP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type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bit_vector</a:t>
            </a:r>
            <a:r>
              <a:rPr lang="tr-TR" sz="1200" b="1" dirty="0">
                <a:solidFill>
                  <a:schemeClr val="bg1"/>
                </a:solidFill>
                <a:effectLst/>
                <a:latin typeface="Times New Roman" panose="02020603050405020304" pitchFamily="18" charset="0"/>
                <a:cs typeface="Times New Roman" panose="02020603050405020304" pitchFamily="18" charset="0"/>
              </a:rPr>
              <a:t> is </a:t>
            </a:r>
            <a:r>
              <a:rPr lang="tr-TR" sz="1200" b="1" dirty="0" err="1">
                <a:solidFill>
                  <a:schemeClr val="bg1"/>
                </a:solidFill>
                <a:effectLst/>
                <a:latin typeface="Times New Roman" panose="02020603050405020304" pitchFamily="18" charset="0"/>
                <a:cs typeface="Times New Roman" panose="02020603050405020304" pitchFamily="18" charset="0"/>
              </a:rPr>
              <a:t>array</a:t>
            </a:r>
            <a:r>
              <a:rPr lang="tr-TR" sz="1200" b="1" dirty="0">
                <a:solidFill>
                  <a:schemeClr val="bg1"/>
                </a:solidFill>
                <a:effectLst/>
                <a:latin typeface="Times New Roman" panose="02020603050405020304" pitchFamily="18" charset="0"/>
                <a:cs typeface="Times New Roman" panose="02020603050405020304" pitchFamily="18" charset="0"/>
              </a:rPr>
              <a:t> (7 </a:t>
            </a:r>
            <a:r>
              <a:rPr lang="tr-TR" sz="1200" b="1" dirty="0" err="1">
                <a:solidFill>
                  <a:schemeClr val="bg1"/>
                </a:solidFill>
                <a:effectLst/>
                <a:latin typeface="Times New Roman" panose="02020603050405020304" pitchFamily="18" charset="0"/>
                <a:cs typeface="Times New Roman" panose="02020603050405020304" pitchFamily="18" charset="0"/>
              </a:rPr>
              <a:t>downto</a:t>
            </a:r>
            <a:r>
              <a:rPr lang="tr-TR" sz="1200" b="1" dirty="0">
                <a:solidFill>
                  <a:schemeClr val="bg1"/>
                </a:solidFill>
                <a:effectLst/>
                <a:latin typeface="Times New Roman" panose="02020603050405020304" pitchFamily="18" charset="0"/>
                <a:cs typeface="Times New Roman" panose="02020603050405020304" pitchFamily="18" charset="0"/>
              </a:rPr>
              <a:t> 0) of bit; --</a:t>
            </a:r>
            <a:r>
              <a:rPr lang="tr-TR" sz="1200" b="1" dirty="0" err="1">
                <a:solidFill>
                  <a:schemeClr val="bg1"/>
                </a:solidFill>
                <a:effectLst/>
                <a:latin typeface="Times New Roman" panose="02020603050405020304" pitchFamily="18" charset="0"/>
                <a:cs typeface="Times New Roman" panose="02020603050405020304" pitchFamily="18" charset="0"/>
              </a:rPr>
              <a:t>type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declarations</a:t>
            </a:r>
            <a:br>
              <a:rPr lang="tr-TR" sz="1200" b="1" dirty="0">
                <a:solidFill>
                  <a:schemeClr val="bg1"/>
                </a:solidFill>
                <a:effectLst/>
                <a:latin typeface="Times New Roman" panose="02020603050405020304" pitchFamily="18" charset="0"/>
                <a:cs typeface="Times New Roman" panose="02020603050405020304" pitchFamily="18" charset="0"/>
              </a:rPr>
            </a:b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subtype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my_vector</a:t>
            </a:r>
            <a:r>
              <a:rPr lang="tr-TR" sz="1200" b="1" dirty="0">
                <a:solidFill>
                  <a:schemeClr val="bg1"/>
                </a:solidFill>
                <a:effectLst/>
                <a:latin typeface="Times New Roman" panose="02020603050405020304" pitchFamily="18" charset="0"/>
                <a:cs typeface="Times New Roman" panose="02020603050405020304" pitchFamily="18" charset="0"/>
              </a:rPr>
              <a:t> is </a:t>
            </a:r>
            <a:r>
              <a:rPr lang="tr-TR" sz="1200" b="1" dirty="0" err="1">
                <a:solidFill>
                  <a:schemeClr val="bg1"/>
                </a:solidFill>
                <a:effectLst/>
                <a:latin typeface="Times New Roman" panose="02020603050405020304" pitchFamily="18" charset="0"/>
                <a:cs typeface="Times New Roman" panose="02020603050405020304" pitchFamily="18" charset="0"/>
              </a:rPr>
              <a:t>std_logic_vector</a:t>
            </a:r>
            <a:r>
              <a:rPr lang="tr-TR" sz="1200" b="1" dirty="0">
                <a:solidFill>
                  <a:schemeClr val="bg1"/>
                </a:solidFill>
                <a:effectLst/>
                <a:latin typeface="Times New Roman" panose="02020603050405020304" pitchFamily="18" charset="0"/>
                <a:cs typeface="Times New Roman" panose="02020603050405020304" pitchFamily="18" charset="0"/>
              </a:rPr>
              <a:t> (3 </a:t>
            </a:r>
            <a:r>
              <a:rPr lang="tr-TR" sz="1200" b="1" dirty="0" err="1">
                <a:solidFill>
                  <a:schemeClr val="bg1"/>
                </a:solidFill>
                <a:effectLst/>
                <a:latin typeface="Times New Roman" panose="02020603050405020304" pitchFamily="18" charset="0"/>
                <a:cs typeface="Times New Roman" panose="02020603050405020304" pitchFamily="18" charset="0"/>
              </a:rPr>
              <a:t>downto</a:t>
            </a:r>
            <a:r>
              <a:rPr lang="tr-TR" sz="1200" b="1" dirty="0">
                <a:solidFill>
                  <a:schemeClr val="bg1"/>
                </a:solidFill>
                <a:effectLst/>
                <a:latin typeface="Times New Roman" panose="02020603050405020304" pitchFamily="18" charset="0"/>
                <a:cs typeface="Times New Roman" panose="02020603050405020304" pitchFamily="18" charset="0"/>
              </a:rPr>
              <a:t> 0);</a:t>
            </a:r>
          </a:p>
          <a:p>
            <a:pPr marL="0" indent="0">
              <a:buNone/>
            </a:pP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subtype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word</a:t>
            </a:r>
            <a:r>
              <a:rPr lang="tr-TR" sz="1200" b="1" dirty="0">
                <a:solidFill>
                  <a:schemeClr val="bg1"/>
                </a:solidFill>
                <a:effectLst/>
                <a:latin typeface="Times New Roman" panose="02020603050405020304" pitchFamily="18" charset="0"/>
                <a:cs typeface="Times New Roman" panose="02020603050405020304" pitchFamily="18" charset="0"/>
              </a:rPr>
              <a:t> is </a:t>
            </a:r>
            <a:r>
              <a:rPr lang="tr-TR" sz="1200" b="1" dirty="0" err="1">
                <a:solidFill>
                  <a:schemeClr val="bg1"/>
                </a:solidFill>
                <a:effectLst/>
                <a:latin typeface="Times New Roman" panose="02020603050405020304" pitchFamily="18" charset="0"/>
                <a:cs typeface="Times New Roman" panose="02020603050405020304" pitchFamily="18" charset="0"/>
              </a:rPr>
              <a:t>unsigned</a:t>
            </a:r>
            <a:r>
              <a:rPr lang="tr-TR" sz="1200" b="1" dirty="0">
                <a:solidFill>
                  <a:schemeClr val="bg1"/>
                </a:solidFill>
                <a:effectLst/>
                <a:latin typeface="Times New Roman" panose="02020603050405020304" pitchFamily="18" charset="0"/>
                <a:cs typeface="Times New Roman" panose="02020603050405020304" pitchFamily="18" charset="0"/>
              </a:rPr>
              <a:t>(15 </a:t>
            </a:r>
            <a:r>
              <a:rPr lang="tr-TR" sz="1200" b="1" dirty="0" err="1">
                <a:solidFill>
                  <a:schemeClr val="bg1"/>
                </a:solidFill>
                <a:effectLst/>
                <a:latin typeface="Times New Roman" panose="02020603050405020304" pitchFamily="18" charset="0"/>
                <a:cs typeface="Times New Roman" panose="02020603050405020304" pitchFamily="18" charset="0"/>
              </a:rPr>
              <a:t>downto</a:t>
            </a:r>
            <a:r>
              <a:rPr lang="tr-TR" sz="1200" b="1" dirty="0">
                <a:solidFill>
                  <a:schemeClr val="bg1"/>
                </a:solidFill>
                <a:effectLst/>
                <a:latin typeface="Times New Roman" panose="02020603050405020304" pitchFamily="18" charset="0"/>
                <a:cs typeface="Times New Roman" panose="02020603050405020304" pitchFamily="18" charset="0"/>
              </a:rPr>
              <a:t> 0); --</a:t>
            </a:r>
            <a:r>
              <a:rPr lang="tr-TR" sz="1200" b="1" dirty="0" err="1">
                <a:solidFill>
                  <a:schemeClr val="bg1"/>
                </a:solidFill>
                <a:effectLst/>
                <a:latin typeface="Times New Roman" panose="02020603050405020304" pitchFamily="18" charset="0"/>
                <a:cs typeface="Times New Roman" panose="02020603050405020304" pitchFamily="18" charset="0"/>
              </a:rPr>
              <a:t>subtype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declarations</a:t>
            </a:r>
            <a:endParaRPr lang="tr-TR" sz="1200" b="1" dirty="0">
              <a:solidFill>
                <a:schemeClr val="bg1"/>
              </a:solidFill>
              <a:effectLst/>
              <a:latin typeface="Times New Roman" panose="02020603050405020304" pitchFamily="18" charset="0"/>
              <a:cs typeface="Times New Roman" panose="02020603050405020304" pitchFamily="18" charset="0"/>
            </a:endParaRPr>
          </a:p>
          <a:p>
            <a:pPr marL="0" indent="0">
              <a:buNone/>
            </a:pPr>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package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custom</a:t>
            </a:r>
            <a:r>
              <a:rPr lang="tr-TR" sz="1200" b="1" dirty="0">
                <a:solidFill>
                  <a:schemeClr val="bg1"/>
                </a:solidFill>
                <a:effectLst/>
                <a:latin typeface="Times New Roman" panose="02020603050405020304" pitchFamily="18" charset="0"/>
                <a:cs typeface="Times New Roman" panose="02020603050405020304" pitchFamily="18" charset="0"/>
              </a:rPr>
              <a:t>;</a:t>
            </a:r>
          </a:p>
          <a:p>
            <a:pPr marL="0" indent="0">
              <a:buNone/>
            </a:pPr>
            <a:br>
              <a:rPr lang="tr-TR" sz="800" b="1" dirty="0">
                <a:solidFill>
                  <a:schemeClr val="bg1"/>
                </a:solidFill>
                <a:effectLst/>
                <a:latin typeface="Times New Roman" panose="02020603050405020304" pitchFamily="18" charset="0"/>
                <a:cs typeface="Times New Roman" panose="02020603050405020304" pitchFamily="18" charset="0"/>
              </a:rPr>
            </a:br>
            <a:endParaRPr lang="tr-TR" sz="800" b="1" dirty="0">
              <a:solidFill>
                <a:srgbClr val="DADADA"/>
              </a:solidFill>
              <a:effectLst/>
              <a:latin typeface="Times New Roman" panose="02020603050405020304" pitchFamily="18" charset="0"/>
              <a:cs typeface="Times New Roman" panose="02020603050405020304" pitchFamily="18" charset="0"/>
            </a:endParaRPr>
          </a:p>
          <a:p>
            <a:pPr marL="0" indent="0">
              <a:buNone/>
            </a:pPr>
            <a:endParaRPr lang="tr-TR" sz="800" b="1" dirty="0">
              <a:latin typeface="Times New Roman" panose="02020603050405020304" pitchFamily="18" charset="0"/>
              <a:cs typeface="Times New Roman" panose="02020603050405020304" pitchFamily="18" charset="0"/>
            </a:endParaRPr>
          </a:p>
        </p:txBody>
      </p:sp>
      <p:sp>
        <p:nvSpPr>
          <p:cNvPr id="11" name="İçerik Yer Tutucusu 2">
            <a:extLst>
              <a:ext uri="{FF2B5EF4-FFF2-40B4-BE49-F238E27FC236}">
                <a16:creationId xmlns:a16="http://schemas.microsoft.com/office/drawing/2014/main" id="{17A12AB6-6E1E-43BB-9FBA-C851682F989E}"/>
              </a:ext>
            </a:extLst>
          </p:cNvPr>
          <p:cNvSpPr txBox="1">
            <a:spLocks/>
          </p:cNvSpPr>
          <p:nvPr/>
        </p:nvSpPr>
        <p:spPr>
          <a:xfrm>
            <a:off x="7120756" y="2638658"/>
            <a:ext cx="3594539" cy="2596055"/>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r>
              <a:rPr lang="en-US" sz="1200" b="1" dirty="0">
                <a:solidFill>
                  <a:schemeClr val="bg1"/>
                </a:solidFill>
                <a:effectLst/>
                <a:latin typeface="Times New Roman" panose="02020603050405020304" pitchFamily="18" charset="0"/>
                <a:cs typeface="Times New Roman" panose="02020603050405020304" pitchFamily="18" charset="0"/>
              </a:rPr>
              <a:t>                     sum &lt;= '1';</a:t>
            </a:r>
          </a:p>
          <a:p>
            <a:pPr marL="0" indent="0">
              <a:buNone/>
            </a:pPr>
            <a:r>
              <a:rPr lang="en-US" sz="1200" b="1" dirty="0">
                <a:solidFill>
                  <a:schemeClr val="bg1"/>
                </a:solidFill>
                <a:effectLst/>
                <a:latin typeface="Times New Roman" panose="02020603050405020304" pitchFamily="18" charset="0"/>
                <a:cs typeface="Times New Roman" panose="02020603050405020304" pitchFamily="18" charset="0"/>
              </a:rPr>
              <a:t>            carry1 &lt;= bit(</a:t>
            </a:r>
            <a:r>
              <a:rPr lang="tr-TR" sz="1200" b="1" dirty="0">
                <a:solidFill>
                  <a:schemeClr val="bg1"/>
                </a:solidFill>
                <a:effectLst/>
                <a:latin typeface="Times New Roman" panose="02020603050405020304" pitchFamily="18" charset="0"/>
                <a:cs typeface="Times New Roman" panose="02020603050405020304" pitchFamily="18" charset="0"/>
              </a:rPr>
              <a:t>c</a:t>
            </a:r>
            <a:r>
              <a:rPr lang="en-US" sz="1200" b="1" dirty="0" err="1">
                <a:solidFill>
                  <a:schemeClr val="bg1"/>
                </a:solidFill>
                <a:effectLst/>
                <a:latin typeface="Times New Roman" panose="02020603050405020304" pitchFamily="18" charset="0"/>
                <a:cs typeface="Times New Roman" panose="02020603050405020304" pitchFamily="18" charset="0"/>
              </a:rPr>
              <a:t>arry</a:t>
            </a:r>
            <a:r>
              <a:rPr lang="en-US" sz="1200" b="1" dirty="0">
                <a:solidFill>
                  <a:schemeClr val="bg1"/>
                </a:solidFill>
                <a:effectLst/>
                <a:latin typeface="Times New Roman" panose="02020603050405020304" pitchFamily="18" charset="0"/>
                <a:cs typeface="Times New Roman" panose="02020603050405020304" pitchFamily="18" charset="0"/>
              </a:rPr>
              <a:t>);</a:t>
            </a:r>
          </a:p>
          <a:p>
            <a:pPr marL="0" indent="0">
              <a:buNone/>
            </a:pPr>
            <a:r>
              <a:rPr lang="en-US" sz="1200" b="1" dirty="0">
                <a:solidFill>
                  <a:schemeClr val="bg1"/>
                </a:solidFill>
                <a:effectLst/>
                <a:latin typeface="Times New Roman" panose="02020603050405020304" pitchFamily="18" charset="0"/>
                <a:cs typeface="Times New Roman" panose="02020603050405020304" pitchFamily="18" charset="0"/>
              </a:rPr>
              <a:t>            carry2 &lt;= '1';</a:t>
            </a:r>
          </a:p>
          <a:p>
            <a:pPr marL="0" indent="0">
              <a:buNone/>
            </a:pPr>
            <a:r>
              <a:rPr lang="en-US" sz="1200" b="1" dirty="0">
                <a:solidFill>
                  <a:schemeClr val="bg1"/>
                </a:solidFill>
                <a:effectLst/>
                <a:latin typeface="Times New Roman" panose="02020603050405020304" pitchFamily="18" charset="0"/>
                <a:cs typeface="Times New Roman" panose="02020603050405020304" pitchFamily="18" charset="0"/>
              </a:rPr>
              <a:t>            result &lt;= </a:t>
            </a:r>
            <a:r>
              <a:rPr lang="en-US" sz="1200" b="1" dirty="0" err="1">
                <a:solidFill>
                  <a:schemeClr val="bg1"/>
                </a:solidFill>
                <a:effectLst/>
                <a:latin typeface="Times New Roman" panose="02020603050405020304" pitchFamily="18" charset="0"/>
                <a:cs typeface="Times New Roman" panose="02020603050405020304" pitchFamily="18" charset="0"/>
              </a:rPr>
              <a:t>temp_result</a:t>
            </a:r>
            <a:r>
              <a:rPr lang="en-US" sz="1200" b="1" dirty="0">
                <a:solidFill>
                  <a:schemeClr val="bg1"/>
                </a:solidFill>
                <a:effectLst/>
                <a:latin typeface="Times New Roman" panose="02020603050405020304" pitchFamily="18" charset="0"/>
                <a:cs typeface="Times New Roman" panose="02020603050405020304" pitchFamily="18" charset="0"/>
              </a:rPr>
              <a:t>;</a:t>
            </a:r>
          </a:p>
          <a:p>
            <a:pPr marL="0" indent="0">
              <a:buNone/>
            </a:pPr>
            <a:r>
              <a:rPr lang="en-US" sz="1200" b="1" dirty="0">
                <a:solidFill>
                  <a:schemeClr val="bg1"/>
                </a:solidFill>
                <a:effectLst/>
                <a:latin typeface="Times New Roman" panose="02020603050405020304" pitchFamily="18" charset="0"/>
                <a:cs typeface="Times New Roman" panose="02020603050405020304" pitchFamily="18" charset="0"/>
              </a:rPr>
              <a:t>        end if;</a:t>
            </a:r>
          </a:p>
          <a:p>
            <a:pPr marL="0" indent="0">
              <a:buNone/>
            </a:pPr>
            <a:r>
              <a:rPr lang="en-US" sz="1200" b="1" dirty="0">
                <a:solidFill>
                  <a:schemeClr val="bg1"/>
                </a:solidFill>
                <a:effectLst/>
                <a:latin typeface="Times New Roman" panose="02020603050405020304" pitchFamily="18" charset="0"/>
                <a:cs typeface="Times New Roman" panose="02020603050405020304" pitchFamily="18" charset="0"/>
              </a:rPr>
              <a:t>    end process;</a:t>
            </a:r>
          </a:p>
          <a:p>
            <a:pPr marL="0" indent="0">
              <a:buNone/>
            </a:pPr>
            <a:r>
              <a:rPr lang="en-US" sz="1200" b="1" dirty="0">
                <a:solidFill>
                  <a:schemeClr val="bg1"/>
                </a:solidFill>
                <a:effectLst/>
                <a:latin typeface="Times New Roman" panose="02020603050405020304" pitchFamily="18" charset="0"/>
                <a:cs typeface="Times New Roman" panose="02020603050405020304" pitchFamily="18" charset="0"/>
              </a:rPr>
              <a:t>end </a:t>
            </a:r>
            <a:r>
              <a:rPr lang="en-US" sz="1200" b="1" dirty="0" err="1">
                <a:solidFill>
                  <a:schemeClr val="bg1"/>
                </a:solidFill>
                <a:effectLst/>
                <a:latin typeface="Times New Roman" panose="02020603050405020304" pitchFamily="18" charset="0"/>
                <a:cs typeface="Times New Roman" panose="02020603050405020304" pitchFamily="18" charset="0"/>
              </a:rPr>
              <a:t>bhv</a:t>
            </a:r>
            <a:r>
              <a:rPr lang="en-US" sz="1200" b="1" dirty="0">
                <a:solidFill>
                  <a:schemeClr val="bg1"/>
                </a:solidFill>
                <a:effectLst/>
                <a:latin typeface="Times New Roman" panose="02020603050405020304" pitchFamily="18" charset="0"/>
                <a:cs typeface="Times New Roman" panose="02020603050405020304" pitchFamily="18" charset="0"/>
              </a:rPr>
              <a:t>;</a:t>
            </a:r>
          </a:p>
          <a:p>
            <a:pPr marL="0" indent="0">
              <a:buFont typeface="Arial" panose="020B0604020202020204" pitchFamily="34" charset="0"/>
              <a:buNone/>
            </a:pPr>
            <a:endParaRPr lang="tr-TR" b="1" dirty="0">
              <a:latin typeface="Times New Roman" panose="02020603050405020304" pitchFamily="18" charset="0"/>
              <a:cs typeface="Times New Roman" panose="02020603050405020304" pitchFamily="18" charset="0"/>
            </a:endParaRPr>
          </a:p>
        </p:txBody>
      </p:sp>
      <p:sp>
        <p:nvSpPr>
          <p:cNvPr id="6" name="Metin kutusu 5">
            <a:extLst>
              <a:ext uri="{FF2B5EF4-FFF2-40B4-BE49-F238E27FC236}">
                <a16:creationId xmlns:a16="http://schemas.microsoft.com/office/drawing/2014/main" id="{67949C3B-61FF-405E-850A-EFAD9239A054}"/>
              </a:ext>
            </a:extLst>
          </p:cNvPr>
          <p:cNvSpPr txBox="1"/>
          <p:nvPr/>
        </p:nvSpPr>
        <p:spPr>
          <a:xfrm>
            <a:off x="3805863" y="791999"/>
            <a:ext cx="3431627" cy="2862322"/>
          </a:xfrm>
          <a:prstGeom prst="rect">
            <a:avLst/>
          </a:prstGeom>
          <a:noFill/>
        </p:spPr>
        <p:txBody>
          <a:bodyPr wrap="square">
            <a:spAutoFit/>
          </a:bodyPr>
          <a:lstStyle/>
          <a:p>
            <a:pPr marL="0" indent="0">
              <a:buNone/>
            </a:pPr>
            <a:r>
              <a:rPr lang="tr-TR" sz="1200" b="1" dirty="0" err="1">
                <a:solidFill>
                  <a:schemeClr val="bg1"/>
                </a:solidFill>
                <a:effectLst/>
                <a:latin typeface="Times New Roman" panose="02020603050405020304" pitchFamily="18" charset="0"/>
                <a:cs typeface="Times New Roman" panose="02020603050405020304" pitchFamily="18" charset="0"/>
              </a:rPr>
              <a:t>entity</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example</a:t>
            </a:r>
            <a:r>
              <a:rPr lang="tr-TR" sz="1200" b="1" dirty="0">
                <a:solidFill>
                  <a:schemeClr val="bg1"/>
                </a:solidFill>
                <a:effectLst/>
                <a:latin typeface="Times New Roman" panose="02020603050405020304" pitchFamily="18" charset="0"/>
                <a:cs typeface="Times New Roman" panose="02020603050405020304" pitchFamily="18" charset="0"/>
              </a:rPr>
              <a:t> is</a:t>
            </a:r>
          </a:p>
          <a:p>
            <a:pPr marL="0" indent="0">
              <a:buNone/>
            </a:pPr>
            <a:r>
              <a:rPr lang="tr-TR" sz="1200" b="1" dirty="0">
                <a:solidFill>
                  <a:schemeClr val="bg1"/>
                </a:solidFill>
                <a:effectLst/>
                <a:latin typeface="Times New Roman" panose="02020603050405020304" pitchFamily="18" charset="0"/>
                <a:cs typeface="Times New Roman" panose="02020603050405020304" pitchFamily="18" charset="0"/>
              </a:rPr>
              <a:t>    port (</a:t>
            </a:r>
          </a:p>
          <a:p>
            <a:pPr marL="0" indent="0">
              <a:buNone/>
            </a:pP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clk</a:t>
            </a:r>
            <a:r>
              <a:rPr lang="tr-TR" sz="1200" b="1" dirty="0">
                <a:solidFill>
                  <a:schemeClr val="bg1"/>
                </a:solidFill>
                <a:effectLst/>
                <a:latin typeface="Times New Roman" panose="02020603050405020304" pitchFamily="18" charset="0"/>
                <a:cs typeface="Times New Roman" panose="02020603050405020304" pitchFamily="18" charset="0"/>
              </a:rPr>
              <a:t> : in </a:t>
            </a:r>
            <a:r>
              <a:rPr lang="tr-TR" sz="1200" b="1" dirty="0" err="1">
                <a:solidFill>
                  <a:schemeClr val="bg1"/>
                </a:solidFill>
                <a:effectLst/>
                <a:latin typeface="Times New Roman" panose="02020603050405020304" pitchFamily="18" charset="0"/>
                <a:cs typeface="Times New Roman" panose="02020603050405020304" pitchFamily="18" charset="0"/>
              </a:rPr>
              <a:t>std_logic</a:t>
            </a:r>
            <a:r>
              <a:rPr lang="tr-TR" sz="1200" b="1" dirty="0">
                <a:solidFill>
                  <a:schemeClr val="bg1"/>
                </a:solidFill>
                <a:effectLst/>
                <a:latin typeface="Times New Roman" panose="02020603050405020304" pitchFamily="18" charset="0"/>
                <a:cs typeface="Times New Roman" panose="02020603050405020304" pitchFamily="18" charset="0"/>
              </a:rPr>
              <a:t>;</a:t>
            </a:r>
          </a:p>
          <a:p>
            <a:pPr marL="0" indent="0">
              <a:buNone/>
            </a:pP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reset</a:t>
            </a:r>
            <a:r>
              <a:rPr lang="tr-TR" sz="1200" b="1" dirty="0">
                <a:solidFill>
                  <a:schemeClr val="bg1"/>
                </a:solidFill>
                <a:effectLst/>
                <a:latin typeface="Times New Roman" panose="02020603050405020304" pitchFamily="18" charset="0"/>
                <a:cs typeface="Times New Roman" panose="02020603050405020304" pitchFamily="18" charset="0"/>
              </a:rPr>
              <a:t> : in </a:t>
            </a:r>
            <a:r>
              <a:rPr lang="tr-TR" sz="1200" b="1" dirty="0" err="1">
                <a:solidFill>
                  <a:schemeClr val="bg1"/>
                </a:solidFill>
                <a:effectLst/>
                <a:latin typeface="Times New Roman" panose="02020603050405020304" pitchFamily="18" charset="0"/>
                <a:cs typeface="Times New Roman" panose="02020603050405020304" pitchFamily="18" charset="0"/>
              </a:rPr>
              <a:t>std_logic</a:t>
            </a:r>
            <a:r>
              <a:rPr lang="tr-TR" sz="1200" b="1" dirty="0">
                <a:solidFill>
                  <a:schemeClr val="bg1"/>
                </a:solidFill>
                <a:effectLst/>
                <a:latin typeface="Times New Roman" panose="02020603050405020304" pitchFamily="18" charset="0"/>
                <a:cs typeface="Times New Roman" panose="02020603050405020304" pitchFamily="18" charset="0"/>
              </a:rPr>
              <a:t>;</a:t>
            </a:r>
          </a:p>
          <a:p>
            <a:pPr marL="0" indent="0">
              <a:buNone/>
            </a:pP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result</a:t>
            </a:r>
            <a:r>
              <a:rPr lang="tr-TR" sz="1200" b="1" dirty="0">
                <a:solidFill>
                  <a:schemeClr val="bg1"/>
                </a:solidFill>
                <a:effectLst/>
                <a:latin typeface="Times New Roman" panose="02020603050405020304" pitchFamily="18" charset="0"/>
                <a:cs typeface="Times New Roman" panose="02020603050405020304" pitchFamily="18" charset="0"/>
              </a:rPr>
              <a:t> : </a:t>
            </a:r>
            <a:r>
              <a:rPr lang="tr-TR" sz="1200" b="1" dirty="0" err="1">
                <a:solidFill>
                  <a:schemeClr val="bg1"/>
                </a:solidFill>
                <a:effectLst/>
                <a:latin typeface="Times New Roman" panose="02020603050405020304" pitchFamily="18" charset="0"/>
                <a:cs typeface="Times New Roman" panose="02020603050405020304" pitchFamily="18" charset="0"/>
              </a:rPr>
              <a:t>out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std_logic</a:t>
            </a:r>
            <a:endParaRPr lang="tr-TR" sz="1200" b="1" dirty="0">
              <a:solidFill>
                <a:schemeClr val="bg1"/>
              </a:solidFill>
              <a:effectLst/>
              <a:latin typeface="Times New Roman" panose="02020603050405020304" pitchFamily="18" charset="0"/>
              <a:cs typeface="Times New Roman" panose="02020603050405020304" pitchFamily="18" charset="0"/>
            </a:endParaRPr>
          </a:p>
          <a:p>
            <a:pPr marL="0" indent="0">
              <a:buNone/>
            </a:pPr>
            <a:r>
              <a:rPr lang="tr-TR" sz="1200" b="1" dirty="0">
                <a:solidFill>
                  <a:schemeClr val="bg1"/>
                </a:solidFill>
                <a:effectLst/>
                <a:latin typeface="Times New Roman" panose="02020603050405020304" pitchFamily="18" charset="0"/>
                <a:cs typeface="Times New Roman" panose="02020603050405020304" pitchFamily="18" charset="0"/>
              </a:rPr>
              <a:t>    );</a:t>
            </a:r>
          </a:p>
          <a:p>
            <a:pPr marL="0" indent="0">
              <a:buNone/>
            </a:pPr>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example</a:t>
            </a:r>
            <a:r>
              <a:rPr lang="tr-TR" sz="1200" b="1" dirty="0">
                <a:solidFill>
                  <a:schemeClr val="bg1"/>
                </a:solidFill>
                <a:effectLst/>
                <a:latin typeface="Times New Roman" panose="02020603050405020304" pitchFamily="18" charset="0"/>
                <a:cs typeface="Times New Roman" panose="02020603050405020304" pitchFamily="18" charset="0"/>
              </a:rPr>
              <a:t>;</a:t>
            </a:r>
          </a:p>
          <a:p>
            <a:pPr marL="0" indent="0">
              <a:buNone/>
            </a:pPr>
            <a:endParaRPr lang="tr-TR" sz="1200" b="1" dirty="0">
              <a:solidFill>
                <a:schemeClr val="bg1"/>
              </a:solidFill>
              <a:effectLst/>
              <a:latin typeface="Times New Roman" panose="02020603050405020304" pitchFamily="18" charset="0"/>
              <a:cs typeface="Times New Roman" panose="02020603050405020304" pitchFamily="18" charset="0"/>
            </a:endParaRPr>
          </a:p>
          <a:p>
            <a:pPr marL="0" indent="0">
              <a:buNone/>
            </a:pPr>
            <a:r>
              <a:rPr lang="en-US" sz="1200" b="1" dirty="0">
                <a:solidFill>
                  <a:schemeClr val="bg1"/>
                </a:solidFill>
                <a:effectLst/>
                <a:latin typeface="Times New Roman" panose="02020603050405020304" pitchFamily="18" charset="0"/>
                <a:cs typeface="Times New Roman" panose="02020603050405020304" pitchFamily="18" charset="0"/>
              </a:rPr>
              <a:t>architecture </a:t>
            </a:r>
            <a:r>
              <a:rPr lang="en-US" sz="1200" b="1" dirty="0" err="1">
                <a:solidFill>
                  <a:schemeClr val="bg1"/>
                </a:solidFill>
                <a:effectLst/>
                <a:latin typeface="Times New Roman" panose="02020603050405020304" pitchFamily="18" charset="0"/>
                <a:cs typeface="Times New Roman" panose="02020603050405020304" pitchFamily="18" charset="0"/>
              </a:rPr>
              <a:t>bhv</a:t>
            </a:r>
            <a:r>
              <a:rPr lang="en-US" sz="1200" b="1" dirty="0">
                <a:solidFill>
                  <a:schemeClr val="bg1"/>
                </a:solidFill>
                <a:effectLst/>
                <a:latin typeface="Times New Roman" panose="02020603050405020304" pitchFamily="18" charset="0"/>
                <a:cs typeface="Times New Roman" panose="02020603050405020304" pitchFamily="18" charset="0"/>
              </a:rPr>
              <a:t> of example is</a:t>
            </a:r>
          </a:p>
          <a:p>
            <a:pPr marL="0" indent="0">
              <a:buNone/>
            </a:pPr>
            <a:r>
              <a:rPr lang="en-US" sz="1200" b="1" dirty="0">
                <a:solidFill>
                  <a:schemeClr val="bg1"/>
                </a:solidFill>
                <a:effectLst/>
                <a:latin typeface="Times New Roman" panose="02020603050405020304" pitchFamily="18" charset="0"/>
                <a:cs typeface="Times New Roman" panose="02020603050405020304" pitchFamily="18" charset="0"/>
              </a:rPr>
              <a:t>   </a:t>
            </a:r>
            <a:r>
              <a:rPr lang="en-US" sz="1200" b="1" dirty="0">
                <a:solidFill>
                  <a:srgbClr val="FFFF00"/>
                </a:solidFill>
                <a:effectLst/>
                <a:latin typeface="Times New Roman" panose="02020603050405020304" pitchFamily="18" charset="0"/>
                <a:cs typeface="Times New Roman" panose="02020603050405020304" pitchFamily="18" charset="0"/>
              </a:rPr>
              <a:t> -- Constant declaration</a:t>
            </a:r>
          </a:p>
          <a:p>
            <a:pPr marL="0" indent="0">
              <a:buNone/>
            </a:pPr>
            <a:r>
              <a:rPr lang="en-US" sz="1200" b="1" dirty="0">
                <a:solidFill>
                  <a:schemeClr val="bg1"/>
                </a:solidFill>
                <a:effectLst/>
                <a:latin typeface="Times New Roman" panose="02020603050405020304" pitchFamily="18" charset="0"/>
                <a:cs typeface="Times New Roman" panose="02020603050405020304" pitchFamily="18" charset="0"/>
              </a:rPr>
              <a:t>    constant </a:t>
            </a:r>
            <a:r>
              <a:rPr lang="en-US" sz="1200" b="1" dirty="0" err="1">
                <a:solidFill>
                  <a:schemeClr val="bg1"/>
                </a:solidFill>
                <a:effectLst/>
                <a:latin typeface="Times New Roman" panose="02020603050405020304" pitchFamily="18" charset="0"/>
                <a:cs typeface="Times New Roman" panose="02020603050405020304" pitchFamily="18" charset="0"/>
              </a:rPr>
              <a:t>loop_number</a:t>
            </a:r>
            <a:r>
              <a:rPr lang="en-US" sz="1200" b="1" dirty="0">
                <a:solidFill>
                  <a:schemeClr val="bg1"/>
                </a:solidFill>
                <a:effectLst/>
                <a:latin typeface="Times New Roman" panose="02020603050405020304" pitchFamily="18" charset="0"/>
                <a:cs typeface="Times New Roman" panose="02020603050405020304" pitchFamily="18" charset="0"/>
              </a:rPr>
              <a:t> : integer := 7;</a:t>
            </a:r>
          </a:p>
          <a:p>
            <a:pPr marL="0" indent="0">
              <a:buNone/>
            </a:pPr>
            <a:r>
              <a:rPr lang="en-US" sz="1200" b="1" dirty="0">
                <a:solidFill>
                  <a:schemeClr val="bg1"/>
                </a:solidFill>
                <a:effectLst/>
                <a:latin typeface="Times New Roman" panose="02020603050405020304" pitchFamily="18" charset="0"/>
                <a:cs typeface="Times New Roman" panose="02020603050405020304" pitchFamily="18" charset="0"/>
              </a:rPr>
              <a:t>    </a:t>
            </a:r>
            <a:r>
              <a:rPr lang="en-US" sz="1200" b="1" dirty="0">
                <a:solidFill>
                  <a:srgbClr val="FFFF00"/>
                </a:solidFill>
                <a:effectLst/>
                <a:latin typeface="Times New Roman" panose="02020603050405020304" pitchFamily="18" charset="0"/>
                <a:cs typeface="Times New Roman" panose="02020603050405020304" pitchFamily="18" charset="0"/>
              </a:rPr>
              <a:t>-- Signal declarations</a:t>
            </a:r>
          </a:p>
          <a:p>
            <a:pPr marL="0" indent="0">
              <a:buNone/>
            </a:pPr>
            <a:r>
              <a:rPr lang="en-US" sz="1200" b="1" dirty="0">
                <a:solidFill>
                  <a:schemeClr val="bg1"/>
                </a:solidFill>
                <a:effectLst/>
                <a:latin typeface="Times New Roman" panose="02020603050405020304" pitchFamily="18" charset="0"/>
                <a:cs typeface="Times New Roman" panose="02020603050405020304" pitchFamily="18" charset="0"/>
              </a:rPr>
              <a:t>    signal sum, carry1, carry2 : bit := '0';</a:t>
            </a:r>
          </a:p>
          <a:p>
            <a:pPr marL="0" indent="0">
              <a:buNone/>
            </a:pPr>
            <a:r>
              <a:rPr lang="en-US" sz="1200" b="1" dirty="0">
                <a:solidFill>
                  <a:schemeClr val="bg1"/>
                </a:solidFill>
                <a:effectLst/>
                <a:latin typeface="Times New Roman" panose="02020603050405020304" pitchFamily="18" charset="0"/>
                <a:cs typeface="Times New Roman" panose="02020603050405020304" pitchFamily="18" charset="0"/>
              </a:rPr>
              <a:t>    </a:t>
            </a:r>
            <a:r>
              <a:rPr lang="en-US" sz="1200" b="1" dirty="0">
                <a:solidFill>
                  <a:srgbClr val="FFFF00"/>
                </a:solidFill>
                <a:effectLst/>
                <a:latin typeface="Times New Roman" panose="02020603050405020304" pitchFamily="18" charset="0"/>
                <a:cs typeface="Times New Roman" panose="02020603050405020304" pitchFamily="18" charset="0"/>
              </a:rPr>
              <a:t>-- Variable declaration (used in a process)</a:t>
            </a:r>
          </a:p>
          <a:p>
            <a:pPr marL="0" indent="0">
              <a:buNone/>
            </a:pPr>
            <a:r>
              <a:rPr lang="en-US" sz="1200" b="1" dirty="0">
                <a:solidFill>
                  <a:schemeClr val="bg1"/>
                </a:solidFill>
                <a:effectLst/>
                <a:latin typeface="Times New Roman" panose="02020603050405020304" pitchFamily="18" charset="0"/>
                <a:cs typeface="Times New Roman" panose="02020603050405020304" pitchFamily="18" charset="0"/>
              </a:rPr>
              <a:t>    signal </a:t>
            </a:r>
            <a:r>
              <a:rPr lang="tr-TR" sz="1200" b="1" dirty="0">
                <a:solidFill>
                  <a:schemeClr val="bg1"/>
                </a:solidFill>
                <a:effectLst/>
                <a:latin typeface="Times New Roman" panose="02020603050405020304" pitchFamily="18" charset="0"/>
                <a:cs typeface="Times New Roman" panose="02020603050405020304" pitchFamily="18" charset="0"/>
              </a:rPr>
              <a:t>c</a:t>
            </a:r>
            <a:r>
              <a:rPr lang="en-US" sz="1200" b="1" dirty="0" err="1">
                <a:solidFill>
                  <a:schemeClr val="bg1"/>
                </a:solidFill>
                <a:effectLst/>
                <a:latin typeface="Times New Roman" panose="02020603050405020304" pitchFamily="18" charset="0"/>
                <a:cs typeface="Times New Roman" panose="02020603050405020304" pitchFamily="18" charset="0"/>
              </a:rPr>
              <a:t>arry</a:t>
            </a:r>
            <a:r>
              <a:rPr lang="en-US" sz="1200" b="1" dirty="0">
                <a:solidFill>
                  <a:schemeClr val="bg1"/>
                </a:solidFill>
                <a:effectLst/>
                <a:latin typeface="Times New Roman" panose="02020603050405020304" pitchFamily="18" charset="0"/>
                <a:cs typeface="Times New Roman" panose="02020603050405020304" pitchFamily="18" charset="0"/>
              </a:rPr>
              <a:t> : </a:t>
            </a:r>
            <a:r>
              <a:rPr lang="en-US" sz="1200" b="1" dirty="0" err="1">
                <a:solidFill>
                  <a:schemeClr val="bg1"/>
                </a:solidFill>
                <a:effectLst/>
                <a:latin typeface="Times New Roman" panose="02020603050405020304" pitchFamily="18" charset="0"/>
                <a:cs typeface="Times New Roman" panose="02020603050405020304" pitchFamily="18" charset="0"/>
              </a:rPr>
              <a:t>std_logic</a:t>
            </a:r>
            <a:r>
              <a:rPr lang="en-US" sz="1200" b="1" dirty="0">
                <a:solidFill>
                  <a:schemeClr val="bg1"/>
                </a:solidFill>
                <a:effectLst/>
                <a:latin typeface="Times New Roman" panose="02020603050405020304" pitchFamily="18" charset="0"/>
                <a:cs typeface="Times New Roman" panose="02020603050405020304" pitchFamily="18" charset="0"/>
              </a:rPr>
              <a:t> := '0';</a:t>
            </a:r>
            <a:endParaRPr lang="tr-TR" sz="1200" b="1" dirty="0">
              <a:solidFill>
                <a:schemeClr val="bg1"/>
              </a:solidFill>
              <a:effectLst/>
              <a:latin typeface="Times New Roman" panose="02020603050405020304" pitchFamily="18" charset="0"/>
              <a:cs typeface="Times New Roman" panose="02020603050405020304" pitchFamily="18" charset="0"/>
            </a:endParaRPr>
          </a:p>
        </p:txBody>
      </p:sp>
      <p:sp>
        <p:nvSpPr>
          <p:cNvPr id="9" name="Metin kutusu 8">
            <a:extLst>
              <a:ext uri="{FF2B5EF4-FFF2-40B4-BE49-F238E27FC236}">
                <a16:creationId xmlns:a16="http://schemas.microsoft.com/office/drawing/2014/main" id="{3FD668B4-4026-433D-9BA6-DD40E22586F2}"/>
              </a:ext>
            </a:extLst>
          </p:cNvPr>
          <p:cNvSpPr txBox="1"/>
          <p:nvPr/>
        </p:nvSpPr>
        <p:spPr>
          <a:xfrm>
            <a:off x="3775453" y="3654321"/>
            <a:ext cx="3492448" cy="2308324"/>
          </a:xfrm>
          <a:prstGeom prst="rect">
            <a:avLst/>
          </a:prstGeom>
          <a:noFill/>
        </p:spPr>
        <p:txBody>
          <a:bodyPr wrap="square">
            <a:spAutoFit/>
          </a:bodyPr>
          <a:lstStyle/>
          <a:p>
            <a:r>
              <a:rPr lang="en-US" sz="1200" b="1" dirty="0">
                <a:solidFill>
                  <a:schemeClr val="bg1"/>
                </a:solidFill>
                <a:effectLst/>
                <a:latin typeface="Times New Roman" panose="02020603050405020304" pitchFamily="18" charset="0"/>
                <a:cs typeface="Times New Roman" panose="02020603050405020304" pitchFamily="18" charset="0"/>
              </a:rPr>
              <a:t>begin</a:t>
            </a:r>
          </a:p>
          <a:p>
            <a:r>
              <a:rPr lang="en-US" sz="1200" b="1" dirty="0">
                <a:solidFill>
                  <a:schemeClr val="bg1"/>
                </a:solidFill>
                <a:effectLst/>
                <a:latin typeface="Times New Roman" panose="02020603050405020304" pitchFamily="18" charset="0"/>
                <a:cs typeface="Times New Roman" panose="02020603050405020304" pitchFamily="18" charset="0"/>
              </a:rPr>
              <a:t>    process(</a:t>
            </a:r>
            <a:r>
              <a:rPr lang="en-US" sz="1200" b="1" dirty="0" err="1">
                <a:solidFill>
                  <a:schemeClr val="bg1"/>
                </a:solidFill>
                <a:effectLst/>
                <a:latin typeface="Times New Roman" panose="02020603050405020304" pitchFamily="18" charset="0"/>
                <a:cs typeface="Times New Roman" panose="02020603050405020304" pitchFamily="18" charset="0"/>
              </a:rPr>
              <a:t>clk</a:t>
            </a:r>
            <a:r>
              <a:rPr lang="en-US" sz="1200" b="1" dirty="0">
                <a:solidFill>
                  <a:schemeClr val="bg1"/>
                </a:solidFill>
                <a:effectLst/>
                <a:latin typeface="Times New Roman" panose="02020603050405020304" pitchFamily="18" charset="0"/>
                <a:cs typeface="Times New Roman" panose="02020603050405020304" pitchFamily="18" charset="0"/>
              </a:rPr>
              <a:t>, reset)</a:t>
            </a:r>
          </a:p>
          <a:p>
            <a:r>
              <a:rPr lang="en-US" sz="1200" b="1" dirty="0">
                <a:solidFill>
                  <a:schemeClr val="bg1"/>
                </a:solidFill>
                <a:effectLst/>
                <a:latin typeface="Times New Roman" panose="02020603050405020304" pitchFamily="18" charset="0"/>
                <a:cs typeface="Times New Roman" panose="02020603050405020304" pitchFamily="18" charset="0"/>
              </a:rPr>
              <a:t>        variable </a:t>
            </a:r>
            <a:r>
              <a:rPr lang="en-US" sz="1200" b="1" dirty="0" err="1">
                <a:solidFill>
                  <a:schemeClr val="bg1"/>
                </a:solidFill>
                <a:effectLst/>
                <a:latin typeface="Times New Roman" panose="02020603050405020304" pitchFamily="18" charset="0"/>
                <a:cs typeface="Times New Roman" panose="02020603050405020304" pitchFamily="18" charset="0"/>
              </a:rPr>
              <a:t>temp_result</a:t>
            </a:r>
            <a:r>
              <a:rPr lang="en-US" sz="1200" b="1" dirty="0">
                <a:solidFill>
                  <a:schemeClr val="bg1"/>
                </a:solidFill>
                <a:effectLst/>
                <a:latin typeface="Times New Roman" panose="02020603050405020304" pitchFamily="18" charset="0"/>
                <a:cs typeface="Times New Roman" panose="02020603050405020304" pitchFamily="18" charset="0"/>
              </a:rPr>
              <a:t> : </a:t>
            </a:r>
            <a:r>
              <a:rPr lang="en-US" sz="1200" b="1" dirty="0" err="1">
                <a:solidFill>
                  <a:schemeClr val="bg1"/>
                </a:solidFill>
                <a:effectLst/>
                <a:latin typeface="Times New Roman" panose="02020603050405020304" pitchFamily="18" charset="0"/>
                <a:cs typeface="Times New Roman" panose="02020603050405020304" pitchFamily="18" charset="0"/>
              </a:rPr>
              <a:t>std_logic</a:t>
            </a:r>
            <a:r>
              <a:rPr lang="en-US" sz="1200" b="1" dirty="0">
                <a:solidFill>
                  <a:schemeClr val="bg1"/>
                </a:solidFill>
                <a:effectLst/>
                <a:latin typeface="Times New Roman" panose="02020603050405020304" pitchFamily="18" charset="0"/>
                <a:cs typeface="Times New Roman" panose="02020603050405020304" pitchFamily="18" charset="0"/>
              </a:rPr>
              <a:t> := '0';</a:t>
            </a:r>
          </a:p>
          <a:p>
            <a:r>
              <a:rPr lang="en-US" sz="1200" b="1" dirty="0">
                <a:solidFill>
                  <a:schemeClr val="bg1"/>
                </a:solidFill>
                <a:effectLst/>
                <a:latin typeface="Times New Roman" panose="02020603050405020304" pitchFamily="18" charset="0"/>
                <a:cs typeface="Times New Roman" panose="02020603050405020304" pitchFamily="18" charset="0"/>
              </a:rPr>
              <a:t>    begin</a:t>
            </a:r>
          </a:p>
          <a:p>
            <a:r>
              <a:rPr lang="en-US" sz="1200" b="1" dirty="0">
                <a:solidFill>
                  <a:schemeClr val="bg1"/>
                </a:solidFill>
                <a:effectLst/>
                <a:latin typeface="Times New Roman" panose="02020603050405020304" pitchFamily="18" charset="0"/>
                <a:cs typeface="Times New Roman" panose="02020603050405020304" pitchFamily="18" charset="0"/>
              </a:rPr>
              <a:t>        if reset = '1' then</a:t>
            </a:r>
          </a:p>
          <a:p>
            <a:r>
              <a:rPr lang="en-US" sz="1200" b="1" dirty="0">
                <a:solidFill>
                  <a:schemeClr val="bg1"/>
                </a:solidFill>
                <a:effectLst/>
                <a:latin typeface="Times New Roman" panose="02020603050405020304" pitchFamily="18" charset="0"/>
                <a:cs typeface="Times New Roman" panose="02020603050405020304" pitchFamily="18" charset="0"/>
              </a:rPr>
              <a:t>            sum &lt;= '0';</a:t>
            </a:r>
          </a:p>
          <a:p>
            <a:r>
              <a:rPr lang="en-US" sz="1200" b="1" dirty="0">
                <a:solidFill>
                  <a:schemeClr val="bg1"/>
                </a:solidFill>
                <a:effectLst/>
                <a:latin typeface="Times New Roman" panose="02020603050405020304" pitchFamily="18" charset="0"/>
                <a:cs typeface="Times New Roman" panose="02020603050405020304" pitchFamily="18" charset="0"/>
              </a:rPr>
              <a:t>            carry1 &lt;= '0';</a:t>
            </a:r>
          </a:p>
          <a:p>
            <a:r>
              <a:rPr lang="en-US" sz="1200" b="1" dirty="0">
                <a:solidFill>
                  <a:schemeClr val="bg1"/>
                </a:solidFill>
                <a:effectLst/>
                <a:latin typeface="Times New Roman" panose="02020603050405020304" pitchFamily="18" charset="0"/>
                <a:cs typeface="Times New Roman" panose="02020603050405020304" pitchFamily="18" charset="0"/>
              </a:rPr>
              <a:t>            carry2 &lt;= '0';</a:t>
            </a:r>
          </a:p>
          <a:p>
            <a:r>
              <a:rPr lang="en-US" sz="1200" b="1" dirty="0">
                <a:solidFill>
                  <a:schemeClr val="bg1"/>
                </a:solidFill>
                <a:effectLst/>
                <a:latin typeface="Times New Roman" panose="02020603050405020304" pitchFamily="18" charset="0"/>
                <a:cs typeface="Times New Roman" panose="02020603050405020304" pitchFamily="18" charset="0"/>
              </a:rPr>
              <a:t>            </a:t>
            </a:r>
            <a:r>
              <a:rPr lang="tr-TR" sz="1200" b="1" dirty="0">
                <a:solidFill>
                  <a:schemeClr val="bg1"/>
                </a:solidFill>
                <a:effectLst/>
                <a:latin typeface="Times New Roman" panose="02020603050405020304" pitchFamily="18" charset="0"/>
                <a:cs typeface="Times New Roman" panose="02020603050405020304" pitchFamily="18" charset="0"/>
              </a:rPr>
              <a:t>c</a:t>
            </a:r>
            <a:r>
              <a:rPr lang="en-US" sz="1200" b="1" dirty="0" err="1">
                <a:solidFill>
                  <a:schemeClr val="bg1"/>
                </a:solidFill>
                <a:effectLst/>
                <a:latin typeface="Times New Roman" panose="02020603050405020304" pitchFamily="18" charset="0"/>
                <a:cs typeface="Times New Roman" panose="02020603050405020304" pitchFamily="18" charset="0"/>
              </a:rPr>
              <a:t>arry</a:t>
            </a:r>
            <a:r>
              <a:rPr lang="en-US" sz="1200" b="1" dirty="0">
                <a:solidFill>
                  <a:schemeClr val="bg1"/>
                </a:solidFill>
                <a:effectLst/>
                <a:latin typeface="Times New Roman" panose="02020603050405020304" pitchFamily="18" charset="0"/>
                <a:cs typeface="Times New Roman" panose="02020603050405020304" pitchFamily="18" charset="0"/>
              </a:rPr>
              <a:t> &lt;= '0';</a:t>
            </a:r>
          </a:p>
          <a:p>
            <a:r>
              <a:rPr lang="en-US" sz="1200" b="1" dirty="0">
                <a:solidFill>
                  <a:schemeClr val="bg1"/>
                </a:solidFill>
                <a:effectLst/>
                <a:latin typeface="Times New Roman" panose="02020603050405020304" pitchFamily="18" charset="0"/>
                <a:cs typeface="Times New Roman" panose="02020603050405020304" pitchFamily="18" charset="0"/>
              </a:rPr>
              <a:t>            </a:t>
            </a:r>
            <a:r>
              <a:rPr lang="en-US" sz="1200" b="1" dirty="0" err="1">
                <a:solidFill>
                  <a:schemeClr val="bg1"/>
                </a:solidFill>
                <a:effectLst/>
                <a:latin typeface="Times New Roman" panose="02020603050405020304" pitchFamily="18" charset="0"/>
                <a:cs typeface="Times New Roman" panose="02020603050405020304" pitchFamily="18" charset="0"/>
              </a:rPr>
              <a:t>temp_result</a:t>
            </a:r>
            <a:r>
              <a:rPr lang="en-US" sz="1200" b="1" dirty="0">
                <a:solidFill>
                  <a:schemeClr val="bg1"/>
                </a:solidFill>
                <a:effectLst/>
                <a:latin typeface="Times New Roman" panose="02020603050405020304" pitchFamily="18" charset="0"/>
                <a:cs typeface="Times New Roman" panose="02020603050405020304" pitchFamily="18" charset="0"/>
              </a:rPr>
              <a:t> := '0';</a:t>
            </a:r>
          </a:p>
          <a:p>
            <a:r>
              <a:rPr lang="en-US" sz="1200" b="1" dirty="0">
                <a:solidFill>
                  <a:schemeClr val="bg1"/>
                </a:solidFill>
                <a:effectLst/>
                <a:latin typeface="Times New Roman" panose="02020603050405020304" pitchFamily="18" charset="0"/>
                <a:cs typeface="Times New Roman" panose="02020603050405020304" pitchFamily="18" charset="0"/>
              </a:rPr>
              <a:t>            result &lt;= '0';</a:t>
            </a:r>
          </a:p>
          <a:p>
            <a:r>
              <a:rPr lang="en-US" sz="1200" b="1" dirty="0">
                <a:solidFill>
                  <a:schemeClr val="bg1"/>
                </a:solidFill>
                <a:effectLst/>
                <a:latin typeface="Times New Roman" panose="02020603050405020304" pitchFamily="18" charset="0"/>
                <a:cs typeface="Times New Roman" panose="02020603050405020304" pitchFamily="18" charset="0"/>
              </a:rPr>
              <a:t>        </a:t>
            </a:r>
            <a:r>
              <a:rPr lang="en-US" sz="1200" b="1" dirty="0" err="1">
                <a:solidFill>
                  <a:schemeClr val="bg1"/>
                </a:solidFill>
                <a:effectLst/>
                <a:latin typeface="Times New Roman" panose="02020603050405020304" pitchFamily="18" charset="0"/>
                <a:cs typeface="Times New Roman" panose="02020603050405020304" pitchFamily="18" charset="0"/>
              </a:rPr>
              <a:t>elsif</a:t>
            </a:r>
            <a:r>
              <a:rPr lang="en-US" sz="1200" b="1" dirty="0">
                <a:solidFill>
                  <a:schemeClr val="bg1"/>
                </a:solidFill>
                <a:effectLst/>
                <a:latin typeface="Times New Roman" panose="02020603050405020304" pitchFamily="18" charset="0"/>
                <a:cs typeface="Times New Roman" panose="02020603050405020304" pitchFamily="18" charset="0"/>
              </a:rPr>
              <a:t> </a:t>
            </a:r>
            <a:r>
              <a:rPr lang="en-US" sz="1200" b="1" dirty="0" err="1">
                <a:solidFill>
                  <a:schemeClr val="bg1"/>
                </a:solidFill>
                <a:effectLst/>
                <a:latin typeface="Times New Roman" panose="02020603050405020304" pitchFamily="18" charset="0"/>
                <a:cs typeface="Times New Roman" panose="02020603050405020304" pitchFamily="18" charset="0"/>
              </a:rPr>
              <a:t>rising_edge</a:t>
            </a:r>
            <a:r>
              <a:rPr lang="en-US" sz="1200" b="1" dirty="0">
                <a:solidFill>
                  <a:schemeClr val="bg1"/>
                </a:solidFill>
                <a:effectLst/>
                <a:latin typeface="Times New Roman" panose="02020603050405020304" pitchFamily="18" charset="0"/>
                <a:cs typeface="Times New Roman" panose="02020603050405020304" pitchFamily="18" charset="0"/>
              </a:rPr>
              <a:t>(</a:t>
            </a:r>
            <a:r>
              <a:rPr lang="en-US" sz="1200" b="1" dirty="0" err="1">
                <a:solidFill>
                  <a:schemeClr val="bg1"/>
                </a:solidFill>
                <a:effectLst/>
                <a:latin typeface="Times New Roman" panose="02020603050405020304" pitchFamily="18" charset="0"/>
                <a:cs typeface="Times New Roman" panose="02020603050405020304" pitchFamily="18" charset="0"/>
              </a:rPr>
              <a:t>clk</a:t>
            </a:r>
            <a:r>
              <a:rPr lang="en-US" sz="1200" b="1" dirty="0">
                <a:solidFill>
                  <a:schemeClr val="bg1"/>
                </a:solidFill>
                <a:effectLst/>
                <a:latin typeface="Times New Roman" panose="02020603050405020304" pitchFamily="18" charset="0"/>
                <a:cs typeface="Times New Roman" panose="02020603050405020304" pitchFamily="18" charset="0"/>
              </a:rPr>
              <a:t>) then</a:t>
            </a:r>
            <a:endParaRPr lang="tr-TR" sz="1200" b="1" dirty="0">
              <a:latin typeface="Times New Roman" panose="02020603050405020304" pitchFamily="18" charset="0"/>
              <a:cs typeface="Times New Roman" panose="02020603050405020304" pitchFamily="18" charset="0"/>
            </a:endParaRPr>
          </a:p>
        </p:txBody>
      </p:sp>
      <p:sp>
        <p:nvSpPr>
          <p:cNvPr id="10" name="Metin kutusu 9">
            <a:extLst>
              <a:ext uri="{FF2B5EF4-FFF2-40B4-BE49-F238E27FC236}">
                <a16:creationId xmlns:a16="http://schemas.microsoft.com/office/drawing/2014/main" id="{EF879E15-60AF-459E-8F39-5FBB4C8A56AE}"/>
              </a:ext>
            </a:extLst>
          </p:cNvPr>
          <p:cNvSpPr txBox="1"/>
          <p:nvPr/>
        </p:nvSpPr>
        <p:spPr>
          <a:xfrm>
            <a:off x="7267900" y="791999"/>
            <a:ext cx="2977442" cy="1846659"/>
          </a:xfrm>
          <a:prstGeom prst="rect">
            <a:avLst/>
          </a:prstGeom>
          <a:noFill/>
        </p:spPr>
        <p:txBody>
          <a:bodyPr wrap="square">
            <a:spAutoFit/>
          </a:bodyPr>
          <a:lstStyle/>
          <a:p>
            <a:r>
              <a:rPr lang="en-US" b="1" dirty="0">
                <a:solidFill>
                  <a:schemeClr val="bg1"/>
                </a:solidFill>
                <a:effectLst/>
                <a:latin typeface="Times New Roman" panose="02020603050405020304" pitchFamily="18" charset="0"/>
                <a:cs typeface="Times New Roman" panose="02020603050405020304" pitchFamily="18" charset="0"/>
              </a:rPr>
              <a:t>  </a:t>
            </a:r>
            <a:r>
              <a:rPr lang="en-US" sz="1200" b="1" dirty="0">
                <a:solidFill>
                  <a:schemeClr val="bg1"/>
                </a:solidFill>
                <a:effectLst/>
                <a:latin typeface="Times New Roman" panose="02020603050405020304" pitchFamily="18" charset="0"/>
                <a:cs typeface="Times New Roman" panose="02020603050405020304" pitchFamily="18" charset="0"/>
              </a:rPr>
              <a:t>for </a:t>
            </a:r>
            <a:r>
              <a:rPr lang="en-US" sz="1200" b="1" dirty="0" err="1">
                <a:solidFill>
                  <a:schemeClr val="bg1"/>
                </a:solidFill>
                <a:effectLst/>
                <a:latin typeface="Times New Roman" panose="02020603050405020304" pitchFamily="18" charset="0"/>
                <a:cs typeface="Times New Roman" panose="02020603050405020304" pitchFamily="18" charset="0"/>
              </a:rPr>
              <a:t>i</a:t>
            </a:r>
            <a:r>
              <a:rPr lang="en-US" sz="1200" b="1" dirty="0">
                <a:solidFill>
                  <a:schemeClr val="bg1"/>
                </a:solidFill>
                <a:effectLst/>
                <a:latin typeface="Times New Roman" panose="02020603050405020304" pitchFamily="18" charset="0"/>
                <a:cs typeface="Times New Roman" panose="02020603050405020304" pitchFamily="18" charset="0"/>
              </a:rPr>
              <a:t> in 0 to </a:t>
            </a:r>
            <a:r>
              <a:rPr lang="en-US" sz="1200" b="1" dirty="0" err="1">
                <a:solidFill>
                  <a:schemeClr val="bg1"/>
                </a:solidFill>
                <a:effectLst/>
                <a:latin typeface="Times New Roman" panose="02020603050405020304" pitchFamily="18" charset="0"/>
                <a:cs typeface="Times New Roman" panose="02020603050405020304" pitchFamily="18" charset="0"/>
              </a:rPr>
              <a:t>loop_number</a:t>
            </a:r>
            <a:r>
              <a:rPr lang="en-US" sz="1200" b="1" dirty="0">
                <a:solidFill>
                  <a:schemeClr val="bg1"/>
                </a:solidFill>
                <a:effectLst/>
                <a:latin typeface="Times New Roman" panose="02020603050405020304" pitchFamily="18" charset="0"/>
                <a:cs typeface="Times New Roman" panose="02020603050405020304" pitchFamily="18" charset="0"/>
              </a:rPr>
              <a:t> loop</a:t>
            </a:r>
          </a:p>
          <a:p>
            <a:r>
              <a:rPr lang="en-US" sz="1200" b="1" dirty="0">
                <a:solidFill>
                  <a:schemeClr val="bg1"/>
                </a:solidFill>
                <a:effectLst/>
                <a:latin typeface="Times New Roman" panose="02020603050405020304" pitchFamily="18" charset="0"/>
                <a:cs typeface="Times New Roman" panose="02020603050405020304" pitchFamily="18" charset="0"/>
              </a:rPr>
              <a:t>                if </a:t>
            </a:r>
            <a:r>
              <a:rPr lang="en-US" sz="1200" b="1" dirty="0" err="1">
                <a:solidFill>
                  <a:schemeClr val="bg1"/>
                </a:solidFill>
                <a:effectLst/>
                <a:latin typeface="Times New Roman" panose="02020603050405020304" pitchFamily="18" charset="0"/>
                <a:cs typeface="Times New Roman" panose="02020603050405020304" pitchFamily="18" charset="0"/>
              </a:rPr>
              <a:t>i</a:t>
            </a:r>
            <a:r>
              <a:rPr lang="en-US" sz="1200" b="1" dirty="0">
                <a:solidFill>
                  <a:schemeClr val="bg1"/>
                </a:solidFill>
                <a:effectLst/>
                <a:latin typeface="Times New Roman" panose="02020603050405020304" pitchFamily="18" charset="0"/>
                <a:cs typeface="Times New Roman" panose="02020603050405020304" pitchFamily="18" charset="0"/>
              </a:rPr>
              <a:t> mod 2 = 0 then</a:t>
            </a:r>
          </a:p>
          <a:p>
            <a:r>
              <a:rPr lang="en-US" sz="1200" b="1" dirty="0">
                <a:solidFill>
                  <a:schemeClr val="bg1"/>
                </a:solidFill>
                <a:effectLst/>
                <a:latin typeface="Times New Roman" panose="02020603050405020304" pitchFamily="18" charset="0"/>
                <a:cs typeface="Times New Roman" panose="02020603050405020304" pitchFamily="18" charset="0"/>
              </a:rPr>
              <a:t>                    </a:t>
            </a:r>
            <a:r>
              <a:rPr lang="tr-TR" sz="1200" b="1" dirty="0">
                <a:solidFill>
                  <a:schemeClr val="bg1"/>
                </a:solidFill>
                <a:effectLst/>
                <a:latin typeface="Times New Roman" panose="02020603050405020304" pitchFamily="18" charset="0"/>
                <a:cs typeface="Times New Roman" panose="02020603050405020304" pitchFamily="18" charset="0"/>
              </a:rPr>
              <a:t>c</a:t>
            </a:r>
            <a:r>
              <a:rPr lang="en-US" sz="1200" b="1" dirty="0" err="1">
                <a:solidFill>
                  <a:schemeClr val="bg1"/>
                </a:solidFill>
                <a:effectLst/>
                <a:latin typeface="Times New Roman" panose="02020603050405020304" pitchFamily="18" charset="0"/>
                <a:cs typeface="Times New Roman" panose="02020603050405020304" pitchFamily="18" charset="0"/>
              </a:rPr>
              <a:t>arry</a:t>
            </a:r>
            <a:r>
              <a:rPr lang="en-US" sz="1200" b="1" dirty="0">
                <a:solidFill>
                  <a:schemeClr val="bg1"/>
                </a:solidFill>
                <a:effectLst/>
                <a:latin typeface="Times New Roman" panose="02020603050405020304" pitchFamily="18" charset="0"/>
                <a:cs typeface="Times New Roman" panose="02020603050405020304" pitchFamily="18" charset="0"/>
              </a:rPr>
              <a:t> &lt;= '1';</a:t>
            </a:r>
          </a:p>
          <a:p>
            <a:r>
              <a:rPr lang="en-US" sz="1200" b="1" dirty="0">
                <a:solidFill>
                  <a:schemeClr val="bg1"/>
                </a:solidFill>
                <a:effectLst/>
                <a:latin typeface="Times New Roman" panose="02020603050405020304" pitchFamily="18" charset="0"/>
                <a:cs typeface="Times New Roman" panose="02020603050405020304" pitchFamily="18" charset="0"/>
              </a:rPr>
              <a:t>                    </a:t>
            </a:r>
            <a:r>
              <a:rPr lang="en-US" sz="1200" b="1" dirty="0" err="1">
                <a:solidFill>
                  <a:schemeClr val="bg1"/>
                </a:solidFill>
                <a:effectLst/>
                <a:latin typeface="Times New Roman" panose="02020603050405020304" pitchFamily="18" charset="0"/>
                <a:cs typeface="Times New Roman" panose="02020603050405020304" pitchFamily="18" charset="0"/>
              </a:rPr>
              <a:t>temp_result</a:t>
            </a:r>
            <a:r>
              <a:rPr lang="en-US" sz="1200" b="1" dirty="0">
                <a:solidFill>
                  <a:schemeClr val="bg1"/>
                </a:solidFill>
                <a:effectLst/>
                <a:latin typeface="Times New Roman" panose="02020603050405020304" pitchFamily="18" charset="0"/>
                <a:cs typeface="Times New Roman" panose="02020603050405020304" pitchFamily="18" charset="0"/>
              </a:rPr>
              <a:t> := </a:t>
            </a:r>
            <a:r>
              <a:rPr lang="tr-TR" sz="1200" b="1" dirty="0">
                <a:solidFill>
                  <a:schemeClr val="bg1"/>
                </a:solidFill>
                <a:effectLst/>
                <a:latin typeface="Times New Roman" panose="02020603050405020304" pitchFamily="18" charset="0"/>
                <a:cs typeface="Times New Roman" panose="02020603050405020304" pitchFamily="18" charset="0"/>
              </a:rPr>
              <a:t>c</a:t>
            </a:r>
            <a:r>
              <a:rPr lang="en-US" sz="1200" b="1" dirty="0" err="1">
                <a:solidFill>
                  <a:schemeClr val="bg1"/>
                </a:solidFill>
                <a:effectLst/>
                <a:latin typeface="Times New Roman" panose="02020603050405020304" pitchFamily="18" charset="0"/>
                <a:cs typeface="Times New Roman" panose="02020603050405020304" pitchFamily="18" charset="0"/>
              </a:rPr>
              <a:t>arry</a:t>
            </a:r>
            <a:r>
              <a:rPr lang="en-US" sz="1200" b="1" dirty="0">
                <a:solidFill>
                  <a:schemeClr val="bg1"/>
                </a:solidFill>
                <a:effectLst/>
                <a:latin typeface="Times New Roman" panose="02020603050405020304" pitchFamily="18" charset="0"/>
                <a:cs typeface="Times New Roman" panose="02020603050405020304" pitchFamily="18" charset="0"/>
              </a:rPr>
              <a:t>;</a:t>
            </a:r>
          </a:p>
          <a:p>
            <a:r>
              <a:rPr lang="en-US" sz="1200" b="1" dirty="0">
                <a:solidFill>
                  <a:schemeClr val="bg1"/>
                </a:solidFill>
                <a:effectLst/>
                <a:latin typeface="Times New Roman" panose="02020603050405020304" pitchFamily="18" charset="0"/>
                <a:cs typeface="Times New Roman" panose="02020603050405020304" pitchFamily="18" charset="0"/>
              </a:rPr>
              <a:t>                else</a:t>
            </a:r>
          </a:p>
          <a:p>
            <a:r>
              <a:rPr lang="en-US" sz="1200" b="1" dirty="0">
                <a:solidFill>
                  <a:schemeClr val="bg1"/>
                </a:solidFill>
                <a:effectLst/>
                <a:latin typeface="Times New Roman" panose="02020603050405020304" pitchFamily="18" charset="0"/>
                <a:cs typeface="Times New Roman" panose="02020603050405020304" pitchFamily="18" charset="0"/>
              </a:rPr>
              <a:t>                    </a:t>
            </a:r>
            <a:r>
              <a:rPr lang="tr-TR" sz="1200" b="1" dirty="0">
                <a:solidFill>
                  <a:schemeClr val="bg1"/>
                </a:solidFill>
                <a:effectLst/>
                <a:latin typeface="Times New Roman" panose="02020603050405020304" pitchFamily="18" charset="0"/>
                <a:cs typeface="Times New Roman" panose="02020603050405020304" pitchFamily="18" charset="0"/>
              </a:rPr>
              <a:t>c</a:t>
            </a:r>
            <a:r>
              <a:rPr lang="en-US" sz="1200" b="1" dirty="0" err="1">
                <a:solidFill>
                  <a:schemeClr val="bg1"/>
                </a:solidFill>
                <a:effectLst/>
                <a:latin typeface="Times New Roman" panose="02020603050405020304" pitchFamily="18" charset="0"/>
                <a:cs typeface="Times New Roman" panose="02020603050405020304" pitchFamily="18" charset="0"/>
              </a:rPr>
              <a:t>arry</a:t>
            </a:r>
            <a:r>
              <a:rPr lang="en-US" sz="1200" b="1" dirty="0">
                <a:solidFill>
                  <a:schemeClr val="bg1"/>
                </a:solidFill>
                <a:effectLst/>
                <a:latin typeface="Times New Roman" panose="02020603050405020304" pitchFamily="18" charset="0"/>
                <a:cs typeface="Times New Roman" panose="02020603050405020304" pitchFamily="18" charset="0"/>
              </a:rPr>
              <a:t> &lt;= '0';</a:t>
            </a:r>
          </a:p>
          <a:p>
            <a:r>
              <a:rPr lang="en-US" sz="1200" b="1" dirty="0">
                <a:solidFill>
                  <a:schemeClr val="bg1"/>
                </a:solidFill>
                <a:effectLst/>
                <a:latin typeface="Times New Roman" panose="02020603050405020304" pitchFamily="18" charset="0"/>
                <a:cs typeface="Times New Roman" panose="02020603050405020304" pitchFamily="18" charset="0"/>
              </a:rPr>
              <a:t>                    </a:t>
            </a:r>
            <a:r>
              <a:rPr lang="en-US" sz="1200" b="1" dirty="0" err="1">
                <a:solidFill>
                  <a:schemeClr val="bg1"/>
                </a:solidFill>
                <a:effectLst/>
                <a:latin typeface="Times New Roman" panose="02020603050405020304" pitchFamily="18" charset="0"/>
                <a:cs typeface="Times New Roman" panose="02020603050405020304" pitchFamily="18" charset="0"/>
              </a:rPr>
              <a:t>temp_result</a:t>
            </a:r>
            <a:r>
              <a:rPr lang="en-US" sz="1200" b="1" dirty="0">
                <a:solidFill>
                  <a:schemeClr val="bg1"/>
                </a:solidFill>
                <a:effectLst/>
                <a:latin typeface="Times New Roman" panose="02020603050405020304" pitchFamily="18" charset="0"/>
                <a:cs typeface="Times New Roman" panose="02020603050405020304" pitchFamily="18" charset="0"/>
              </a:rPr>
              <a:t> := </a:t>
            </a:r>
            <a:r>
              <a:rPr lang="tr-TR" sz="1200" b="1" dirty="0">
                <a:solidFill>
                  <a:schemeClr val="bg1"/>
                </a:solidFill>
                <a:effectLst/>
                <a:latin typeface="Times New Roman" panose="02020603050405020304" pitchFamily="18" charset="0"/>
                <a:cs typeface="Times New Roman" panose="02020603050405020304" pitchFamily="18" charset="0"/>
              </a:rPr>
              <a:t>c</a:t>
            </a:r>
            <a:r>
              <a:rPr lang="en-US" sz="1200" b="1" dirty="0" err="1">
                <a:solidFill>
                  <a:schemeClr val="bg1"/>
                </a:solidFill>
                <a:effectLst/>
                <a:latin typeface="Times New Roman" panose="02020603050405020304" pitchFamily="18" charset="0"/>
                <a:cs typeface="Times New Roman" panose="02020603050405020304" pitchFamily="18" charset="0"/>
              </a:rPr>
              <a:t>arry</a:t>
            </a:r>
            <a:r>
              <a:rPr lang="en-US" sz="1200" b="1" dirty="0">
                <a:solidFill>
                  <a:schemeClr val="bg1"/>
                </a:solidFill>
                <a:effectLst/>
                <a:latin typeface="Times New Roman" panose="02020603050405020304" pitchFamily="18" charset="0"/>
                <a:cs typeface="Times New Roman" panose="02020603050405020304" pitchFamily="18" charset="0"/>
              </a:rPr>
              <a:t>;</a:t>
            </a:r>
          </a:p>
          <a:p>
            <a:r>
              <a:rPr lang="en-US" sz="1200" b="1" dirty="0">
                <a:solidFill>
                  <a:schemeClr val="bg1"/>
                </a:solidFill>
                <a:effectLst/>
                <a:latin typeface="Times New Roman" panose="02020603050405020304" pitchFamily="18" charset="0"/>
                <a:cs typeface="Times New Roman" panose="02020603050405020304" pitchFamily="18" charset="0"/>
              </a:rPr>
              <a:t>                end if;</a:t>
            </a:r>
          </a:p>
          <a:p>
            <a:r>
              <a:rPr lang="en-US" sz="1200" b="1" dirty="0">
                <a:solidFill>
                  <a:schemeClr val="bg1"/>
                </a:solidFill>
                <a:effectLst/>
                <a:latin typeface="Times New Roman" panose="02020603050405020304" pitchFamily="18" charset="0"/>
                <a:cs typeface="Times New Roman" panose="02020603050405020304" pitchFamily="18" charset="0"/>
              </a:rPr>
              <a:t>            end loop;</a:t>
            </a:r>
          </a:p>
        </p:txBody>
      </p:sp>
    </p:spTree>
    <p:extLst>
      <p:ext uri="{BB962C8B-B14F-4D97-AF65-F5344CB8AC3E}">
        <p14:creationId xmlns:p14="http://schemas.microsoft.com/office/powerpoint/2010/main" val="235744562"/>
      </p:ext>
    </p:extLst>
  </p:cSld>
  <p:clrMapOvr>
    <a:masterClrMapping/>
  </p:clrMapOvr>
  <p:extLst>
    <p:ext uri="{6950BFC3-D8DA-4A85-94F7-54DA5524770B}">
      <p188:commentRel xmlns:p188="http://schemas.microsoft.com/office/powerpoint/2018/8/main" r:id="rId2"/>
    </p:ext>
  </p:extLst>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845A209-05F7-98E5-55B1-19A73ADA56D6}"/>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A732F53C-E6B5-FDBA-4273-83A8132B8DF7}"/>
              </a:ext>
            </a:extLst>
          </p:cNvPr>
          <p:cNvSpPr txBox="1">
            <a:spLocks/>
          </p:cNvSpPr>
          <p:nvPr/>
        </p:nvSpPr>
        <p:spPr bwMode="auto">
          <a:xfrm>
            <a:off x="92747" y="46124"/>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err="1">
                <a:solidFill>
                  <a:schemeClr val="bg1"/>
                </a:solidFill>
                <a:latin typeface="Tw Cen MT (Body)"/>
                <a:ea typeface="+mj-ea"/>
                <a:cs typeface="Times New Roman" panose="02020603050405020304" pitchFamily="18" charset="0"/>
              </a:rPr>
              <a:t>Code</a:t>
            </a:r>
            <a:r>
              <a:rPr lang="tr-TR" sz="4000" b="1" dirty="0">
                <a:solidFill>
                  <a:schemeClr val="bg1"/>
                </a:solidFill>
                <a:latin typeface="Tw Cen MT (Body)"/>
                <a:ea typeface="+mj-ea"/>
                <a:cs typeface="Times New Roman" panose="02020603050405020304" pitchFamily="18" charset="0"/>
              </a:rPr>
              <a:t> </a:t>
            </a:r>
            <a:r>
              <a:rPr lang="tr-TR" sz="4000" b="1" dirty="0" err="1">
                <a:solidFill>
                  <a:schemeClr val="bg1"/>
                </a:solidFill>
                <a:latin typeface="Tw Cen MT (Body)"/>
                <a:ea typeface="+mj-ea"/>
                <a:cs typeface="Times New Roman" panose="02020603050405020304" pitchFamily="18" charset="0"/>
              </a:rPr>
              <a:t>Examples</a:t>
            </a:r>
            <a:endParaRPr lang="en-GB" sz="4000" b="1" i="1" dirty="0">
              <a:solidFill>
                <a:schemeClr val="bg1"/>
              </a:solidFill>
              <a:latin typeface="Tw Cen MT (Body)"/>
              <a:cs typeface="Times New Roman" panose="02020603050405020304" pitchFamily="18" charset="0"/>
            </a:endParaRPr>
          </a:p>
        </p:txBody>
      </p:sp>
      <p:sp>
        <p:nvSpPr>
          <p:cNvPr id="3" name="İçerik Yer Tutucusu 2">
            <a:extLst>
              <a:ext uri="{FF2B5EF4-FFF2-40B4-BE49-F238E27FC236}">
                <a16:creationId xmlns:a16="http://schemas.microsoft.com/office/drawing/2014/main" id="{E4E52B91-1D76-4F1A-950B-22FEE1027D15}"/>
              </a:ext>
            </a:extLst>
          </p:cNvPr>
          <p:cNvSpPr>
            <a:spLocks noGrp="1"/>
          </p:cNvSpPr>
          <p:nvPr>
            <p:ph idx="1"/>
          </p:nvPr>
        </p:nvSpPr>
        <p:spPr>
          <a:xfrm>
            <a:off x="338570" y="583870"/>
            <a:ext cx="3247697" cy="2522484"/>
          </a:xfrm>
        </p:spPr>
        <p:txBody>
          <a:bodyPr>
            <a:noAutofit/>
          </a:bodyPr>
          <a:lstStyle/>
          <a:p>
            <a:pPr marL="0" indent="0">
              <a:lnSpc>
                <a:spcPct val="100000"/>
              </a:lnSpc>
              <a:buNone/>
            </a:pPr>
            <a:r>
              <a:rPr lang="tr-TR" sz="1200" b="1" dirty="0">
                <a:solidFill>
                  <a:srgbClr val="FFFF00"/>
                </a:solidFill>
                <a:effectLst/>
                <a:latin typeface="Times New Roman" panose="02020603050405020304" pitchFamily="18" charset="0"/>
                <a:cs typeface="Times New Roman" panose="02020603050405020304" pitchFamily="18" charset="0"/>
              </a:rPr>
              <a:t>--</a:t>
            </a:r>
            <a:r>
              <a:rPr lang="tr-TR" sz="1200" b="1" dirty="0" err="1">
                <a:solidFill>
                  <a:srgbClr val="FFFF00"/>
                </a:solidFill>
                <a:effectLst/>
                <a:latin typeface="Times New Roman" panose="02020603050405020304" pitchFamily="18" charset="0"/>
                <a:cs typeface="Times New Roman" panose="02020603050405020304" pitchFamily="18" charset="0"/>
              </a:rPr>
              <a:t>Interface</a:t>
            </a:r>
            <a:r>
              <a:rPr lang="tr-TR" sz="1200" b="1" dirty="0">
                <a:solidFill>
                  <a:srgbClr val="FFFF00"/>
                </a:solidFill>
                <a:effectLst/>
                <a:latin typeface="Times New Roman" panose="02020603050405020304" pitchFamily="18" charset="0"/>
                <a:cs typeface="Times New Roman" panose="02020603050405020304" pitchFamily="18" charset="0"/>
              </a:rPr>
              <a:t> </a:t>
            </a:r>
            <a:r>
              <a:rPr lang="tr-TR" sz="1200" b="1" dirty="0" err="1">
                <a:solidFill>
                  <a:srgbClr val="FFFF00"/>
                </a:solidFill>
                <a:effectLst/>
                <a:latin typeface="Times New Roman" panose="02020603050405020304" pitchFamily="18" charset="0"/>
                <a:cs typeface="Times New Roman" panose="02020603050405020304" pitchFamily="18" charset="0"/>
              </a:rPr>
              <a:t>Declaration</a:t>
            </a:r>
            <a:endParaRPr lang="tr-TR" sz="1200" b="1" dirty="0">
              <a:solidFill>
                <a:srgbClr val="FFFF00"/>
              </a:solidFill>
              <a:effectLst/>
              <a:latin typeface="Times New Roman" panose="02020603050405020304" pitchFamily="18" charset="0"/>
              <a:cs typeface="Times New Roman" panose="02020603050405020304" pitchFamily="18" charset="0"/>
            </a:endParaRPr>
          </a:p>
          <a:p>
            <a:pPr marL="0" indent="0">
              <a:lnSpc>
                <a:spcPct val="100000"/>
              </a:lnSpc>
              <a:buNone/>
            </a:pPr>
            <a:r>
              <a:rPr lang="tr-TR" sz="1200" b="1" dirty="0" err="1">
                <a:solidFill>
                  <a:schemeClr val="bg1"/>
                </a:solidFill>
                <a:effectLst/>
                <a:latin typeface="Times New Roman" panose="02020603050405020304" pitchFamily="18" charset="0"/>
                <a:cs typeface="Times New Roman" panose="02020603050405020304" pitchFamily="18" charset="0"/>
              </a:rPr>
              <a:t>type</a:t>
            </a:r>
            <a:r>
              <a:rPr lang="tr-TR" sz="1200" b="1" dirty="0">
                <a:solidFill>
                  <a:schemeClr val="bg1"/>
                </a:solidFill>
                <a:effectLst/>
                <a:latin typeface="Times New Roman" panose="02020603050405020304" pitchFamily="18" charset="0"/>
                <a:cs typeface="Times New Roman" panose="02020603050405020304" pitchFamily="18" charset="0"/>
              </a:rPr>
              <a:t> axi4_lite_write_address_type is </a:t>
            </a:r>
            <a:r>
              <a:rPr lang="tr-TR" sz="1200" b="1" dirty="0" err="1">
                <a:solidFill>
                  <a:schemeClr val="bg1"/>
                </a:solidFill>
                <a:effectLst/>
                <a:latin typeface="Times New Roman" panose="02020603050405020304" pitchFamily="18" charset="0"/>
                <a:cs typeface="Times New Roman" panose="02020603050405020304" pitchFamily="18" charset="0"/>
              </a:rPr>
              <a:t>record</a:t>
            </a:r>
            <a:endParaRPr lang="tr-TR" sz="1200" b="1" dirty="0">
              <a:solidFill>
                <a:schemeClr val="bg1"/>
              </a:solidFill>
              <a:effectLst/>
              <a:latin typeface="Times New Roman" panose="02020603050405020304" pitchFamily="18" charset="0"/>
              <a:cs typeface="Times New Roman" panose="02020603050405020304" pitchFamily="18" charset="0"/>
            </a:endParaRPr>
          </a:p>
          <a:p>
            <a:pPr marL="0" indent="0">
              <a:lnSpc>
                <a:spcPct val="100000"/>
              </a:lnSpc>
              <a:buNone/>
            </a:pP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aw_a</a:t>
            </a:r>
            <a:r>
              <a:rPr lang="tr-TR" sz="1200" b="1" dirty="0" err="1">
                <a:solidFill>
                  <a:schemeClr val="bg1"/>
                </a:solidFill>
                <a:effectLst/>
                <a:latin typeface="Times New Roman" panose="02020603050405020304" pitchFamily="18" charset="0"/>
                <a:cs typeface="Times New Roman" panose="02020603050405020304" pitchFamily="18" charset="0"/>
              </a:rPr>
              <a:t>ddr</a:t>
            </a:r>
            <a:r>
              <a:rPr lang="tr-TR" sz="1200" b="1" dirty="0">
                <a:solidFill>
                  <a:schemeClr val="bg1"/>
                </a:solidFill>
                <a:effectLst/>
                <a:latin typeface="Times New Roman" panose="02020603050405020304" pitchFamily="18" charset="0"/>
                <a:cs typeface="Times New Roman" panose="02020603050405020304" pitchFamily="18" charset="0"/>
              </a:rPr>
              <a:t>     : </a:t>
            </a:r>
            <a:r>
              <a:rPr lang="tr-TR" sz="1200" b="1" dirty="0" err="1">
                <a:solidFill>
                  <a:schemeClr val="bg1"/>
                </a:solidFill>
                <a:effectLst/>
                <a:latin typeface="Times New Roman" panose="02020603050405020304" pitchFamily="18" charset="0"/>
                <a:cs typeface="Times New Roman" panose="02020603050405020304" pitchFamily="18" charset="0"/>
              </a:rPr>
              <a:t>std_logic_vector</a:t>
            </a:r>
            <a:r>
              <a:rPr lang="tr-TR" sz="1200" b="1" dirty="0">
                <a:solidFill>
                  <a:schemeClr val="bg1"/>
                </a:solidFill>
                <a:effectLst/>
                <a:latin typeface="Times New Roman" panose="02020603050405020304" pitchFamily="18" charset="0"/>
                <a:cs typeface="Times New Roman" panose="02020603050405020304" pitchFamily="18" charset="0"/>
              </a:rPr>
              <a:t> ;</a:t>
            </a:r>
          </a:p>
          <a:p>
            <a:pPr marL="0" indent="0">
              <a:lnSpc>
                <a:spcPct val="100000"/>
              </a:lnSpc>
              <a:buNone/>
            </a:pP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aw_p</a:t>
            </a:r>
            <a:r>
              <a:rPr lang="tr-TR" sz="1200" b="1" dirty="0" err="1">
                <a:solidFill>
                  <a:schemeClr val="bg1"/>
                </a:solidFill>
                <a:effectLst/>
                <a:latin typeface="Times New Roman" panose="02020603050405020304" pitchFamily="18" charset="0"/>
                <a:cs typeface="Times New Roman" panose="02020603050405020304" pitchFamily="18" charset="0"/>
              </a:rPr>
              <a:t>rot</a:t>
            </a:r>
            <a:r>
              <a:rPr lang="tr-TR" sz="1200" b="1" dirty="0">
                <a:solidFill>
                  <a:schemeClr val="bg1"/>
                </a:solidFill>
                <a:effectLst/>
                <a:latin typeface="Times New Roman" panose="02020603050405020304" pitchFamily="18" charset="0"/>
                <a:cs typeface="Times New Roman" panose="02020603050405020304" pitchFamily="18" charset="0"/>
              </a:rPr>
              <a:t>     : </a:t>
            </a:r>
            <a:r>
              <a:rPr lang="tr-TR" sz="1200" b="1" dirty="0" err="1">
                <a:solidFill>
                  <a:schemeClr val="bg1"/>
                </a:solidFill>
                <a:effectLst/>
                <a:latin typeface="Times New Roman" panose="02020603050405020304" pitchFamily="18" charset="0"/>
                <a:cs typeface="Times New Roman" panose="02020603050405020304" pitchFamily="18" charset="0"/>
              </a:rPr>
              <a:t>std_logic_vector</a:t>
            </a:r>
            <a:r>
              <a:rPr lang="tr-TR" sz="1200" b="1" dirty="0">
                <a:solidFill>
                  <a:schemeClr val="bg1"/>
                </a:solidFill>
                <a:effectLst/>
                <a:latin typeface="Times New Roman" panose="02020603050405020304" pitchFamily="18" charset="0"/>
                <a:cs typeface="Times New Roman" panose="02020603050405020304" pitchFamily="18" charset="0"/>
              </a:rPr>
              <a:t> ;</a:t>
            </a:r>
          </a:p>
          <a:p>
            <a:pPr marL="0" indent="0">
              <a:lnSpc>
                <a:spcPct val="100000"/>
              </a:lnSpc>
              <a:buNone/>
            </a:pP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aw_v</a:t>
            </a:r>
            <a:r>
              <a:rPr lang="tr-TR" sz="1200" b="1" dirty="0" err="1">
                <a:solidFill>
                  <a:schemeClr val="bg1"/>
                </a:solidFill>
                <a:effectLst/>
                <a:latin typeface="Times New Roman" panose="02020603050405020304" pitchFamily="18" charset="0"/>
                <a:cs typeface="Times New Roman" panose="02020603050405020304" pitchFamily="18" charset="0"/>
              </a:rPr>
              <a:t>alid</a:t>
            </a:r>
            <a:r>
              <a:rPr lang="tr-TR" sz="1200" b="1" dirty="0">
                <a:solidFill>
                  <a:schemeClr val="bg1"/>
                </a:solidFill>
                <a:effectLst/>
                <a:latin typeface="Times New Roman" panose="02020603050405020304" pitchFamily="18" charset="0"/>
                <a:cs typeface="Times New Roman" panose="02020603050405020304" pitchFamily="18" charset="0"/>
              </a:rPr>
              <a:t>    : </a:t>
            </a:r>
            <a:r>
              <a:rPr lang="tr-TR" sz="1200" b="1" dirty="0" err="1">
                <a:solidFill>
                  <a:schemeClr val="bg1"/>
                </a:solidFill>
                <a:effectLst/>
                <a:latin typeface="Times New Roman" panose="02020603050405020304" pitchFamily="18" charset="0"/>
                <a:cs typeface="Times New Roman" panose="02020603050405020304" pitchFamily="18" charset="0"/>
              </a:rPr>
              <a:t>std_logic</a:t>
            </a:r>
            <a:r>
              <a:rPr lang="tr-TR" sz="1200" b="1" dirty="0">
                <a:solidFill>
                  <a:schemeClr val="bg1"/>
                </a:solidFill>
                <a:effectLst/>
                <a:latin typeface="Times New Roman" panose="02020603050405020304" pitchFamily="18" charset="0"/>
                <a:cs typeface="Times New Roman" panose="02020603050405020304" pitchFamily="18" charset="0"/>
              </a:rPr>
              <a:t> ;</a:t>
            </a:r>
          </a:p>
          <a:p>
            <a:pPr marL="0" indent="0">
              <a:lnSpc>
                <a:spcPct val="100000"/>
              </a:lnSpc>
              <a:buNone/>
            </a:pP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aw_r</a:t>
            </a:r>
            <a:r>
              <a:rPr lang="tr-TR" sz="1200" b="1" dirty="0" err="1">
                <a:solidFill>
                  <a:schemeClr val="bg1"/>
                </a:solidFill>
                <a:effectLst/>
                <a:latin typeface="Times New Roman" panose="02020603050405020304" pitchFamily="18" charset="0"/>
                <a:cs typeface="Times New Roman" panose="02020603050405020304" pitchFamily="18" charset="0"/>
              </a:rPr>
              <a:t>eady</a:t>
            </a:r>
            <a:r>
              <a:rPr lang="tr-TR" sz="1200" b="1" dirty="0">
                <a:solidFill>
                  <a:schemeClr val="bg1"/>
                </a:solidFill>
                <a:effectLst/>
                <a:latin typeface="Times New Roman" panose="02020603050405020304" pitchFamily="18" charset="0"/>
                <a:cs typeface="Times New Roman" panose="02020603050405020304" pitchFamily="18" charset="0"/>
              </a:rPr>
              <a:t>    : </a:t>
            </a:r>
            <a:r>
              <a:rPr lang="tr-TR" sz="1200" b="1" dirty="0" err="1">
                <a:solidFill>
                  <a:schemeClr val="bg1"/>
                </a:solidFill>
                <a:effectLst/>
                <a:latin typeface="Times New Roman" panose="02020603050405020304" pitchFamily="18" charset="0"/>
                <a:cs typeface="Times New Roman" panose="02020603050405020304" pitchFamily="18" charset="0"/>
              </a:rPr>
              <a:t>std_logic</a:t>
            </a:r>
            <a:r>
              <a:rPr lang="tr-TR" sz="1200" b="1" dirty="0">
                <a:solidFill>
                  <a:schemeClr val="bg1"/>
                </a:solidFill>
                <a:effectLst/>
                <a:latin typeface="Times New Roman" panose="02020603050405020304" pitchFamily="18" charset="0"/>
                <a:cs typeface="Times New Roman" panose="02020603050405020304" pitchFamily="18" charset="0"/>
              </a:rPr>
              <a:t> ;</a:t>
            </a:r>
          </a:p>
          <a:p>
            <a:pPr marL="0" indent="0">
              <a:lnSpc>
                <a:spcPct val="100000"/>
              </a:lnSpc>
              <a:buNone/>
            </a:pPr>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record</a:t>
            </a:r>
            <a:r>
              <a:rPr lang="tr-TR" sz="1200" b="1" dirty="0">
                <a:solidFill>
                  <a:schemeClr val="bg1"/>
                </a:solidFill>
                <a:effectLst/>
                <a:latin typeface="Times New Roman" panose="02020603050405020304" pitchFamily="18" charset="0"/>
                <a:cs typeface="Times New Roman" panose="02020603050405020304" pitchFamily="18" charset="0"/>
              </a:rPr>
              <a:t> axi4_lite_write_address_type ;</a:t>
            </a:r>
          </a:p>
          <a:p>
            <a:pPr marL="0" indent="0">
              <a:lnSpc>
                <a:spcPct val="100000"/>
              </a:lnSpc>
              <a:buNone/>
            </a:pPr>
            <a:r>
              <a:rPr lang="tr-TR" sz="1200" b="1" dirty="0">
                <a:solidFill>
                  <a:schemeClr val="bg1"/>
                </a:solidFill>
                <a:effectLst/>
                <a:latin typeface="Times New Roman" panose="02020603050405020304" pitchFamily="18" charset="0"/>
                <a:cs typeface="Times New Roman" panose="02020603050405020304" pitchFamily="18" charset="0"/>
              </a:rPr>
              <a:t>--</a:t>
            </a:r>
            <a:r>
              <a:rPr lang="tr-TR" sz="1200" b="1" dirty="0" err="1">
                <a:solidFill>
                  <a:schemeClr val="bg1"/>
                </a:solidFill>
                <a:effectLst/>
                <a:latin typeface="Times New Roman" panose="02020603050405020304" pitchFamily="18" charset="0"/>
                <a:cs typeface="Times New Roman" panose="02020603050405020304" pitchFamily="18" charset="0"/>
              </a:rPr>
              <a:t>encapsulation</a:t>
            </a:r>
            <a:endParaRPr lang="tr-TR" sz="1200" b="1" dirty="0">
              <a:solidFill>
                <a:schemeClr val="bg1"/>
              </a:solidFill>
              <a:effectLst/>
              <a:latin typeface="Times New Roman" panose="02020603050405020304" pitchFamily="18" charset="0"/>
              <a:cs typeface="Times New Roman" panose="02020603050405020304" pitchFamily="18" charset="0"/>
            </a:endParaRPr>
          </a:p>
          <a:p>
            <a:pPr marL="0" indent="0">
              <a:buNone/>
            </a:pPr>
            <a:br>
              <a:rPr lang="tr-TR" sz="800" b="1" dirty="0">
                <a:solidFill>
                  <a:schemeClr val="bg1"/>
                </a:solidFill>
                <a:effectLst/>
                <a:latin typeface="Times New Roman" panose="02020603050405020304" pitchFamily="18" charset="0"/>
                <a:cs typeface="Times New Roman" panose="02020603050405020304" pitchFamily="18" charset="0"/>
              </a:rPr>
            </a:br>
            <a:endParaRPr lang="tr-TR" sz="800" b="1" dirty="0">
              <a:solidFill>
                <a:srgbClr val="DADADA"/>
              </a:solidFill>
              <a:effectLst/>
              <a:latin typeface="Times New Roman" panose="02020603050405020304" pitchFamily="18" charset="0"/>
              <a:cs typeface="Times New Roman" panose="02020603050405020304" pitchFamily="18" charset="0"/>
            </a:endParaRPr>
          </a:p>
          <a:p>
            <a:pPr marL="0" indent="0">
              <a:buNone/>
            </a:pPr>
            <a:endParaRPr lang="tr-TR" sz="800" b="1" dirty="0">
              <a:latin typeface="Times New Roman" panose="02020603050405020304" pitchFamily="18" charset="0"/>
              <a:cs typeface="Times New Roman" panose="02020603050405020304" pitchFamily="18" charset="0"/>
            </a:endParaRPr>
          </a:p>
        </p:txBody>
      </p:sp>
      <p:sp>
        <p:nvSpPr>
          <p:cNvPr id="6" name="Metin kutusu 5">
            <a:extLst>
              <a:ext uri="{FF2B5EF4-FFF2-40B4-BE49-F238E27FC236}">
                <a16:creationId xmlns:a16="http://schemas.microsoft.com/office/drawing/2014/main" id="{67949C3B-61FF-405E-850A-EFAD9239A054}"/>
              </a:ext>
            </a:extLst>
          </p:cNvPr>
          <p:cNvSpPr txBox="1"/>
          <p:nvPr/>
        </p:nvSpPr>
        <p:spPr>
          <a:xfrm>
            <a:off x="3805863" y="791999"/>
            <a:ext cx="3635458" cy="1938992"/>
          </a:xfrm>
          <a:prstGeom prst="rect">
            <a:avLst/>
          </a:prstGeom>
          <a:noFill/>
        </p:spPr>
        <p:txBody>
          <a:bodyPr wrap="square">
            <a:spAutoFit/>
          </a:bodyPr>
          <a:lstStyle/>
          <a:p>
            <a:r>
              <a:rPr lang="en-US" sz="1200" b="1" dirty="0">
                <a:solidFill>
                  <a:schemeClr val="bg1"/>
                </a:solidFill>
                <a:effectLst/>
                <a:latin typeface="Times New Roman" panose="02020603050405020304" pitchFamily="18" charset="0"/>
                <a:cs typeface="Times New Roman" panose="02020603050405020304" pitchFamily="18" charset="0"/>
              </a:rPr>
              <a:t>view </a:t>
            </a:r>
            <a:r>
              <a:rPr lang="tr-TR" sz="1200" b="1" dirty="0">
                <a:solidFill>
                  <a:schemeClr val="bg1"/>
                </a:solidFill>
                <a:effectLst/>
                <a:latin typeface="Times New Roman" panose="02020603050405020304" pitchFamily="18" charset="0"/>
                <a:cs typeface="Times New Roman" panose="02020603050405020304" pitchFamily="18" charset="0"/>
              </a:rPr>
              <a:t>a</a:t>
            </a:r>
            <a:r>
              <a:rPr lang="en-US" sz="1200" b="1" dirty="0">
                <a:solidFill>
                  <a:schemeClr val="bg1"/>
                </a:solidFill>
                <a:effectLst/>
                <a:latin typeface="Times New Roman" panose="02020603050405020304" pitchFamily="18" charset="0"/>
                <a:cs typeface="Times New Roman" panose="02020603050405020304" pitchFamily="18" charset="0"/>
              </a:rPr>
              <a:t>xi4</a:t>
            </a:r>
            <a:r>
              <a:rPr lang="tr-TR" sz="1200" b="1" dirty="0">
                <a:solidFill>
                  <a:schemeClr val="bg1"/>
                </a:solidFill>
                <a:effectLst/>
                <a:latin typeface="Times New Roman" panose="02020603050405020304" pitchFamily="18" charset="0"/>
                <a:cs typeface="Times New Roman" panose="02020603050405020304" pitchFamily="18" charset="0"/>
              </a:rPr>
              <a:t>_l</a:t>
            </a:r>
            <a:r>
              <a:rPr lang="en-US" sz="1200" b="1" dirty="0" err="1">
                <a:solidFill>
                  <a:schemeClr val="bg1"/>
                </a:solidFill>
                <a:effectLst/>
                <a:latin typeface="Times New Roman" panose="02020603050405020304" pitchFamily="18" charset="0"/>
                <a:cs typeface="Times New Roman" panose="02020603050405020304" pitchFamily="18" charset="0"/>
              </a:rPr>
              <a:t>ite</a:t>
            </a:r>
            <a:r>
              <a:rPr lang="tr-TR" sz="1200" b="1" dirty="0">
                <a:solidFill>
                  <a:schemeClr val="bg1"/>
                </a:solidFill>
                <a:effectLst/>
                <a:latin typeface="Times New Roman" panose="02020603050405020304" pitchFamily="18" charset="0"/>
                <a:cs typeface="Times New Roman" panose="02020603050405020304" pitchFamily="18" charset="0"/>
              </a:rPr>
              <a:t>_w</a:t>
            </a:r>
            <a:r>
              <a:rPr lang="en-US" sz="1200" b="1" dirty="0">
                <a:solidFill>
                  <a:schemeClr val="bg1"/>
                </a:solidFill>
                <a:effectLst/>
                <a:latin typeface="Times New Roman" panose="02020603050405020304" pitchFamily="18" charset="0"/>
                <a:cs typeface="Times New Roman" panose="02020603050405020304" pitchFamily="18" charset="0"/>
              </a:rPr>
              <a:t>rite</a:t>
            </a:r>
            <a:r>
              <a:rPr lang="tr-TR" sz="1200" b="1" dirty="0">
                <a:solidFill>
                  <a:schemeClr val="bg1"/>
                </a:solidFill>
                <a:effectLst/>
                <a:latin typeface="Times New Roman" panose="02020603050405020304" pitchFamily="18" charset="0"/>
                <a:cs typeface="Times New Roman" panose="02020603050405020304" pitchFamily="18" charset="0"/>
              </a:rPr>
              <a:t>_a</a:t>
            </a:r>
            <a:r>
              <a:rPr lang="en-US" sz="1200" b="1" dirty="0" err="1">
                <a:solidFill>
                  <a:schemeClr val="bg1"/>
                </a:solidFill>
                <a:effectLst/>
                <a:latin typeface="Times New Roman" panose="02020603050405020304" pitchFamily="18" charset="0"/>
                <a:cs typeface="Times New Roman" panose="02020603050405020304" pitchFamily="18" charset="0"/>
              </a:rPr>
              <a:t>ddress</a:t>
            </a:r>
            <a:r>
              <a:rPr lang="tr-TR" sz="1200" b="1" dirty="0">
                <a:solidFill>
                  <a:schemeClr val="bg1"/>
                </a:solidFill>
                <a:effectLst/>
                <a:latin typeface="Times New Roman" panose="02020603050405020304" pitchFamily="18" charset="0"/>
                <a:cs typeface="Times New Roman" panose="02020603050405020304" pitchFamily="18" charset="0"/>
              </a:rPr>
              <a:t>_m</a:t>
            </a:r>
            <a:r>
              <a:rPr lang="en-US" sz="1200" b="1" dirty="0">
                <a:solidFill>
                  <a:schemeClr val="bg1"/>
                </a:solidFill>
                <a:effectLst/>
                <a:latin typeface="Times New Roman" panose="02020603050405020304" pitchFamily="18" charset="0"/>
                <a:cs typeface="Times New Roman" panose="02020603050405020304" pitchFamily="18" charset="0"/>
              </a:rPr>
              <a:t>aster</a:t>
            </a:r>
            <a:r>
              <a:rPr lang="tr-TR" sz="1200" b="1" dirty="0">
                <a:solidFill>
                  <a:schemeClr val="bg1"/>
                </a:solidFill>
                <a:effectLst/>
                <a:latin typeface="Times New Roman" panose="02020603050405020304" pitchFamily="18" charset="0"/>
                <a:cs typeface="Times New Roman" panose="02020603050405020304" pitchFamily="18" charset="0"/>
              </a:rPr>
              <a:t>_v</a:t>
            </a:r>
            <a:r>
              <a:rPr lang="en-US" sz="1200" b="1" dirty="0" err="1">
                <a:solidFill>
                  <a:schemeClr val="bg1"/>
                </a:solidFill>
                <a:effectLst/>
                <a:latin typeface="Times New Roman" panose="02020603050405020304" pitchFamily="18" charset="0"/>
                <a:cs typeface="Times New Roman" panose="02020603050405020304" pitchFamily="18" charset="0"/>
              </a:rPr>
              <a:t>iew</a:t>
            </a:r>
            <a:r>
              <a:rPr lang="en-US" sz="1200" b="1" dirty="0">
                <a:solidFill>
                  <a:schemeClr val="bg1"/>
                </a:solidFill>
                <a:effectLst/>
                <a:latin typeface="Times New Roman" panose="02020603050405020304" pitchFamily="18" charset="0"/>
                <a:cs typeface="Times New Roman" panose="02020603050405020304" pitchFamily="18" charset="0"/>
              </a:rPr>
              <a:t> of </a:t>
            </a:r>
            <a:r>
              <a:rPr lang="tr-TR" sz="1200" b="1" dirty="0">
                <a:solidFill>
                  <a:schemeClr val="bg1"/>
                </a:solidFill>
                <a:effectLst/>
                <a:latin typeface="Times New Roman" panose="02020603050405020304" pitchFamily="18" charset="0"/>
                <a:cs typeface="Times New Roman" panose="02020603050405020304" pitchFamily="18" charset="0"/>
              </a:rPr>
              <a:t>axi4_lite_write_address_type</a:t>
            </a:r>
            <a:r>
              <a:rPr lang="en-US" sz="1200" b="1" dirty="0">
                <a:solidFill>
                  <a:schemeClr val="bg1"/>
                </a:solidFill>
                <a:effectLst/>
                <a:latin typeface="Times New Roman" panose="02020603050405020304" pitchFamily="18" charset="0"/>
                <a:cs typeface="Times New Roman" panose="02020603050405020304" pitchFamily="18" charset="0"/>
              </a:rPr>
              <a:t> is</a:t>
            </a:r>
          </a:p>
          <a:p>
            <a:r>
              <a:rPr lang="en-US"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aw_a</a:t>
            </a:r>
            <a:r>
              <a:rPr lang="tr-TR" sz="1200" b="1" dirty="0" err="1">
                <a:solidFill>
                  <a:schemeClr val="bg1"/>
                </a:solidFill>
                <a:effectLst/>
                <a:latin typeface="Times New Roman" panose="02020603050405020304" pitchFamily="18" charset="0"/>
                <a:cs typeface="Times New Roman" panose="02020603050405020304" pitchFamily="18" charset="0"/>
              </a:rPr>
              <a:t>ddr</a:t>
            </a:r>
            <a:r>
              <a:rPr lang="en-US" sz="1200" b="1" dirty="0">
                <a:solidFill>
                  <a:schemeClr val="bg1"/>
                </a:solidFill>
                <a:effectLst/>
                <a:latin typeface="Times New Roman" panose="02020603050405020304" pitchFamily="18" charset="0"/>
                <a:cs typeface="Times New Roman" panose="02020603050405020304" pitchFamily="18" charset="0"/>
              </a:rPr>
              <a:t>     : out ;</a:t>
            </a:r>
          </a:p>
          <a:p>
            <a:r>
              <a:rPr lang="en-US" sz="1200" b="1" dirty="0">
                <a:solidFill>
                  <a:schemeClr val="bg1"/>
                </a:solidFill>
                <a:effectLst/>
                <a:latin typeface="Times New Roman" panose="02020603050405020304" pitchFamily="18" charset="0"/>
                <a:cs typeface="Times New Roman" panose="02020603050405020304" pitchFamily="18" charset="0"/>
              </a:rPr>
              <a:t>    </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aw_p</a:t>
            </a:r>
            <a:r>
              <a:rPr lang="tr-TR" sz="1200" b="1" dirty="0" err="1">
                <a:solidFill>
                  <a:schemeClr val="bg1"/>
                </a:solidFill>
                <a:effectLst/>
                <a:latin typeface="Times New Roman" panose="02020603050405020304" pitchFamily="18" charset="0"/>
                <a:cs typeface="Times New Roman" panose="02020603050405020304" pitchFamily="18" charset="0"/>
              </a:rPr>
              <a:t>rot</a:t>
            </a:r>
            <a:r>
              <a:rPr lang="en-US" sz="1200" b="1" dirty="0">
                <a:solidFill>
                  <a:schemeClr val="bg1"/>
                </a:solidFill>
                <a:effectLst/>
                <a:latin typeface="Times New Roman" panose="02020603050405020304" pitchFamily="18" charset="0"/>
                <a:cs typeface="Times New Roman" panose="02020603050405020304" pitchFamily="18" charset="0"/>
              </a:rPr>
              <a:t>     : out ;</a:t>
            </a:r>
          </a:p>
          <a:p>
            <a:r>
              <a:rPr lang="en-US"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aw_v</a:t>
            </a:r>
            <a:r>
              <a:rPr lang="tr-TR" sz="1200" b="1" dirty="0" err="1">
                <a:solidFill>
                  <a:schemeClr val="bg1"/>
                </a:solidFill>
                <a:effectLst/>
                <a:latin typeface="Times New Roman" panose="02020603050405020304" pitchFamily="18" charset="0"/>
                <a:cs typeface="Times New Roman" panose="02020603050405020304" pitchFamily="18" charset="0"/>
              </a:rPr>
              <a:t>alid</a:t>
            </a:r>
            <a:r>
              <a:rPr lang="en-US" sz="1200" b="1" dirty="0">
                <a:solidFill>
                  <a:schemeClr val="bg1"/>
                </a:solidFill>
                <a:effectLst/>
                <a:latin typeface="Times New Roman" panose="02020603050405020304" pitchFamily="18" charset="0"/>
                <a:cs typeface="Times New Roman" panose="02020603050405020304" pitchFamily="18" charset="0"/>
              </a:rPr>
              <a:t>    : out ;</a:t>
            </a:r>
          </a:p>
          <a:p>
            <a:r>
              <a:rPr lang="en-US"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aw_r</a:t>
            </a:r>
            <a:r>
              <a:rPr lang="tr-TR" sz="1200" b="1" dirty="0" err="1">
                <a:solidFill>
                  <a:schemeClr val="bg1"/>
                </a:solidFill>
                <a:effectLst/>
                <a:latin typeface="Times New Roman" panose="02020603050405020304" pitchFamily="18" charset="0"/>
                <a:cs typeface="Times New Roman" panose="02020603050405020304" pitchFamily="18" charset="0"/>
              </a:rPr>
              <a:t>eady</a:t>
            </a:r>
            <a:r>
              <a:rPr lang="en-US" sz="1200" b="1" dirty="0">
                <a:solidFill>
                  <a:schemeClr val="bg1"/>
                </a:solidFill>
                <a:effectLst/>
                <a:latin typeface="Times New Roman" panose="02020603050405020304" pitchFamily="18" charset="0"/>
                <a:cs typeface="Times New Roman" panose="02020603050405020304" pitchFamily="18" charset="0"/>
              </a:rPr>
              <a:t>    : in ;</a:t>
            </a:r>
            <a:endParaRPr lang="tr-TR" sz="1200" b="1" dirty="0">
              <a:solidFill>
                <a:schemeClr val="bg1"/>
              </a:solidFill>
              <a:effectLst/>
              <a:latin typeface="Times New Roman" panose="02020603050405020304" pitchFamily="18" charset="0"/>
              <a:cs typeface="Times New Roman" panose="02020603050405020304" pitchFamily="18" charset="0"/>
            </a:endParaRPr>
          </a:p>
          <a:p>
            <a:r>
              <a:rPr lang="en-US" sz="1200" b="1" dirty="0">
                <a:solidFill>
                  <a:schemeClr val="bg1"/>
                </a:solidFill>
                <a:effectLst/>
                <a:latin typeface="Times New Roman" panose="02020603050405020304" pitchFamily="18" charset="0"/>
                <a:cs typeface="Times New Roman" panose="02020603050405020304" pitchFamily="18" charset="0"/>
              </a:rPr>
              <a:t>end view </a:t>
            </a:r>
            <a:r>
              <a:rPr lang="tr-TR" sz="1200" b="1" dirty="0">
                <a:solidFill>
                  <a:schemeClr val="bg1"/>
                </a:solidFill>
                <a:effectLst/>
                <a:latin typeface="Times New Roman" panose="02020603050405020304" pitchFamily="18" charset="0"/>
                <a:cs typeface="Times New Roman" panose="02020603050405020304" pitchFamily="18" charset="0"/>
              </a:rPr>
              <a:t>a</a:t>
            </a:r>
            <a:r>
              <a:rPr lang="en-US" sz="1200" b="1" dirty="0">
                <a:solidFill>
                  <a:schemeClr val="bg1"/>
                </a:solidFill>
                <a:effectLst/>
                <a:latin typeface="Times New Roman" panose="02020603050405020304" pitchFamily="18" charset="0"/>
                <a:cs typeface="Times New Roman" panose="02020603050405020304" pitchFamily="18" charset="0"/>
              </a:rPr>
              <a:t>xi4</a:t>
            </a:r>
            <a:r>
              <a:rPr lang="tr-TR" sz="1200" b="1" dirty="0">
                <a:solidFill>
                  <a:schemeClr val="bg1"/>
                </a:solidFill>
                <a:effectLst/>
                <a:latin typeface="Times New Roman" panose="02020603050405020304" pitchFamily="18" charset="0"/>
                <a:cs typeface="Times New Roman" panose="02020603050405020304" pitchFamily="18" charset="0"/>
              </a:rPr>
              <a:t>_l</a:t>
            </a:r>
            <a:r>
              <a:rPr lang="en-US" sz="1200" b="1" dirty="0" err="1">
                <a:solidFill>
                  <a:schemeClr val="bg1"/>
                </a:solidFill>
                <a:effectLst/>
                <a:latin typeface="Times New Roman" panose="02020603050405020304" pitchFamily="18" charset="0"/>
                <a:cs typeface="Times New Roman" panose="02020603050405020304" pitchFamily="18" charset="0"/>
              </a:rPr>
              <a:t>ite</a:t>
            </a:r>
            <a:r>
              <a:rPr lang="tr-TR" sz="1200" b="1" dirty="0">
                <a:solidFill>
                  <a:schemeClr val="bg1"/>
                </a:solidFill>
                <a:effectLst/>
                <a:latin typeface="Times New Roman" panose="02020603050405020304" pitchFamily="18" charset="0"/>
                <a:cs typeface="Times New Roman" panose="02020603050405020304" pitchFamily="18" charset="0"/>
              </a:rPr>
              <a:t>_w</a:t>
            </a:r>
            <a:r>
              <a:rPr lang="en-US" sz="1200" b="1" dirty="0">
                <a:solidFill>
                  <a:schemeClr val="bg1"/>
                </a:solidFill>
                <a:effectLst/>
                <a:latin typeface="Times New Roman" panose="02020603050405020304" pitchFamily="18" charset="0"/>
                <a:cs typeface="Times New Roman" panose="02020603050405020304" pitchFamily="18" charset="0"/>
              </a:rPr>
              <a:t>rite</a:t>
            </a:r>
            <a:r>
              <a:rPr lang="tr-TR" sz="1200" b="1" dirty="0">
                <a:solidFill>
                  <a:schemeClr val="bg1"/>
                </a:solidFill>
                <a:effectLst/>
                <a:latin typeface="Times New Roman" panose="02020603050405020304" pitchFamily="18" charset="0"/>
                <a:cs typeface="Times New Roman" panose="02020603050405020304" pitchFamily="18" charset="0"/>
              </a:rPr>
              <a:t>_a</a:t>
            </a:r>
            <a:r>
              <a:rPr lang="en-US" sz="1200" b="1" dirty="0" err="1">
                <a:solidFill>
                  <a:schemeClr val="bg1"/>
                </a:solidFill>
                <a:effectLst/>
                <a:latin typeface="Times New Roman" panose="02020603050405020304" pitchFamily="18" charset="0"/>
                <a:cs typeface="Times New Roman" panose="02020603050405020304" pitchFamily="18" charset="0"/>
              </a:rPr>
              <a:t>ddress</a:t>
            </a:r>
            <a:r>
              <a:rPr lang="tr-TR" sz="1200" b="1" dirty="0">
                <a:solidFill>
                  <a:schemeClr val="bg1"/>
                </a:solidFill>
                <a:effectLst/>
                <a:latin typeface="Times New Roman" panose="02020603050405020304" pitchFamily="18" charset="0"/>
                <a:cs typeface="Times New Roman" panose="02020603050405020304" pitchFamily="18" charset="0"/>
              </a:rPr>
              <a:t>_m</a:t>
            </a:r>
            <a:r>
              <a:rPr lang="en-US" sz="1200" b="1" dirty="0">
                <a:solidFill>
                  <a:schemeClr val="bg1"/>
                </a:solidFill>
                <a:effectLst/>
                <a:latin typeface="Times New Roman" panose="02020603050405020304" pitchFamily="18" charset="0"/>
                <a:cs typeface="Times New Roman" panose="02020603050405020304" pitchFamily="18" charset="0"/>
              </a:rPr>
              <a:t>aster</a:t>
            </a:r>
            <a:r>
              <a:rPr lang="tr-TR" sz="1200" b="1" dirty="0">
                <a:solidFill>
                  <a:schemeClr val="bg1"/>
                </a:solidFill>
                <a:effectLst/>
                <a:latin typeface="Times New Roman" panose="02020603050405020304" pitchFamily="18" charset="0"/>
                <a:cs typeface="Times New Roman" panose="02020603050405020304" pitchFamily="18" charset="0"/>
              </a:rPr>
              <a:t>_v</a:t>
            </a:r>
            <a:r>
              <a:rPr lang="en-US" sz="1200" b="1" dirty="0" err="1">
                <a:solidFill>
                  <a:schemeClr val="bg1"/>
                </a:solidFill>
                <a:effectLst/>
                <a:latin typeface="Times New Roman" panose="02020603050405020304" pitchFamily="18" charset="0"/>
                <a:cs typeface="Times New Roman" panose="02020603050405020304" pitchFamily="18" charset="0"/>
              </a:rPr>
              <a:t>iew</a:t>
            </a:r>
            <a:r>
              <a:rPr lang="en-US" sz="1200" b="1" dirty="0">
                <a:solidFill>
                  <a:schemeClr val="bg1"/>
                </a:solidFill>
                <a:effectLst/>
                <a:latin typeface="Times New Roman" panose="02020603050405020304" pitchFamily="18" charset="0"/>
                <a:cs typeface="Times New Roman" panose="02020603050405020304" pitchFamily="18" charset="0"/>
              </a:rPr>
              <a:t> of ; </a:t>
            </a:r>
            <a:endParaRPr lang="tr-TR" sz="1200" b="1" dirty="0">
              <a:solidFill>
                <a:schemeClr val="bg1"/>
              </a:solidFill>
              <a:effectLst/>
              <a:latin typeface="Times New Roman" panose="02020603050405020304" pitchFamily="18" charset="0"/>
              <a:cs typeface="Times New Roman" panose="02020603050405020304" pitchFamily="18" charset="0"/>
            </a:endParaRPr>
          </a:p>
          <a:p>
            <a:endParaRPr lang="tr-TR" sz="1200" b="1" dirty="0">
              <a:solidFill>
                <a:schemeClr val="bg1"/>
              </a:solidFill>
              <a:latin typeface="Times New Roman" panose="02020603050405020304" pitchFamily="18" charset="0"/>
              <a:cs typeface="Times New Roman" panose="02020603050405020304" pitchFamily="18" charset="0"/>
            </a:endParaRPr>
          </a:p>
          <a:p>
            <a:r>
              <a:rPr lang="en-US" sz="1200" b="1" dirty="0">
                <a:solidFill>
                  <a:schemeClr val="bg1"/>
                </a:solidFill>
                <a:effectLst/>
                <a:latin typeface="Times New Roman" panose="02020603050405020304" pitchFamily="18" charset="0"/>
                <a:cs typeface="Times New Roman" panose="02020603050405020304" pitchFamily="18" charset="0"/>
              </a:rPr>
              <a:t>-- a view declaration for the mode replacement</a:t>
            </a:r>
          </a:p>
          <a:p>
            <a:endParaRPr lang="en-US" sz="1200" b="1" dirty="0">
              <a:solidFill>
                <a:srgbClr val="DADADA"/>
              </a:solidFill>
              <a:effectLst/>
              <a:latin typeface="Times New Roman" panose="02020603050405020304" pitchFamily="18" charset="0"/>
              <a:cs typeface="Times New Roman" panose="02020603050405020304" pitchFamily="18" charset="0"/>
            </a:endParaRPr>
          </a:p>
        </p:txBody>
      </p:sp>
      <p:sp>
        <p:nvSpPr>
          <p:cNvPr id="10" name="Metin kutusu 9">
            <a:extLst>
              <a:ext uri="{FF2B5EF4-FFF2-40B4-BE49-F238E27FC236}">
                <a16:creationId xmlns:a16="http://schemas.microsoft.com/office/drawing/2014/main" id="{EF879E15-60AF-459E-8F39-5FBB4C8A56AE}"/>
              </a:ext>
            </a:extLst>
          </p:cNvPr>
          <p:cNvSpPr txBox="1"/>
          <p:nvPr/>
        </p:nvSpPr>
        <p:spPr>
          <a:xfrm>
            <a:off x="7441320" y="906516"/>
            <a:ext cx="4605367" cy="1200329"/>
          </a:xfrm>
          <a:prstGeom prst="rect">
            <a:avLst/>
          </a:prstGeom>
          <a:noFill/>
        </p:spPr>
        <p:txBody>
          <a:bodyPr wrap="square">
            <a:spAutoFit/>
          </a:bodyPr>
          <a:lstStyle/>
          <a:p>
            <a:r>
              <a:rPr lang="tr-TR" sz="1200" b="1" dirty="0">
                <a:solidFill>
                  <a:schemeClr val="bg1"/>
                </a:solidFill>
                <a:effectLst/>
                <a:latin typeface="Times New Roman" panose="02020603050405020304" pitchFamily="18" charset="0"/>
                <a:cs typeface="Times New Roman" panose="02020603050405020304" pitchFamily="18" charset="0"/>
              </a:rPr>
              <a:t>axi_master1     : </a:t>
            </a:r>
            <a:r>
              <a:rPr lang="tr-TR" sz="1200" b="1" dirty="0" err="1">
                <a:solidFill>
                  <a:schemeClr val="bg1"/>
                </a:solidFill>
                <a:effectLst/>
                <a:latin typeface="Times New Roman" panose="02020603050405020304" pitchFamily="18" charset="0"/>
                <a:cs typeface="Times New Roman" panose="02020603050405020304" pitchFamily="18" charset="0"/>
              </a:rPr>
              <a:t>view</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a</a:t>
            </a:r>
            <a:r>
              <a:rPr lang="tr-TR" sz="1200" b="1" dirty="0">
                <a:solidFill>
                  <a:schemeClr val="bg1"/>
                </a:solidFill>
                <a:effectLst/>
                <a:latin typeface="Times New Roman" panose="02020603050405020304" pitchFamily="18" charset="0"/>
                <a:cs typeface="Times New Roman" panose="02020603050405020304" pitchFamily="18" charset="0"/>
              </a:rPr>
              <a:t>xi4_lite_master_view ;</a:t>
            </a:r>
          </a:p>
          <a:p>
            <a:r>
              <a:rPr lang="tr-TR" sz="1200" b="1" dirty="0">
                <a:solidFill>
                  <a:schemeClr val="bg1"/>
                </a:solidFill>
                <a:effectLst/>
                <a:latin typeface="Times New Roman" panose="02020603050405020304" pitchFamily="18" charset="0"/>
                <a:cs typeface="Times New Roman" panose="02020603050405020304" pitchFamily="18" charset="0"/>
              </a:rPr>
              <a:t>axi_master2     : </a:t>
            </a:r>
            <a:r>
              <a:rPr lang="tr-TR" sz="1200" b="1" dirty="0" err="1">
                <a:solidFill>
                  <a:schemeClr val="bg1"/>
                </a:solidFill>
                <a:effectLst/>
                <a:latin typeface="Times New Roman" panose="02020603050405020304" pitchFamily="18" charset="0"/>
                <a:cs typeface="Times New Roman" panose="02020603050405020304" pitchFamily="18" charset="0"/>
              </a:rPr>
              <a:t>view</a:t>
            </a:r>
            <a:r>
              <a:rPr lang="tr-TR" sz="1200" b="1" dirty="0">
                <a:solidFill>
                  <a:schemeClr val="bg1"/>
                </a:solidFill>
                <a:effectLst/>
                <a:latin typeface="Times New Roman" panose="02020603050405020304" pitchFamily="18" charset="0"/>
                <a:cs typeface="Times New Roman" panose="02020603050405020304" pitchFamily="18" charset="0"/>
              </a:rPr>
              <a:t> axi4_lite_master_view of </a:t>
            </a:r>
            <a:r>
              <a:rPr lang="tr-TR" sz="1200" b="1" dirty="0">
                <a:solidFill>
                  <a:schemeClr val="bg1"/>
                </a:solidFill>
                <a:latin typeface="Times New Roman" panose="02020603050405020304" pitchFamily="18" charset="0"/>
                <a:cs typeface="Times New Roman" panose="02020603050405020304" pitchFamily="18" charset="0"/>
              </a:rPr>
              <a:t>ax</a:t>
            </a:r>
            <a:r>
              <a:rPr lang="tr-TR" sz="1200" b="1" dirty="0">
                <a:solidFill>
                  <a:schemeClr val="bg1"/>
                </a:solidFill>
                <a:effectLst/>
                <a:latin typeface="Times New Roman" panose="02020603050405020304" pitchFamily="18" charset="0"/>
                <a:cs typeface="Times New Roman" panose="02020603050405020304" pitchFamily="18" charset="0"/>
              </a:rPr>
              <a:t>i4_lite_type ;</a:t>
            </a:r>
          </a:p>
          <a:p>
            <a:r>
              <a:rPr lang="tr-TR" sz="1200" b="1" dirty="0">
                <a:solidFill>
                  <a:schemeClr val="bg1"/>
                </a:solidFill>
                <a:latin typeface="Times New Roman" panose="02020603050405020304" pitchFamily="18" charset="0"/>
                <a:cs typeface="Times New Roman" panose="02020603050405020304" pitchFamily="18" charset="0"/>
              </a:rPr>
              <a:t>a</a:t>
            </a:r>
            <a:r>
              <a:rPr lang="tr-TR" sz="1200" b="1" dirty="0">
                <a:solidFill>
                  <a:schemeClr val="bg1"/>
                </a:solidFill>
                <a:effectLst/>
                <a:latin typeface="Times New Roman" panose="02020603050405020304" pitchFamily="18" charset="0"/>
                <a:cs typeface="Times New Roman" panose="02020603050405020304" pitchFamily="18" charset="0"/>
              </a:rPr>
              <a:t>xi_responder1  : </a:t>
            </a:r>
            <a:r>
              <a:rPr lang="tr-TR" sz="1200" b="1" dirty="0" err="1">
                <a:solidFill>
                  <a:schemeClr val="bg1"/>
                </a:solidFill>
                <a:effectLst/>
                <a:latin typeface="Times New Roman" panose="02020603050405020304" pitchFamily="18" charset="0"/>
                <a:cs typeface="Times New Roman" panose="02020603050405020304" pitchFamily="18" charset="0"/>
              </a:rPr>
              <a:t>view</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a</a:t>
            </a:r>
            <a:r>
              <a:rPr lang="tr-TR" sz="1200" b="1" dirty="0">
                <a:solidFill>
                  <a:schemeClr val="bg1"/>
                </a:solidFill>
                <a:effectLst/>
                <a:latin typeface="Times New Roman" panose="02020603050405020304" pitchFamily="18" charset="0"/>
                <a:cs typeface="Times New Roman" panose="02020603050405020304" pitchFamily="18" charset="0"/>
              </a:rPr>
              <a:t>xi4_lite_responder_view ;</a:t>
            </a:r>
          </a:p>
          <a:p>
            <a:r>
              <a:rPr lang="tr-TR" sz="1200" b="1" dirty="0">
                <a:solidFill>
                  <a:schemeClr val="bg1"/>
                </a:solidFill>
                <a:latin typeface="Times New Roman" panose="02020603050405020304" pitchFamily="18" charset="0"/>
                <a:cs typeface="Times New Roman" panose="02020603050405020304" pitchFamily="18" charset="0"/>
              </a:rPr>
              <a:t>a</a:t>
            </a:r>
            <a:r>
              <a:rPr lang="tr-TR" sz="1200" b="1" dirty="0">
                <a:solidFill>
                  <a:schemeClr val="bg1"/>
                </a:solidFill>
                <a:effectLst/>
                <a:latin typeface="Times New Roman" panose="02020603050405020304" pitchFamily="18" charset="0"/>
                <a:cs typeface="Times New Roman" panose="02020603050405020304" pitchFamily="18" charset="0"/>
              </a:rPr>
              <a:t>xi_responder2  : </a:t>
            </a:r>
            <a:r>
              <a:rPr lang="tr-TR" sz="1200" b="1" dirty="0" err="1">
                <a:solidFill>
                  <a:schemeClr val="bg1"/>
                </a:solidFill>
                <a:effectLst/>
                <a:latin typeface="Times New Roman" panose="02020603050405020304" pitchFamily="18" charset="0"/>
                <a:cs typeface="Times New Roman" panose="02020603050405020304" pitchFamily="18" charset="0"/>
              </a:rPr>
              <a:t>view</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a</a:t>
            </a:r>
            <a:r>
              <a:rPr lang="tr-TR" sz="1200" b="1" dirty="0">
                <a:solidFill>
                  <a:schemeClr val="bg1"/>
                </a:solidFill>
                <a:effectLst/>
                <a:latin typeface="Times New Roman" panose="02020603050405020304" pitchFamily="18" charset="0"/>
                <a:cs typeface="Times New Roman" panose="02020603050405020304" pitchFamily="18" charset="0"/>
              </a:rPr>
              <a:t>xi4_lite_responder_view ; </a:t>
            </a:r>
          </a:p>
          <a:p>
            <a:endParaRPr lang="tr-TR" sz="1200" b="1" dirty="0">
              <a:solidFill>
                <a:schemeClr val="bg1"/>
              </a:solidFill>
              <a:latin typeface="Times New Roman" panose="02020603050405020304" pitchFamily="18" charset="0"/>
              <a:cs typeface="Times New Roman" panose="02020603050405020304" pitchFamily="18" charset="0"/>
            </a:endParaRP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Use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the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interface</a:t>
            </a:r>
            <a:r>
              <a:rPr lang="tr-TR" sz="1200" b="1" dirty="0">
                <a:solidFill>
                  <a:schemeClr val="bg1"/>
                </a:solidFill>
                <a:effectLst/>
                <a:latin typeface="Times New Roman" panose="02020603050405020304" pitchFamily="18" charset="0"/>
                <a:cs typeface="Times New Roman" panose="02020603050405020304" pitchFamily="18" charset="0"/>
              </a:rPr>
              <a:t> in an </a:t>
            </a:r>
            <a:r>
              <a:rPr lang="tr-TR" sz="1200" b="1" dirty="0" err="1">
                <a:solidFill>
                  <a:schemeClr val="bg1"/>
                </a:solidFill>
                <a:effectLst/>
                <a:latin typeface="Times New Roman" panose="02020603050405020304" pitchFamily="18" charset="0"/>
                <a:cs typeface="Times New Roman" panose="02020603050405020304" pitchFamily="18" charset="0"/>
              </a:rPr>
              <a:t>entity</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declaration</a:t>
            </a:r>
            <a:endParaRPr lang="tr-TR" sz="1200" b="1" dirty="0">
              <a:solidFill>
                <a:schemeClr val="bg1"/>
              </a:solidFill>
              <a:effectLst/>
              <a:latin typeface="Times New Roman" panose="02020603050405020304" pitchFamily="18" charset="0"/>
              <a:cs typeface="Times New Roman" panose="02020603050405020304" pitchFamily="18" charset="0"/>
            </a:endParaRPr>
          </a:p>
        </p:txBody>
      </p:sp>
      <p:sp>
        <p:nvSpPr>
          <p:cNvPr id="12" name="İçerik Yer Tutucusu 2">
            <a:extLst>
              <a:ext uri="{FF2B5EF4-FFF2-40B4-BE49-F238E27FC236}">
                <a16:creationId xmlns:a16="http://schemas.microsoft.com/office/drawing/2014/main" id="{DD2C3622-72F4-4E22-A453-B9AF885639C2}"/>
              </a:ext>
            </a:extLst>
          </p:cNvPr>
          <p:cNvSpPr txBox="1">
            <a:spLocks/>
          </p:cNvSpPr>
          <p:nvPr/>
        </p:nvSpPr>
        <p:spPr>
          <a:xfrm>
            <a:off x="456250" y="3238280"/>
            <a:ext cx="3247697" cy="2522484"/>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r>
              <a:rPr lang="en-US" sz="1000" b="1" dirty="0">
                <a:solidFill>
                  <a:schemeClr val="bg1"/>
                </a:solidFill>
                <a:effectLst/>
                <a:latin typeface="Times New Roman" panose="02020603050405020304" pitchFamily="18" charset="0"/>
                <a:cs typeface="Times New Roman" panose="02020603050405020304" pitchFamily="18" charset="0"/>
              </a:rPr>
              <a:t>library IEEE;</a:t>
            </a:r>
          </a:p>
          <a:p>
            <a:pPr marL="0" indent="0">
              <a:buNone/>
            </a:pPr>
            <a:r>
              <a:rPr lang="en-US" sz="1000" b="1" dirty="0">
                <a:solidFill>
                  <a:schemeClr val="bg1"/>
                </a:solidFill>
                <a:effectLst/>
                <a:latin typeface="Times New Roman" panose="02020603050405020304" pitchFamily="18" charset="0"/>
                <a:cs typeface="Times New Roman" panose="02020603050405020304" pitchFamily="18" charset="0"/>
              </a:rPr>
              <a:t>use IEEE.STD_LOGIC_1164.ALL;</a:t>
            </a:r>
          </a:p>
          <a:p>
            <a:pPr marL="0" indent="0">
              <a:buNone/>
            </a:pPr>
            <a:br>
              <a:rPr lang="en-US" sz="1000" b="1" dirty="0">
                <a:solidFill>
                  <a:schemeClr val="bg1"/>
                </a:solidFill>
                <a:effectLst/>
                <a:latin typeface="Times New Roman" panose="02020603050405020304" pitchFamily="18" charset="0"/>
                <a:cs typeface="Times New Roman" panose="02020603050405020304" pitchFamily="18" charset="0"/>
              </a:rPr>
            </a:br>
            <a:r>
              <a:rPr lang="en-US" sz="1000" b="1" dirty="0">
                <a:solidFill>
                  <a:schemeClr val="bg1"/>
                </a:solidFill>
                <a:effectLst/>
                <a:latin typeface="Times New Roman" panose="02020603050405020304" pitchFamily="18" charset="0"/>
                <a:cs typeface="Times New Roman" panose="02020603050405020304" pitchFamily="18" charset="0"/>
              </a:rPr>
              <a:t>entity </a:t>
            </a:r>
            <a:r>
              <a:rPr lang="tr-TR" sz="1000" b="1" dirty="0">
                <a:solidFill>
                  <a:schemeClr val="bg1"/>
                </a:solidFill>
                <a:latin typeface="Times New Roman" panose="02020603050405020304" pitchFamily="18" charset="0"/>
                <a:cs typeface="Times New Roman" panose="02020603050405020304" pitchFamily="18" charset="0"/>
              </a:rPr>
              <a:t>t</a:t>
            </a:r>
            <a:r>
              <a:rPr lang="en-US" sz="1000" b="1" dirty="0" err="1">
                <a:solidFill>
                  <a:schemeClr val="bg1"/>
                </a:solidFill>
                <a:effectLst/>
                <a:latin typeface="Times New Roman" panose="02020603050405020304" pitchFamily="18" charset="0"/>
                <a:cs typeface="Times New Roman" panose="02020603050405020304" pitchFamily="18" charset="0"/>
              </a:rPr>
              <a:t>iming</a:t>
            </a:r>
            <a:r>
              <a:rPr lang="tr-TR" sz="1000" b="1" dirty="0">
                <a:solidFill>
                  <a:schemeClr val="bg1"/>
                </a:solidFill>
                <a:effectLst/>
                <a:latin typeface="Times New Roman" panose="02020603050405020304" pitchFamily="18" charset="0"/>
                <a:cs typeface="Times New Roman" panose="02020603050405020304" pitchFamily="18" charset="0"/>
              </a:rPr>
              <a:t>_e</a:t>
            </a:r>
            <a:r>
              <a:rPr lang="en-US" sz="1000" b="1" dirty="0" err="1">
                <a:solidFill>
                  <a:schemeClr val="bg1"/>
                </a:solidFill>
                <a:effectLst/>
                <a:latin typeface="Times New Roman" panose="02020603050405020304" pitchFamily="18" charset="0"/>
                <a:cs typeface="Times New Roman" panose="02020603050405020304" pitchFamily="18" charset="0"/>
              </a:rPr>
              <a:t>xample</a:t>
            </a:r>
            <a:r>
              <a:rPr lang="en-US" sz="1000" b="1" dirty="0">
                <a:solidFill>
                  <a:schemeClr val="bg1"/>
                </a:solidFill>
                <a:effectLst/>
                <a:latin typeface="Times New Roman" panose="02020603050405020304" pitchFamily="18" charset="0"/>
                <a:cs typeface="Times New Roman" panose="02020603050405020304" pitchFamily="18" charset="0"/>
              </a:rPr>
              <a:t> is</a:t>
            </a:r>
          </a:p>
          <a:p>
            <a:pPr marL="0" indent="0">
              <a:buNone/>
            </a:pPr>
            <a:r>
              <a:rPr lang="en-US" sz="1000" b="1" dirty="0">
                <a:solidFill>
                  <a:schemeClr val="bg1"/>
                </a:solidFill>
                <a:effectLst/>
                <a:latin typeface="Times New Roman" panose="02020603050405020304" pitchFamily="18" charset="0"/>
                <a:cs typeface="Times New Roman" panose="02020603050405020304" pitchFamily="18" charset="0"/>
              </a:rPr>
              <a:t>    </a:t>
            </a:r>
            <a:r>
              <a:rPr lang="tr-TR" sz="1000" b="1" dirty="0">
                <a:solidFill>
                  <a:schemeClr val="bg1"/>
                </a:solidFill>
                <a:effectLst/>
                <a:latin typeface="Times New Roman" panose="02020603050405020304" pitchFamily="18" charset="0"/>
                <a:cs typeface="Times New Roman" panose="02020603050405020304" pitchFamily="18" charset="0"/>
              </a:rPr>
              <a:t>p</a:t>
            </a:r>
            <a:r>
              <a:rPr lang="en-US" sz="1000" b="1" dirty="0">
                <a:solidFill>
                  <a:schemeClr val="bg1"/>
                </a:solidFill>
                <a:effectLst/>
                <a:latin typeface="Times New Roman" panose="02020603050405020304" pitchFamily="18" charset="0"/>
                <a:cs typeface="Times New Roman" panose="02020603050405020304" pitchFamily="18" charset="0"/>
              </a:rPr>
              <a:t>ort (</a:t>
            </a:r>
          </a:p>
          <a:p>
            <a:pPr marL="0" indent="0">
              <a:buNone/>
            </a:pPr>
            <a:r>
              <a:rPr lang="en-US" sz="1000" b="1" dirty="0">
                <a:solidFill>
                  <a:schemeClr val="bg1"/>
                </a:solidFill>
                <a:effectLst/>
                <a:latin typeface="Times New Roman" panose="02020603050405020304" pitchFamily="18" charset="0"/>
                <a:cs typeface="Times New Roman" panose="02020603050405020304" pitchFamily="18" charset="0"/>
              </a:rPr>
              <a:t>        </a:t>
            </a:r>
            <a:r>
              <a:rPr lang="en-US" sz="1000" b="1" dirty="0" err="1">
                <a:solidFill>
                  <a:schemeClr val="bg1"/>
                </a:solidFill>
                <a:effectLst/>
                <a:latin typeface="Times New Roman" panose="02020603050405020304" pitchFamily="18" charset="0"/>
                <a:cs typeface="Times New Roman" panose="02020603050405020304" pitchFamily="18" charset="0"/>
              </a:rPr>
              <a:t>clk</a:t>
            </a:r>
            <a:r>
              <a:rPr lang="en-US" sz="1000" b="1" dirty="0">
                <a:solidFill>
                  <a:schemeClr val="bg1"/>
                </a:solidFill>
                <a:effectLst/>
                <a:latin typeface="Times New Roman" panose="02020603050405020304" pitchFamily="18" charset="0"/>
                <a:cs typeface="Times New Roman" panose="02020603050405020304" pitchFamily="18" charset="0"/>
              </a:rPr>
              <a:t> : in </a:t>
            </a:r>
            <a:r>
              <a:rPr lang="en-US" sz="1000" b="1" dirty="0" err="1">
                <a:solidFill>
                  <a:schemeClr val="bg1"/>
                </a:solidFill>
                <a:effectLst/>
                <a:latin typeface="Times New Roman" panose="02020603050405020304" pitchFamily="18" charset="0"/>
                <a:cs typeface="Times New Roman" panose="02020603050405020304" pitchFamily="18" charset="0"/>
              </a:rPr>
              <a:t>std_logic</a:t>
            </a:r>
            <a:r>
              <a:rPr lang="en-US" sz="1000" b="1" dirty="0">
                <a:solidFill>
                  <a:schemeClr val="bg1"/>
                </a:solidFill>
                <a:effectLst/>
                <a:latin typeface="Times New Roman" panose="02020603050405020304" pitchFamily="18" charset="0"/>
                <a:cs typeface="Times New Roman" panose="02020603050405020304" pitchFamily="18" charset="0"/>
              </a:rPr>
              <a:t>;</a:t>
            </a:r>
          </a:p>
          <a:p>
            <a:pPr marL="0" indent="0">
              <a:buNone/>
            </a:pPr>
            <a:r>
              <a:rPr lang="en-US" sz="1000" b="1" dirty="0">
                <a:solidFill>
                  <a:schemeClr val="bg1"/>
                </a:solidFill>
                <a:effectLst/>
                <a:latin typeface="Times New Roman" panose="02020603050405020304" pitchFamily="18" charset="0"/>
                <a:cs typeface="Times New Roman" panose="02020603050405020304" pitchFamily="18" charset="0"/>
              </a:rPr>
              <a:t>        reset : in </a:t>
            </a:r>
            <a:r>
              <a:rPr lang="en-US" sz="1000" b="1" dirty="0" err="1">
                <a:solidFill>
                  <a:schemeClr val="bg1"/>
                </a:solidFill>
                <a:effectLst/>
                <a:latin typeface="Times New Roman" panose="02020603050405020304" pitchFamily="18" charset="0"/>
                <a:cs typeface="Times New Roman" panose="02020603050405020304" pitchFamily="18" charset="0"/>
              </a:rPr>
              <a:t>std_logic</a:t>
            </a:r>
            <a:r>
              <a:rPr lang="en-US" sz="1000" b="1" dirty="0">
                <a:solidFill>
                  <a:schemeClr val="bg1"/>
                </a:solidFill>
                <a:effectLst/>
                <a:latin typeface="Times New Roman" panose="02020603050405020304" pitchFamily="18" charset="0"/>
                <a:cs typeface="Times New Roman" panose="02020603050405020304" pitchFamily="18" charset="0"/>
              </a:rPr>
              <a:t>;</a:t>
            </a:r>
          </a:p>
          <a:p>
            <a:pPr marL="0" indent="0">
              <a:buNone/>
            </a:pPr>
            <a:r>
              <a:rPr lang="en-US" sz="1000" b="1" dirty="0">
                <a:solidFill>
                  <a:schemeClr val="bg1"/>
                </a:solidFill>
                <a:effectLst/>
                <a:latin typeface="Times New Roman" panose="02020603050405020304" pitchFamily="18" charset="0"/>
                <a:cs typeface="Times New Roman" panose="02020603050405020304" pitchFamily="18" charset="0"/>
              </a:rPr>
              <a:t>        </a:t>
            </a:r>
            <a:r>
              <a:rPr lang="en-US" sz="1000" b="1" dirty="0" err="1">
                <a:solidFill>
                  <a:schemeClr val="bg1"/>
                </a:solidFill>
                <a:effectLst/>
                <a:latin typeface="Times New Roman" panose="02020603050405020304" pitchFamily="18" charset="0"/>
                <a:cs typeface="Times New Roman" panose="02020603050405020304" pitchFamily="18" charset="0"/>
              </a:rPr>
              <a:t>signal_in</a:t>
            </a:r>
            <a:r>
              <a:rPr lang="en-US" sz="1000" b="1" dirty="0">
                <a:solidFill>
                  <a:schemeClr val="bg1"/>
                </a:solidFill>
                <a:effectLst/>
                <a:latin typeface="Times New Roman" panose="02020603050405020304" pitchFamily="18" charset="0"/>
                <a:cs typeface="Times New Roman" panose="02020603050405020304" pitchFamily="18" charset="0"/>
              </a:rPr>
              <a:t> : in </a:t>
            </a:r>
            <a:r>
              <a:rPr lang="en-US" sz="1000" b="1" dirty="0" err="1">
                <a:solidFill>
                  <a:schemeClr val="bg1"/>
                </a:solidFill>
                <a:effectLst/>
                <a:latin typeface="Times New Roman" panose="02020603050405020304" pitchFamily="18" charset="0"/>
                <a:cs typeface="Times New Roman" panose="02020603050405020304" pitchFamily="18" charset="0"/>
              </a:rPr>
              <a:t>std_logic</a:t>
            </a:r>
            <a:r>
              <a:rPr lang="en-US" sz="1000" b="1" dirty="0">
                <a:solidFill>
                  <a:schemeClr val="bg1"/>
                </a:solidFill>
                <a:effectLst/>
                <a:latin typeface="Times New Roman" panose="02020603050405020304" pitchFamily="18" charset="0"/>
                <a:cs typeface="Times New Roman" panose="02020603050405020304" pitchFamily="18" charset="0"/>
              </a:rPr>
              <a:t>;</a:t>
            </a:r>
          </a:p>
          <a:p>
            <a:pPr marL="0" indent="0">
              <a:buNone/>
            </a:pPr>
            <a:r>
              <a:rPr lang="en-US" sz="1000" b="1" dirty="0">
                <a:solidFill>
                  <a:schemeClr val="bg1"/>
                </a:solidFill>
                <a:effectLst/>
                <a:latin typeface="Times New Roman" panose="02020603050405020304" pitchFamily="18" charset="0"/>
                <a:cs typeface="Times New Roman" panose="02020603050405020304" pitchFamily="18" charset="0"/>
              </a:rPr>
              <a:t>        </a:t>
            </a:r>
            <a:r>
              <a:rPr lang="en-US" sz="1000" b="1" dirty="0" err="1">
                <a:solidFill>
                  <a:schemeClr val="bg1"/>
                </a:solidFill>
                <a:effectLst/>
                <a:latin typeface="Times New Roman" panose="02020603050405020304" pitchFamily="18" charset="0"/>
                <a:cs typeface="Times New Roman" panose="02020603050405020304" pitchFamily="18" charset="0"/>
              </a:rPr>
              <a:t>signal_out</a:t>
            </a:r>
            <a:r>
              <a:rPr lang="en-US" sz="1000" b="1" dirty="0">
                <a:solidFill>
                  <a:schemeClr val="bg1"/>
                </a:solidFill>
                <a:effectLst/>
                <a:latin typeface="Times New Roman" panose="02020603050405020304" pitchFamily="18" charset="0"/>
                <a:cs typeface="Times New Roman" panose="02020603050405020304" pitchFamily="18" charset="0"/>
              </a:rPr>
              <a:t> : out </a:t>
            </a:r>
            <a:r>
              <a:rPr lang="en-US" sz="1000" b="1" dirty="0" err="1">
                <a:solidFill>
                  <a:schemeClr val="bg1"/>
                </a:solidFill>
                <a:effectLst/>
                <a:latin typeface="Times New Roman" panose="02020603050405020304" pitchFamily="18" charset="0"/>
                <a:cs typeface="Times New Roman" panose="02020603050405020304" pitchFamily="18" charset="0"/>
              </a:rPr>
              <a:t>std_logic</a:t>
            </a:r>
            <a:endParaRPr lang="en-US" sz="1000" b="1" dirty="0">
              <a:solidFill>
                <a:schemeClr val="bg1"/>
              </a:solidFill>
              <a:effectLst/>
              <a:latin typeface="Times New Roman" panose="02020603050405020304" pitchFamily="18" charset="0"/>
              <a:cs typeface="Times New Roman" panose="02020603050405020304" pitchFamily="18" charset="0"/>
            </a:endParaRPr>
          </a:p>
          <a:p>
            <a:pPr marL="0" indent="0">
              <a:buNone/>
            </a:pPr>
            <a:r>
              <a:rPr lang="en-US" sz="1000" b="1" dirty="0">
                <a:solidFill>
                  <a:schemeClr val="bg1"/>
                </a:solidFill>
                <a:effectLst/>
                <a:latin typeface="Times New Roman" panose="02020603050405020304" pitchFamily="18" charset="0"/>
                <a:cs typeface="Times New Roman" panose="02020603050405020304" pitchFamily="18" charset="0"/>
              </a:rPr>
              <a:t>    );</a:t>
            </a:r>
          </a:p>
          <a:p>
            <a:pPr marL="0" indent="0">
              <a:buNone/>
            </a:pPr>
            <a:r>
              <a:rPr lang="en-US" sz="1000" b="1" dirty="0">
                <a:solidFill>
                  <a:schemeClr val="bg1"/>
                </a:solidFill>
                <a:effectLst/>
                <a:latin typeface="Times New Roman" panose="02020603050405020304" pitchFamily="18" charset="0"/>
                <a:cs typeface="Times New Roman" panose="02020603050405020304" pitchFamily="18" charset="0"/>
              </a:rPr>
              <a:t>end </a:t>
            </a:r>
            <a:r>
              <a:rPr lang="tr-TR" sz="1000" b="1" dirty="0">
                <a:solidFill>
                  <a:schemeClr val="bg1"/>
                </a:solidFill>
                <a:latin typeface="Times New Roman" panose="02020603050405020304" pitchFamily="18" charset="0"/>
                <a:cs typeface="Times New Roman" panose="02020603050405020304" pitchFamily="18" charset="0"/>
              </a:rPr>
              <a:t>t</a:t>
            </a:r>
            <a:r>
              <a:rPr lang="en-US" sz="1000" b="1" dirty="0" err="1">
                <a:solidFill>
                  <a:schemeClr val="bg1"/>
                </a:solidFill>
                <a:effectLst/>
                <a:latin typeface="Times New Roman" panose="02020603050405020304" pitchFamily="18" charset="0"/>
                <a:cs typeface="Times New Roman" panose="02020603050405020304" pitchFamily="18" charset="0"/>
              </a:rPr>
              <a:t>iming</a:t>
            </a:r>
            <a:r>
              <a:rPr lang="tr-TR" sz="1000" b="1" dirty="0">
                <a:solidFill>
                  <a:schemeClr val="bg1"/>
                </a:solidFill>
                <a:effectLst/>
                <a:latin typeface="Times New Roman" panose="02020603050405020304" pitchFamily="18" charset="0"/>
                <a:cs typeface="Times New Roman" panose="02020603050405020304" pitchFamily="18" charset="0"/>
              </a:rPr>
              <a:t>_e</a:t>
            </a:r>
            <a:r>
              <a:rPr lang="en-US" sz="1000" b="1" dirty="0" err="1">
                <a:solidFill>
                  <a:schemeClr val="bg1"/>
                </a:solidFill>
                <a:effectLst/>
                <a:latin typeface="Times New Roman" panose="02020603050405020304" pitchFamily="18" charset="0"/>
                <a:cs typeface="Times New Roman" panose="02020603050405020304" pitchFamily="18" charset="0"/>
              </a:rPr>
              <a:t>xample</a:t>
            </a:r>
            <a:r>
              <a:rPr lang="en-US" sz="1000" b="1" dirty="0">
                <a:solidFill>
                  <a:schemeClr val="bg1"/>
                </a:solidFill>
                <a:effectLst/>
                <a:latin typeface="Times New Roman" panose="02020603050405020304" pitchFamily="18" charset="0"/>
                <a:cs typeface="Times New Roman" panose="02020603050405020304" pitchFamily="18" charset="0"/>
              </a:rPr>
              <a:t>;</a:t>
            </a:r>
          </a:p>
          <a:p>
            <a:pPr marL="0" indent="0">
              <a:buFont typeface="Arial" panose="020B0604020202020204" pitchFamily="34" charset="0"/>
              <a:buNone/>
            </a:pPr>
            <a:br>
              <a:rPr lang="tr-TR" sz="1000" b="1" dirty="0">
                <a:solidFill>
                  <a:schemeClr val="bg1"/>
                </a:solidFill>
                <a:latin typeface="Times New Roman" panose="02020603050405020304" pitchFamily="18" charset="0"/>
                <a:cs typeface="Times New Roman" panose="02020603050405020304" pitchFamily="18" charset="0"/>
              </a:rPr>
            </a:br>
            <a:endParaRPr lang="tr-TR" sz="1000" b="1" dirty="0">
              <a:solidFill>
                <a:schemeClr val="bg1"/>
              </a:solidFill>
              <a:latin typeface="Times New Roman" panose="02020603050405020304" pitchFamily="18" charset="0"/>
              <a:cs typeface="Times New Roman" panose="02020603050405020304" pitchFamily="18" charset="0"/>
            </a:endParaRPr>
          </a:p>
          <a:p>
            <a:pPr marL="0" indent="0">
              <a:buFont typeface="Arial" panose="020B0604020202020204" pitchFamily="34" charset="0"/>
              <a:buNone/>
            </a:pPr>
            <a:endParaRPr lang="tr-TR" sz="1000" b="1" dirty="0">
              <a:solidFill>
                <a:schemeClr val="bg1"/>
              </a:solidFill>
              <a:latin typeface="Times New Roman" panose="02020603050405020304" pitchFamily="18" charset="0"/>
              <a:cs typeface="Times New Roman" panose="02020603050405020304" pitchFamily="18" charset="0"/>
            </a:endParaRPr>
          </a:p>
        </p:txBody>
      </p:sp>
      <p:sp>
        <p:nvSpPr>
          <p:cNvPr id="13" name="İçerik Yer Tutucusu 2">
            <a:extLst>
              <a:ext uri="{FF2B5EF4-FFF2-40B4-BE49-F238E27FC236}">
                <a16:creationId xmlns:a16="http://schemas.microsoft.com/office/drawing/2014/main" id="{8C37EDED-6A23-4B86-8804-45061B1D9FA7}"/>
              </a:ext>
            </a:extLst>
          </p:cNvPr>
          <p:cNvSpPr txBox="1">
            <a:spLocks/>
          </p:cNvSpPr>
          <p:nvPr/>
        </p:nvSpPr>
        <p:spPr>
          <a:xfrm>
            <a:off x="3586267" y="3238280"/>
            <a:ext cx="3672248" cy="3471970"/>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r>
              <a:rPr lang="en-US" sz="1200" b="1" dirty="0">
                <a:solidFill>
                  <a:schemeClr val="bg1"/>
                </a:solidFill>
                <a:effectLst/>
                <a:latin typeface="Times New Roman" panose="02020603050405020304" pitchFamily="18" charset="0"/>
                <a:cs typeface="Times New Roman" panose="02020603050405020304" pitchFamily="18" charset="0"/>
              </a:rPr>
              <a:t>architecture </a:t>
            </a:r>
            <a:r>
              <a:rPr lang="tr-TR" sz="1200" b="1" dirty="0">
                <a:solidFill>
                  <a:schemeClr val="bg1"/>
                </a:solidFill>
                <a:effectLst/>
                <a:latin typeface="Times New Roman" panose="02020603050405020304" pitchFamily="18" charset="0"/>
                <a:cs typeface="Times New Roman" panose="02020603050405020304" pitchFamily="18" charset="0"/>
              </a:rPr>
              <a:t>b</a:t>
            </a:r>
            <a:r>
              <a:rPr lang="en-US" sz="1200" b="1" dirty="0" err="1">
                <a:solidFill>
                  <a:schemeClr val="bg1"/>
                </a:solidFill>
                <a:effectLst/>
                <a:latin typeface="Times New Roman" panose="02020603050405020304" pitchFamily="18" charset="0"/>
                <a:cs typeface="Times New Roman" panose="02020603050405020304" pitchFamily="18" charset="0"/>
              </a:rPr>
              <a:t>ehavioral</a:t>
            </a:r>
            <a:r>
              <a:rPr lang="en-US" sz="1200" b="1" dirty="0">
                <a:solidFill>
                  <a:schemeClr val="bg1"/>
                </a:solidFill>
                <a:effectLst/>
                <a:latin typeface="Times New Roman" panose="02020603050405020304" pitchFamily="18" charset="0"/>
                <a:cs typeface="Times New Roman" panose="02020603050405020304" pitchFamily="18" charset="0"/>
              </a:rPr>
              <a:t> of </a:t>
            </a:r>
            <a:r>
              <a:rPr lang="tr-TR" sz="1200" b="1" dirty="0">
                <a:solidFill>
                  <a:schemeClr val="bg1"/>
                </a:solidFill>
                <a:effectLst/>
                <a:latin typeface="Times New Roman" panose="02020603050405020304" pitchFamily="18" charset="0"/>
                <a:cs typeface="Times New Roman" panose="02020603050405020304" pitchFamily="18" charset="0"/>
              </a:rPr>
              <a:t>t</a:t>
            </a:r>
            <a:r>
              <a:rPr lang="en-US" sz="1200" b="1" dirty="0" err="1">
                <a:solidFill>
                  <a:schemeClr val="bg1"/>
                </a:solidFill>
                <a:effectLst/>
                <a:latin typeface="Times New Roman" panose="02020603050405020304" pitchFamily="18" charset="0"/>
                <a:cs typeface="Times New Roman" panose="02020603050405020304" pitchFamily="18" charset="0"/>
              </a:rPr>
              <a:t>iming</a:t>
            </a:r>
            <a:r>
              <a:rPr lang="tr-TR" sz="1200" b="1" dirty="0">
                <a:solidFill>
                  <a:schemeClr val="bg1"/>
                </a:solidFill>
                <a:effectLst/>
                <a:latin typeface="Times New Roman" panose="02020603050405020304" pitchFamily="18" charset="0"/>
                <a:cs typeface="Times New Roman" panose="02020603050405020304" pitchFamily="18" charset="0"/>
              </a:rPr>
              <a:t>_e</a:t>
            </a:r>
            <a:r>
              <a:rPr lang="en-US" sz="1200" b="1" dirty="0" err="1">
                <a:solidFill>
                  <a:schemeClr val="bg1"/>
                </a:solidFill>
                <a:effectLst/>
                <a:latin typeface="Times New Roman" panose="02020603050405020304" pitchFamily="18" charset="0"/>
                <a:cs typeface="Times New Roman" panose="02020603050405020304" pitchFamily="18" charset="0"/>
              </a:rPr>
              <a:t>xample</a:t>
            </a:r>
            <a:r>
              <a:rPr lang="en-US" sz="1200" b="1" dirty="0">
                <a:solidFill>
                  <a:schemeClr val="bg1"/>
                </a:solidFill>
                <a:effectLst/>
                <a:latin typeface="Times New Roman" panose="02020603050405020304" pitchFamily="18" charset="0"/>
                <a:cs typeface="Times New Roman" panose="02020603050405020304" pitchFamily="18" charset="0"/>
              </a:rPr>
              <a:t> is</a:t>
            </a:r>
          </a:p>
          <a:p>
            <a:pPr marL="0" indent="0">
              <a:buNone/>
            </a:pPr>
            <a:r>
              <a:rPr lang="en-US" sz="1200" b="1" dirty="0">
                <a:solidFill>
                  <a:schemeClr val="bg1"/>
                </a:solidFill>
                <a:effectLst/>
                <a:latin typeface="Times New Roman" panose="02020603050405020304" pitchFamily="18" charset="0"/>
                <a:cs typeface="Times New Roman" panose="02020603050405020304" pitchFamily="18" charset="0"/>
              </a:rPr>
              <a:t>   </a:t>
            </a:r>
            <a:r>
              <a:rPr lang="en-US" sz="1200" b="1" dirty="0">
                <a:solidFill>
                  <a:srgbClr val="FFFF00"/>
                </a:solidFill>
                <a:effectLst/>
                <a:latin typeface="Times New Roman" panose="02020603050405020304" pitchFamily="18" charset="0"/>
                <a:cs typeface="Times New Roman" panose="02020603050405020304" pitchFamily="18" charset="0"/>
              </a:rPr>
              <a:t> </a:t>
            </a:r>
            <a:r>
              <a:rPr lang="en-US" sz="1200" b="1" dirty="0">
                <a:solidFill>
                  <a:schemeClr val="bg1"/>
                </a:solidFill>
                <a:effectLst/>
                <a:latin typeface="Times New Roman" panose="02020603050405020304" pitchFamily="18" charset="0"/>
                <a:cs typeface="Times New Roman" panose="02020603050405020304" pitchFamily="18" charset="0"/>
              </a:rPr>
              <a:t>-- Constant declaration</a:t>
            </a:r>
          </a:p>
          <a:p>
            <a:pPr marL="0" indent="0">
              <a:buNone/>
            </a:pPr>
            <a:r>
              <a:rPr lang="en-US" sz="1200" b="1" dirty="0">
                <a:solidFill>
                  <a:schemeClr val="bg1"/>
                </a:solidFill>
                <a:effectLst/>
                <a:latin typeface="Times New Roman" panose="02020603050405020304" pitchFamily="18" charset="0"/>
                <a:cs typeface="Times New Roman" panose="02020603050405020304" pitchFamily="18" charset="0"/>
              </a:rPr>
              <a:t>    constant </a:t>
            </a:r>
            <a:r>
              <a:rPr lang="en-US" sz="1200" b="1" dirty="0" err="1">
                <a:solidFill>
                  <a:schemeClr val="bg1"/>
                </a:solidFill>
                <a:effectLst/>
                <a:latin typeface="Times New Roman" panose="02020603050405020304" pitchFamily="18" charset="0"/>
                <a:cs typeface="Times New Roman" panose="02020603050405020304" pitchFamily="18" charset="0"/>
              </a:rPr>
              <a:t>tc</a:t>
            </a:r>
            <a:r>
              <a:rPr lang="en-US" sz="1200" b="1" dirty="0">
                <a:solidFill>
                  <a:schemeClr val="bg1"/>
                </a:solidFill>
                <a:effectLst/>
                <a:latin typeface="Times New Roman" panose="02020603050405020304" pitchFamily="18" charset="0"/>
                <a:cs typeface="Times New Roman" panose="02020603050405020304" pitchFamily="18" charset="0"/>
              </a:rPr>
              <a:t> : time := 2.5 ns;</a:t>
            </a:r>
          </a:p>
          <a:p>
            <a:pPr marL="0" indent="0">
              <a:buNone/>
            </a:pPr>
            <a:r>
              <a:rPr lang="en-US" sz="1200" b="1" dirty="0">
                <a:solidFill>
                  <a:schemeClr val="bg1"/>
                </a:solidFill>
                <a:effectLst/>
                <a:latin typeface="Times New Roman" panose="02020603050405020304" pitchFamily="18" charset="0"/>
                <a:cs typeface="Times New Roman" panose="02020603050405020304" pitchFamily="18" charset="0"/>
              </a:rPr>
              <a:t>   </a:t>
            </a:r>
            <a:r>
              <a:rPr lang="en-US" sz="1200" b="1" dirty="0">
                <a:solidFill>
                  <a:srgbClr val="FFFF00"/>
                </a:solidFill>
                <a:effectLst/>
                <a:latin typeface="Times New Roman" panose="02020603050405020304" pitchFamily="18" charset="0"/>
                <a:cs typeface="Times New Roman" panose="02020603050405020304" pitchFamily="18" charset="0"/>
              </a:rPr>
              <a:t> </a:t>
            </a:r>
            <a:r>
              <a:rPr lang="en-US" sz="1200" b="1" dirty="0">
                <a:solidFill>
                  <a:schemeClr val="bg1"/>
                </a:solidFill>
                <a:effectLst/>
                <a:latin typeface="Times New Roman" panose="02020603050405020304" pitchFamily="18" charset="0"/>
                <a:cs typeface="Times New Roman" panose="02020603050405020304" pitchFamily="18" charset="0"/>
              </a:rPr>
              <a:t>-- Alias declaration</a:t>
            </a:r>
          </a:p>
          <a:p>
            <a:pPr marL="0" indent="0">
              <a:buNone/>
            </a:pPr>
            <a:r>
              <a:rPr lang="en-US" sz="1200" b="1" dirty="0">
                <a:solidFill>
                  <a:schemeClr val="bg1"/>
                </a:solidFill>
                <a:effectLst/>
                <a:latin typeface="Times New Roman" panose="02020603050405020304" pitchFamily="18" charset="0"/>
                <a:cs typeface="Times New Roman" panose="02020603050405020304" pitchFamily="18" charset="0"/>
              </a:rPr>
              <a:t>    alias delay : time is </a:t>
            </a:r>
            <a:r>
              <a:rPr lang="en-US" sz="1200" b="1" dirty="0" err="1">
                <a:solidFill>
                  <a:schemeClr val="bg1"/>
                </a:solidFill>
                <a:effectLst/>
                <a:latin typeface="Times New Roman" panose="02020603050405020304" pitchFamily="18" charset="0"/>
                <a:cs typeface="Times New Roman" panose="02020603050405020304" pitchFamily="18" charset="0"/>
              </a:rPr>
              <a:t>tc</a:t>
            </a:r>
            <a:r>
              <a:rPr lang="en-US" sz="1200" b="1" dirty="0">
                <a:solidFill>
                  <a:schemeClr val="bg1"/>
                </a:solidFill>
                <a:effectLst/>
                <a:latin typeface="Times New Roman" panose="02020603050405020304" pitchFamily="18" charset="0"/>
                <a:cs typeface="Times New Roman" panose="02020603050405020304" pitchFamily="18" charset="0"/>
              </a:rPr>
              <a:t>;</a:t>
            </a:r>
          </a:p>
          <a:p>
            <a:pPr marL="0" indent="0">
              <a:buNone/>
            </a:pPr>
            <a:r>
              <a:rPr lang="en-US" sz="1200" b="1" dirty="0">
                <a:solidFill>
                  <a:schemeClr val="bg1"/>
                </a:solidFill>
                <a:effectLst/>
                <a:latin typeface="Times New Roman" panose="02020603050405020304" pitchFamily="18" charset="0"/>
                <a:cs typeface="Times New Roman" panose="02020603050405020304" pitchFamily="18" charset="0"/>
              </a:rPr>
              <a:t>begin</a:t>
            </a:r>
          </a:p>
          <a:p>
            <a:pPr marL="0" indent="0">
              <a:buNone/>
            </a:pPr>
            <a:r>
              <a:rPr lang="en-US" sz="1200" b="1" dirty="0">
                <a:solidFill>
                  <a:schemeClr val="bg1"/>
                </a:solidFill>
                <a:effectLst/>
                <a:latin typeface="Times New Roman" panose="02020603050405020304" pitchFamily="18" charset="0"/>
                <a:cs typeface="Times New Roman" panose="02020603050405020304" pitchFamily="18" charset="0"/>
              </a:rPr>
              <a:t>    process(</a:t>
            </a:r>
            <a:r>
              <a:rPr lang="en-US" sz="1200" b="1" dirty="0" err="1">
                <a:solidFill>
                  <a:schemeClr val="bg1"/>
                </a:solidFill>
                <a:effectLst/>
                <a:latin typeface="Times New Roman" panose="02020603050405020304" pitchFamily="18" charset="0"/>
                <a:cs typeface="Times New Roman" panose="02020603050405020304" pitchFamily="18" charset="0"/>
              </a:rPr>
              <a:t>clk</a:t>
            </a:r>
            <a:r>
              <a:rPr lang="en-US" sz="1200" b="1" dirty="0">
                <a:solidFill>
                  <a:schemeClr val="bg1"/>
                </a:solidFill>
                <a:effectLst/>
                <a:latin typeface="Times New Roman" panose="02020603050405020304" pitchFamily="18" charset="0"/>
                <a:cs typeface="Times New Roman" panose="02020603050405020304" pitchFamily="18" charset="0"/>
              </a:rPr>
              <a:t>, reset)</a:t>
            </a:r>
          </a:p>
          <a:p>
            <a:pPr marL="0" indent="0">
              <a:buNone/>
            </a:pPr>
            <a:r>
              <a:rPr lang="en-US" sz="1000" b="1" dirty="0">
                <a:solidFill>
                  <a:schemeClr val="bg1"/>
                </a:solidFill>
                <a:effectLst/>
                <a:latin typeface="Times New Roman" panose="02020603050405020304" pitchFamily="18" charset="0"/>
                <a:cs typeface="Times New Roman" panose="02020603050405020304" pitchFamily="18" charset="0"/>
              </a:rPr>
              <a:t>   </a:t>
            </a:r>
            <a:br>
              <a:rPr lang="tr-TR" sz="1000" b="1" dirty="0">
                <a:solidFill>
                  <a:schemeClr val="bg1"/>
                </a:solidFill>
                <a:latin typeface="Times New Roman" panose="02020603050405020304" pitchFamily="18" charset="0"/>
                <a:cs typeface="Times New Roman" panose="02020603050405020304" pitchFamily="18" charset="0"/>
              </a:rPr>
            </a:br>
            <a:endParaRPr lang="tr-TR" sz="1000" b="1" dirty="0">
              <a:solidFill>
                <a:schemeClr val="bg1"/>
              </a:solidFill>
              <a:latin typeface="Times New Roman" panose="02020603050405020304" pitchFamily="18" charset="0"/>
              <a:cs typeface="Times New Roman" panose="02020603050405020304" pitchFamily="18" charset="0"/>
            </a:endParaRPr>
          </a:p>
          <a:p>
            <a:pPr marL="0" indent="0">
              <a:buFont typeface="Arial" panose="020B0604020202020204" pitchFamily="34" charset="0"/>
              <a:buNone/>
            </a:pPr>
            <a:endParaRPr lang="tr-TR" sz="1000" b="1" dirty="0">
              <a:solidFill>
                <a:schemeClr val="bg1"/>
              </a:solidFill>
              <a:latin typeface="Times New Roman" panose="02020603050405020304" pitchFamily="18" charset="0"/>
              <a:cs typeface="Times New Roman" panose="02020603050405020304" pitchFamily="18" charset="0"/>
            </a:endParaRPr>
          </a:p>
        </p:txBody>
      </p:sp>
      <p:sp>
        <p:nvSpPr>
          <p:cNvPr id="14" name="Metin kutusu 13">
            <a:extLst>
              <a:ext uri="{FF2B5EF4-FFF2-40B4-BE49-F238E27FC236}">
                <a16:creationId xmlns:a16="http://schemas.microsoft.com/office/drawing/2014/main" id="{B8667397-C834-4973-A770-3D4286D10DBB}"/>
              </a:ext>
            </a:extLst>
          </p:cNvPr>
          <p:cNvSpPr txBox="1"/>
          <p:nvPr/>
        </p:nvSpPr>
        <p:spPr>
          <a:xfrm>
            <a:off x="7551683" y="3254593"/>
            <a:ext cx="3389586" cy="1569660"/>
          </a:xfrm>
          <a:prstGeom prst="rect">
            <a:avLst/>
          </a:prstGeom>
          <a:noFill/>
        </p:spPr>
        <p:txBody>
          <a:bodyPr wrap="square">
            <a:spAutoFit/>
          </a:bodyPr>
          <a:lstStyle/>
          <a:p>
            <a:r>
              <a:rPr lang="en-US" sz="1200" b="1" dirty="0">
                <a:solidFill>
                  <a:schemeClr val="bg1"/>
                </a:solidFill>
                <a:effectLst/>
                <a:latin typeface="Times New Roman" panose="02020603050405020304" pitchFamily="18" charset="0"/>
                <a:cs typeface="Times New Roman" panose="02020603050405020304" pitchFamily="18" charset="0"/>
              </a:rPr>
              <a:t>begin</a:t>
            </a:r>
          </a:p>
          <a:p>
            <a:r>
              <a:rPr lang="en-US" sz="1200" b="1" dirty="0">
                <a:solidFill>
                  <a:schemeClr val="bg1"/>
                </a:solidFill>
                <a:effectLst/>
                <a:latin typeface="Times New Roman" panose="02020603050405020304" pitchFamily="18" charset="0"/>
                <a:cs typeface="Times New Roman" panose="02020603050405020304" pitchFamily="18" charset="0"/>
              </a:rPr>
              <a:t>        if reset = '1' then</a:t>
            </a:r>
          </a:p>
          <a:p>
            <a:r>
              <a:rPr lang="en-US" sz="1200" b="1" dirty="0">
                <a:solidFill>
                  <a:schemeClr val="bg1"/>
                </a:solidFill>
                <a:effectLst/>
                <a:latin typeface="Times New Roman" panose="02020603050405020304" pitchFamily="18" charset="0"/>
                <a:cs typeface="Times New Roman" panose="02020603050405020304" pitchFamily="18" charset="0"/>
              </a:rPr>
              <a:t>            </a:t>
            </a:r>
            <a:r>
              <a:rPr lang="en-US" sz="1200" b="1" dirty="0" err="1">
                <a:solidFill>
                  <a:schemeClr val="bg1"/>
                </a:solidFill>
                <a:effectLst/>
                <a:latin typeface="Times New Roman" panose="02020603050405020304" pitchFamily="18" charset="0"/>
                <a:cs typeface="Times New Roman" panose="02020603050405020304" pitchFamily="18" charset="0"/>
              </a:rPr>
              <a:t>signal_out</a:t>
            </a:r>
            <a:r>
              <a:rPr lang="en-US" sz="1200" b="1" dirty="0">
                <a:solidFill>
                  <a:schemeClr val="bg1"/>
                </a:solidFill>
                <a:effectLst/>
                <a:latin typeface="Times New Roman" panose="02020603050405020304" pitchFamily="18" charset="0"/>
                <a:cs typeface="Times New Roman" panose="02020603050405020304" pitchFamily="18" charset="0"/>
              </a:rPr>
              <a:t> &lt;= '0' after delay;</a:t>
            </a:r>
          </a:p>
          <a:p>
            <a:r>
              <a:rPr lang="en-US" sz="1200" b="1" dirty="0">
                <a:solidFill>
                  <a:schemeClr val="bg1"/>
                </a:solidFill>
                <a:effectLst/>
                <a:latin typeface="Times New Roman" panose="02020603050405020304" pitchFamily="18" charset="0"/>
                <a:cs typeface="Times New Roman" panose="02020603050405020304" pitchFamily="18" charset="0"/>
              </a:rPr>
              <a:t>        </a:t>
            </a:r>
            <a:r>
              <a:rPr lang="en-US" sz="1200" b="1" dirty="0" err="1">
                <a:solidFill>
                  <a:schemeClr val="bg1"/>
                </a:solidFill>
                <a:effectLst/>
                <a:latin typeface="Times New Roman" panose="02020603050405020304" pitchFamily="18" charset="0"/>
                <a:cs typeface="Times New Roman" panose="02020603050405020304" pitchFamily="18" charset="0"/>
              </a:rPr>
              <a:t>elsif</a:t>
            </a:r>
            <a:r>
              <a:rPr lang="en-US" sz="1200" b="1" dirty="0">
                <a:solidFill>
                  <a:schemeClr val="bg1"/>
                </a:solidFill>
                <a:effectLst/>
                <a:latin typeface="Times New Roman" panose="02020603050405020304" pitchFamily="18" charset="0"/>
                <a:cs typeface="Times New Roman" panose="02020603050405020304" pitchFamily="18" charset="0"/>
              </a:rPr>
              <a:t> </a:t>
            </a:r>
            <a:r>
              <a:rPr lang="en-US" sz="1200" b="1" dirty="0" err="1">
                <a:solidFill>
                  <a:schemeClr val="bg1"/>
                </a:solidFill>
                <a:effectLst/>
                <a:latin typeface="Times New Roman" panose="02020603050405020304" pitchFamily="18" charset="0"/>
                <a:cs typeface="Times New Roman" panose="02020603050405020304" pitchFamily="18" charset="0"/>
              </a:rPr>
              <a:t>rising_edge</a:t>
            </a:r>
            <a:r>
              <a:rPr lang="en-US" sz="1200" b="1" dirty="0">
                <a:solidFill>
                  <a:schemeClr val="bg1"/>
                </a:solidFill>
                <a:effectLst/>
                <a:latin typeface="Times New Roman" panose="02020603050405020304" pitchFamily="18" charset="0"/>
                <a:cs typeface="Times New Roman" panose="02020603050405020304" pitchFamily="18" charset="0"/>
              </a:rPr>
              <a:t>(</a:t>
            </a:r>
            <a:r>
              <a:rPr lang="en-US" sz="1200" b="1" dirty="0" err="1">
                <a:solidFill>
                  <a:schemeClr val="bg1"/>
                </a:solidFill>
                <a:effectLst/>
                <a:latin typeface="Times New Roman" panose="02020603050405020304" pitchFamily="18" charset="0"/>
                <a:cs typeface="Times New Roman" panose="02020603050405020304" pitchFamily="18" charset="0"/>
              </a:rPr>
              <a:t>clk</a:t>
            </a:r>
            <a:r>
              <a:rPr lang="en-US" sz="1200" b="1" dirty="0">
                <a:solidFill>
                  <a:schemeClr val="bg1"/>
                </a:solidFill>
                <a:effectLst/>
                <a:latin typeface="Times New Roman" panose="02020603050405020304" pitchFamily="18" charset="0"/>
                <a:cs typeface="Times New Roman" panose="02020603050405020304" pitchFamily="18" charset="0"/>
              </a:rPr>
              <a:t>) then</a:t>
            </a:r>
          </a:p>
          <a:p>
            <a:r>
              <a:rPr lang="en-US" sz="1200" b="1" dirty="0">
                <a:solidFill>
                  <a:schemeClr val="bg1"/>
                </a:solidFill>
                <a:effectLst/>
                <a:latin typeface="Times New Roman" panose="02020603050405020304" pitchFamily="18" charset="0"/>
                <a:cs typeface="Times New Roman" panose="02020603050405020304" pitchFamily="18" charset="0"/>
              </a:rPr>
              <a:t>            </a:t>
            </a:r>
            <a:r>
              <a:rPr lang="en-US" sz="1200" b="1" dirty="0" err="1">
                <a:solidFill>
                  <a:schemeClr val="bg1"/>
                </a:solidFill>
                <a:effectLst/>
                <a:latin typeface="Times New Roman" panose="02020603050405020304" pitchFamily="18" charset="0"/>
                <a:cs typeface="Times New Roman" panose="02020603050405020304" pitchFamily="18" charset="0"/>
              </a:rPr>
              <a:t>signal_out</a:t>
            </a:r>
            <a:r>
              <a:rPr lang="en-US" sz="1200" b="1" dirty="0">
                <a:solidFill>
                  <a:schemeClr val="bg1"/>
                </a:solidFill>
                <a:effectLst/>
                <a:latin typeface="Times New Roman" panose="02020603050405020304" pitchFamily="18" charset="0"/>
                <a:cs typeface="Times New Roman" panose="02020603050405020304" pitchFamily="18" charset="0"/>
              </a:rPr>
              <a:t> &lt;= </a:t>
            </a:r>
            <a:r>
              <a:rPr lang="en-US" sz="1200" b="1" dirty="0" err="1">
                <a:solidFill>
                  <a:schemeClr val="bg1"/>
                </a:solidFill>
                <a:effectLst/>
                <a:latin typeface="Times New Roman" panose="02020603050405020304" pitchFamily="18" charset="0"/>
                <a:cs typeface="Times New Roman" panose="02020603050405020304" pitchFamily="18" charset="0"/>
              </a:rPr>
              <a:t>signal_in</a:t>
            </a:r>
            <a:r>
              <a:rPr lang="en-US" sz="1200" b="1" dirty="0">
                <a:solidFill>
                  <a:schemeClr val="bg1"/>
                </a:solidFill>
                <a:effectLst/>
                <a:latin typeface="Times New Roman" panose="02020603050405020304" pitchFamily="18" charset="0"/>
                <a:cs typeface="Times New Roman" panose="02020603050405020304" pitchFamily="18" charset="0"/>
              </a:rPr>
              <a:t> after delay;</a:t>
            </a:r>
          </a:p>
          <a:p>
            <a:r>
              <a:rPr lang="en-US" sz="1200" b="1" dirty="0">
                <a:solidFill>
                  <a:schemeClr val="bg1"/>
                </a:solidFill>
                <a:effectLst/>
                <a:latin typeface="Times New Roman" panose="02020603050405020304" pitchFamily="18" charset="0"/>
                <a:cs typeface="Times New Roman" panose="02020603050405020304" pitchFamily="18" charset="0"/>
              </a:rPr>
              <a:t>        end if;</a:t>
            </a:r>
          </a:p>
          <a:p>
            <a:r>
              <a:rPr lang="en-US" sz="1200" b="1" dirty="0">
                <a:solidFill>
                  <a:schemeClr val="bg1"/>
                </a:solidFill>
                <a:effectLst/>
                <a:latin typeface="Times New Roman" panose="02020603050405020304" pitchFamily="18" charset="0"/>
                <a:cs typeface="Times New Roman" panose="02020603050405020304" pitchFamily="18" charset="0"/>
              </a:rPr>
              <a:t>    end process;</a:t>
            </a:r>
          </a:p>
          <a:p>
            <a:r>
              <a:rPr lang="en-US" sz="1200" b="1" dirty="0">
                <a:solidFill>
                  <a:schemeClr val="bg1"/>
                </a:solidFill>
                <a:effectLst/>
                <a:latin typeface="Times New Roman" panose="02020603050405020304" pitchFamily="18" charset="0"/>
                <a:cs typeface="Times New Roman" panose="02020603050405020304" pitchFamily="18" charset="0"/>
              </a:rPr>
              <a:t>end </a:t>
            </a:r>
            <a:r>
              <a:rPr lang="tr-TR" sz="1200" b="1" dirty="0">
                <a:solidFill>
                  <a:schemeClr val="bg1"/>
                </a:solidFill>
                <a:effectLst/>
                <a:latin typeface="Times New Roman" panose="02020603050405020304" pitchFamily="18" charset="0"/>
                <a:cs typeface="Times New Roman" panose="02020603050405020304" pitchFamily="18" charset="0"/>
              </a:rPr>
              <a:t>b</a:t>
            </a:r>
            <a:r>
              <a:rPr lang="en-US" sz="1200" b="1" dirty="0" err="1">
                <a:solidFill>
                  <a:schemeClr val="bg1"/>
                </a:solidFill>
                <a:effectLst/>
                <a:latin typeface="Times New Roman" panose="02020603050405020304" pitchFamily="18" charset="0"/>
                <a:cs typeface="Times New Roman" panose="02020603050405020304" pitchFamily="18" charset="0"/>
              </a:rPr>
              <a:t>ehavioral</a:t>
            </a:r>
            <a:r>
              <a:rPr lang="en-US" sz="1200" b="1" dirty="0">
                <a:solidFill>
                  <a:schemeClr val="bg1"/>
                </a:solidFill>
                <a:effectLst/>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715517552"/>
      </p:ext>
    </p:extLst>
  </p:cSld>
  <p:clrMapOvr>
    <a:masterClrMapping/>
  </p:clrMapOvr>
  <p:extLst>
    <p:ext uri="{6950BFC3-D8DA-4A85-94F7-54DA5524770B}">
      <p188:commentRel xmlns:p188="http://schemas.microsoft.com/office/powerpoint/2018/8/main" r:id="rId2"/>
    </p:ext>
  </p:extLst>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845A209-05F7-98E5-55B1-19A73ADA56D6}"/>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A732F53C-E6B5-FDBA-4273-83A8132B8DF7}"/>
              </a:ext>
            </a:extLst>
          </p:cNvPr>
          <p:cNvSpPr txBox="1">
            <a:spLocks/>
          </p:cNvSpPr>
          <p:nvPr/>
        </p:nvSpPr>
        <p:spPr bwMode="auto">
          <a:xfrm>
            <a:off x="92747" y="46124"/>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err="1">
                <a:solidFill>
                  <a:schemeClr val="bg1"/>
                </a:solidFill>
                <a:latin typeface="Tw Cen MT (Body)"/>
                <a:ea typeface="+mj-ea"/>
                <a:cs typeface="Times New Roman" panose="02020603050405020304" pitchFamily="18" charset="0"/>
              </a:rPr>
              <a:t>Code</a:t>
            </a:r>
            <a:r>
              <a:rPr lang="tr-TR" sz="4000" b="1" dirty="0">
                <a:solidFill>
                  <a:schemeClr val="bg1"/>
                </a:solidFill>
                <a:latin typeface="Tw Cen MT (Body)"/>
                <a:ea typeface="+mj-ea"/>
                <a:cs typeface="Times New Roman" panose="02020603050405020304" pitchFamily="18" charset="0"/>
              </a:rPr>
              <a:t> </a:t>
            </a:r>
            <a:r>
              <a:rPr lang="tr-TR" sz="4000" b="1" dirty="0" err="1">
                <a:solidFill>
                  <a:schemeClr val="bg1"/>
                </a:solidFill>
                <a:latin typeface="Tw Cen MT (Body)"/>
                <a:ea typeface="+mj-ea"/>
                <a:cs typeface="Times New Roman" panose="02020603050405020304" pitchFamily="18" charset="0"/>
              </a:rPr>
              <a:t>Examples</a:t>
            </a:r>
            <a:endParaRPr lang="en-GB" sz="4000" b="1" i="1" dirty="0">
              <a:solidFill>
                <a:schemeClr val="bg1"/>
              </a:solidFill>
              <a:latin typeface="Tw Cen MT (Body)"/>
              <a:cs typeface="Times New Roman" panose="02020603050405020304" pitchFamily="18" charset="0"/>
            </a:endParaRPr>
          </a:p>
        </p:txBody>
      </p:sp>
      <p:sp>
        <p:nvSpPr>
          <p:cNvPr id="6" name="Metin kutusu 5">
            <a:extLst>
              <a:ext uri="{FF2B5EF4-FFF2-40B4-BE49-F238E27FC236}">
                <a16:creationId xmlns:a16="http://schemas.microsoft.com/office/drawing/2014/main" id="{67949C3B-61FF-405E-850A-EFAD9239A054}"/>
              </a:ext>
            </a:extLst>
          </p:cNvPr>
          <p:cNvSpPr txBox="1"/>
          <p:nvPr/>
        </p:nvSpPr>
        <p:spPr>
          <a:xfrm>
            <a:off x="599090" y="875380"/>
            <a:ext cx="3431627" cy="3970318"/>
          </a:xfrm>
          <a:prstGeom prst="rect">
            <a:avLst/>
          </a:prstGeom>
          <a:noFill/>
        </p:spPr>
        <p:txBody>
          <a:bodyPr wrap="square">
            <a:spAutoFit/>
          </a:bodyPr>
          <a:lstStyle/>
          <a:p>
            <a:r>
              <a:rPr lang="tr-TR" sz="1200" b="1" dirty="0">
                <a:solidFill>
                  <a:srgbClr val="FFFF00"/>
                </a:solidFill>
                <a:effectLst/>
                <a:latin typeface="Times New Roman" panose="02020603050405020304" pitchFamily="18" charset="0"/>
                <a:cs typeface="Times New Roman" panose="02020603050405020304" pitchFamily="18" charset="0"/>
              </a:rPr>
              <a:t>--Component </a:t>
            </a:r>
            <a:r>
              <a:rPr lang="tr-TR" sz="1200" b="1" dirty="0" err="1">
                <a:solidFill>
                  <a:srgbClr val="FFFF00"/>
                </a:solidFill>
                <a:effectLst/>
                <a:latin typeface="Times New Roman" panose="02020603050405020304" pitchFamily="18" charset="0"/>
                <a:cs typeface="Times New Roman" panose="02020603050405020304" pitchFamily="18" charset="0"/>
              </a:rPr>
              <a:t>Declaration</a:t>
            </a:r>
            <a:endParaRPr lang="tr-TR" sz="1200" b="1" dirty="0">
              <a:solidFill>
                <a:srgbClr val="FFFF00"/>
              </a:solidFill>
              <a:effectLst/>
              <a:latin typeface="Times New Roman" panose="02020603050405020304" pitchFamily="18" charset="0"/>
              <a:cs typeface="Times New Roman" panose="02020603050405020304" pitchFamily="18" charset="0"/>
            </a:endParaRPr>
          </a:p>
          <a:p>
            <a:r>
              <a:rPr lang="tr-TR" sz="1200" b="1" dirty="0" err="1">
                <a:solidFill>
                  <a:schemeClr val="bg1"/>
                </a:solidFill>
                <a:effectLst/>
                <a:latin typeface="Times New Roman" panose="02020603050405020304" pitchFamily="18" charset="0"/>
                <a:cs typeface="Times New Roman" panose="02020603050405020304" pitchFamily="18" charset="0"/>
              </a:rPr>
              <a:t>library</a:t>
            </a:r>
            <a:r>
              <a:rPr lang="tr-TR" sz="1200" b="1" dirty="0">
                <a:solidFill>
                  <a:schemeClr val="bg1"/>
                </a:solidFill>
                <a:effectLst/>
                <a:latin typeface="Times New Roman" panose="02020603050405020304" pitchFamily="18" charset="0"/>
                <a:cs typeface="Times New Roman" panose="02020603050405020304" pitchFamily="18" charset="0"/>
              </a:rPr>
              <a:t> IEEE;</a:t>
            </a:r>
          </a:p>
          <a:p>
            <a:r>
              <a:rPr lang="tr-TR" sz="1200" b="1" dirty="0" err="1">
                <a:solidFill>
                  <a:schemeClr val="bg1"/>
                </a:solidFill>
                <a:effectLst/>
                <a:latin typeface="Times New Roman" panose="02020603050405020304" pitchFamily="18" charset="0"/>
                <a:cs typeface="Times New Roman" panose="02020603050405020304" pitchFamily="18" charset="0"/>
              </a:rPr>
              <a:t>use</a:t>
            </a:r>
            <a:r>
              <a:rPr lang="tr-TR" sz="1200" b="1" dirty="0">
                <a:solidFill>
                  <a:schemeClr val="bg1"/>
                </a:solidFill>
                <a:effectLst/>
                <a:latin typeface="Times New Roman" panose="02020603050405020304" pitchFamily="18" charset="0"/>
                <a:cs typeface="Times New Roman" panose="02020603050405020304" pitchFamily="18" charset="0"/>
              </a:rPr>
              <a:t> IEEE.std_logic_1164.all;</a:t>
            </a:r>
          </a:p>
          <a:p>
            <a:br>
              <a:rPr lang="tr-TR" sz="1200" b="1" dirty="0">
                <a:solidFill>
                  <a:schemeClr val="bg1"/>
                </a:solidFill>
                <a:effectLst/>
                <a:latin typeface="Times New Roman" panose="02020603050405020304" pitchFamily="18" charset="0"/>
                <a:cs typeface="Times New Roman" panose="02020603050405020304" pitchFamily="18" charset="0"/>
              </a:rPr>
            </a:br>
            <a:r>
              <a:rPr lang="tr-TR" sz="1200" b="1" dirty="0" err="1">
                <a:solidFill>
                  <a:schemeClr val="bg1"/>
                </a:solidFill>
                <a:effectLst/>
                <a:latin typeface="Times New Roman" panose="02020603050405020304" pitchFamily="18" charset="0"/>
                <a:cs typeface="Times New Roman" panose="02020603050405020304" pitchFamily="18" charset="0"/>
              </a:rPr>
              <a:t>entity</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component_instantiation</a:t>
            </a:r>
            <a:r>
              <a:rPr lang="tr-TR" sz="1200" b="1" dirty="0">
                <a:solidFill>
                  <a:schemeClr val="bg1"/>
                </a:solidFill>
                <a:effectLst/>
                <a:latin typeface="Times New Roman" panose="02020603050405020304" pitchFamily="18" charset="0"/>
                <a:cs typeface="Times New Roman" panose="02020603050405020304" pitchFamily="18" charset="0"/>
              </a:rPr>
              <a:t> is</a:t>
            </a:r>
          </a:p>
          <a:p>
            <a:r>
              <a:rPr lang="tr-TR" sz="1200" b="1" dirty="0">
                <a:solidFill>
                  <a:schemeClr val="bg1"/>
                </a:solidFill>
                <a:effectLst/>
                <a:latin typeface="Times New Roman" panose="02020603050405020304" pitchFamily="18" charset="0"/>
                <a:cs typeface="Times New Roman" panose="02020603050405020304" pitchFamily="18" charset="0"/>
              </a:rPr>
              <a:t>  port     (add1, add2: in </a:t>
            </a:r>
            <a:r>
              <a:rPr lang="tr-TR" sz="1200" b="1" dirty="0" err="1">
                <a:solidFill>
                  <a:schemeClr val="bg1"/>
                </a:solidFill>
                <a:effectLst/>
                <a:latin typeface="Times New Roman" panose="02020603050405020304" pitchFamily="18" charset="0"/>
                <a:cs typeface="Times New Roman" panose="02020603050405020304" pitchFamily="18" charset="0"/>
              </a:rPr>
              <a:t>integer</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sum_1: </a:t>
            </a:r>
            <a:r>
              <a:rPr lang="tr-TR" sz="1200" b="1" dirty="0" err="1">
                <a:solidFill>
                  <a:schemeClr val="bg1"/>
                </a:solidFill>
                <a:effectLst/>
                <a:latin typeface="Times New Roman" panose="02020603050405020304" pitchFamily="18" charset="0"/>
                <a:cs typeface="Times New Roman" panose="02020603050405020304" pitchFamily="18" charset="0"/>
              </a:rPr>
              <a:t>out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integer</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architecture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example</a:t>
            </a:r>
            <a:r>
              <a:rPr lang="tr-TR" sz="1200" b="1" dirty="0">
                <a:solidFill>
                  <a:schemeClr val="bg1"/>
                </a:solidFill>
                <a:effectLst/>
                <a:latin typeface="Times New Roman" panose="02020603050405020304" pitchFamily="18" charset="0"/>
                <a:cs typeface="Times New Roman" panose="02020603050405020304" pitchFamily="18" charset="0"/>
              </a:rPr>
              <a:t> of </a:t>
            </a:r>
            <a:r>
              <a:rPr lang="tr-TR" sz="1200" b="1" dirty="0" err="1">
                <a:solidFill>
                  <a:schemeClr val="bg1"/>
                </a:solidFill>
                <a:effectLst/>
                <a:latin typeface="Times New Roman" panose="02020603050405020304" pitchFamily="18" charset="0"/>
                <a:cs typeface="Times New Roman" panose="02020603050405020304" pitchFamily="18" charset="0"/>
              </a:rPr>
              <a:t>component_instantiation</a:t>
            </a:r>
            <a:r>
              <a:rPr lang="tr-TR" sz="1200" b="1" dirty="0">
                <a:solidFill>
                  <a:schemeClr val="bg1"/>
                </a:solidFill>
                <a:effectLst/>
                <a:latin typeface="Times New Roman" panose="02020603050405020304" pitchFamily="18" charset="0"/>
                <a:cs typeface="Times New Roman" panose="02020603050405020304" pitchFamily="18" charset="0"/>
              </a:rPr>
              <a:t> is</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component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adder</a:t>
            </a:r>
            <a:r>
              <a:rPr lang="tr-TR" sz="1200" b="1" dirty="0">
                <a:solidFill>
                  <a:schemeClr val="bg1"/>
                </a:solidFill>
                <a:effectLst/>
                <a:latin typeface="Times New Roman" panose="02020603050405020304" pitchFamily="18" charset="0"/>
                <a:cs typeface="Times New Roman" panose="02020603050405020304" pitchFamily="18" charset="0"/>
              </a:rPr>
              <a:t> is</a:t>
            </a:r>
          </a:p>
          <a:p>
            <a:r>
              <a:rPr lang="tr-TR" sz="1200" b="1" dirty="0">
                <a:solidFill>
                  <a:schemeClr val="bg1"/>
                </a:solidFill>
                <a:effectLst/>
                <a:latin typeface="Times New Roman" panose="02020603050405020304" pitchFamily="18" charset="0"/>
                <a:cs typeface="Times New Roman" panose="02020603050405020304" pitchFamily="18" charset="0"/>
              </a:rPr>
              <a:t>  port     (a, b: in </a:t>
            </a:r>
            <a:r>
              <a:rPr lang="tr-TR" sz="1200" b="1" dirty="0" err="1">
                <a:solidFill>
                  <a:schemeClr val="bg1"/>
                </a:solidFill>
                <a:effectLst/>
                <a:latin typeface="Times New Roman" panose="02020603050405020304" pitchFamily="18" charset="0"/>
                <a:cs typeface="Times New Roman" panose="02020603050405020304" pitchFamily="18" charset="0"/>
              </a:rPr>
              <a:t>integer</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sum</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out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integer</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component</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begin</a:t>
            </a:r>
            <a:endParaRPr lang="tr-TR" sz="1200" b="1" dirty="0">
              <a:solidFill>
                <a:schemeClr val="bg1"/>
              </a:solidFill>
              <a:effectLst/>
              <a:latin typeface="Times New Roman" panose="02020603050405020304" pitchFamily="18" charset="0"/>
              <a:cs typeface="Times New Roman" panose="02020603050405020304" pitchFamily="18" charset="0"/>
            </a:endParaRP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component_inst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adder_component</a:t>
            </a:r>
            <a:endParaRPr lang="tr-TR" sz="1200" b="1" dirty="0">
              <a:solidFill>
                <a:schemeClr val="bg1"/>
              </a:solidFill>
              <a:effectLst/>
              <a:latin typeface="Times New Roman" panose="02020603050405020304" pitchFamily="18" charset="0"/>
              <a:cs typeface="Times New Roman" panose="02020603050405020304" pitchFamily="18" charset="0"/>
            </a:endParaRPr>
          </a:p>
          <a:p>
            <a:r>
              <a:rPr lang="tr-TR" sz="1200" b="1" dirty="0">
                <a:solidFill>
                  <a:schemeClr val="bg1"/>
                </a:solidFill>
                <a:effectLst/>
                <a:latin typeface="Times New Roman" panose="02020603050405020304" pitchFamily="18" charset="0"/>
                <a:cs typeface="Times New Roman" panose="02020603050405020304" pitchFamily="18" charset="0"/>
              </a:rPr>
              <a:t>  port </a:t>
            </a:r>
            <a:r>
              <a:rPr lang="tr-TR" sz="1200" b="1" dirty="0" err="1">
                <a:solidFill>
                  <a:schemeClr val="bg1"/>
                </a:solidFill>
                <a:effectLst/>
                <a:latin typeface="Times New Roman" panose="02020603050405020304" pitchFamily="18" charset="0"/>
                <a:cs typeface="Times New Roman" panose="02020603050405020304" pitchFamily="18" charset="0"/>
              </a:rPr>
              <a:t>map</a:t>
            </a:r>
            <a:r>
              <a:rPr lang="tr-TR" sz="1200" b="1" dirty="0">
                <a:solidFill>
                  <a:schemeClr val="bg1"/>
                </a:solidFill>
                <a:effectLst/>
                <a:latin typeface="Times New Roman" panose="02020603050405020304" pitchFamily="18" charset="0"/>
                <a:cs typeface="Times New Roman" panose="02020603050405020304" pitchFamily="18" charset="0"/>
              </a:rPr>
              <a:t> (a =&gt; add1</a:t>
            </a:r>
          </a:p>
          <a:p>
            <a:r>
              <a:rPr lang="tr-TR" sz="1200" b="1" dirty="0">
                <a:solidFill>
                  <a:schemeClr val="bg1"/>
                </a:solidFill>
                <a:effectLst/>
                <a:latin typeface="Times New Roman" panose="02020603050405020304" pitchFamily="18" charset="0"/>
                <a:cs typeface="Times New Roman" panose="02020603050405020304" pitchFamily="18" charset="0"/>
              </a:rPr>
              <a:t>            b =&gt; add2,</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sum</a:t>
            </a:r>
            <a:r>
              <a:rPr lang="tr-TR" sz="1200" b="1" dirty="0">
                <a:solidFill>
                  <a:schemeClr val="bg1"/>
                </a:solidFill>
                <a:effectLst/>
                <a:latin typeface="Times New Roman" panose="02020603050405020304" pitchFamily="18" charset="0"/>
                <a:cs typeface="Times New Roman" panose="02020603050405020304" pitchFamily="18" charset="0"/>
              </a:rPr>
              <a:t> =&gt; </a:t>
            </a:r>
            <a:r>
              <a:rPr lang="tr-TR" sz="1200" b="1" dirty="0" err="1">
                <a:solidFill>
                  <a:schemeClr val="bg1"/>
                </a:solidFill>
                <a:effectLst/>
                <a:latin typeface="Times New Roman" panose="02020603050405020304" pitchFamily="18" charset="0"/>
                <a:cs typeface="Times New Roman" panose="02020603050405020304" pitchFamily="18" charset="0"/>
              </a:rPr>
              <a:t>sum</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example</a:t>
            </a:r>
            <a:r>
              <a:rPr lang="tr-TR" sz="1200" b="1" dirty="0">
                <a:solidFill>
                  <a:schemeClr val="bg1"/>
                </a:solidFill>
                <a:effectLst/>
                <a:latin typeface="Times New Roman" panose="02020603050405020304" pitchFamily="18" charset="0"/>
                <a:cs typeface="Times New Roman" panose="02020603050405020304" pitchFamily="18" charset="0"/>
              </a:rPr>
              <a:t>;</a:t>
            </a:r>
          </a:p>
          <a:p>
            <a:endParaRPr lang="en-US" sz="1200" b="1" dirty="0">
              <a:solidFill>
                <a:schemeClr val="bg1"/>
              </a:solidFill>
              <a:effectLst/>
              <a:latin typeface="Times New Roman" panose="02020603050405020304" pitchFamily="18" charset="0"/>
              <a:cs typeface="Times New Roman" panose="02020603050405020304" pitchFamily="18" charset="0"/>
            </a:endParaRPr>
          </a:p>
        </p:txBody>
      </p:sp>
      <p:sp>
        <p:nvSpPr>
          <p:cNvPr id="10" name="Metin kutusu 9">
            <a:extLst>
              <a:ext uri="{FF2B5EF4-FFF2-40B4-BE49-F238E27FC236}">
                <a16:creationId xmlns:a16="http://schemas.microsoft.com/office/drawing/2014/main" id="{EF879E15-60AF-459E-8F39-5FBB4C8A56AE}"/>
              </a:ext>
            </a:extLst>
          </p:cNvPr>
          <p:cNvSpPr txBox="1"/>
          <p:nvPr/>
        </p:nvSpPr>
        <p:spPr>
          <a:xfrm>
            <a:off x="1642241" y="4619039"/>
            <a:ext cx="4125314" cy="1754326"/>
          </a:xfrm>
          <a:prstGeom prst="rect">
            <a:avLst/>
          </a:prstGeom>
          <a:noFill/>
        </p:spPr>
        <p:txBody>
          <a:bodyPr wrap="square">
            <a:spAutoFit/>
          </a:bodyPr>
          <a:lstStyle/>
          <a:p>
            <a:r>
              <a:rPr lang="tr-TR" sz="1200" b="1" dirty="0">
                <a:solidFill>
                  <a:srgbClr val="FFFF00"/>
                </a:solidFill>
                <a:effectLst/>
                <a:latin typeface="Times New Roman" panose="02020603050405020304" pitchFamily="18" charset="0"/>
                <a:cs typeface="Times New Roman" panose="02020603050405020304" pitchFamily="18" charset="0"/>
              </a:rPr>
              <a:t>--</a:t>
            </a:r>
            <a:r>
              <a:rPr lang="tr-TR" sz="1200" b="1" dirty="0" err="1">
                <a:solidFill>
                  <a:srgbClr val="FFFF00"/>
                </a:solidFill>
                <a:effectLst/>
                <a:latin typeface="Times New Roman" panose="02020603050405020304" pitchFamily="18" charset="0"/>
                <a:cs typeface="Times New Roman" panose="02020603050405020304" pitchFamily="18" charset="0"/>
              </a:rPr>
              <a:t>Group</a:t>
            </a:r>
            <a:r>
              <a:rPr lang="tr-TR" sz="1200" b="1" dirty="0">
                <a:solidFill>
                  <a:srgbClr val="FFFF00"/>
                </a:solidFill>
                <a:effectLst/>
                <a:latin typeface="Times New Roman" panose="02020603050405020304" pitchFamily="18" charset="0"/>
                <a:cs typeface="Times New Roman" panose="02020603050405020304" pitchFamily="18" charset="0"/>
              </a:rPr>
              <a:t> </a:t>
            </a:r>
            <a:r>
              <a:rPr lang="tr-TR" sz="1200" b="1" dirty="0" err="1">
                <a:solidFill>
                  <a:srgbClr val="FFFF00"/>
                </a:solidFill>
                <a:effectLst/>
                <a:latin typeface="Times New Roman" panose="02020603050405020304" pitchFamily="18" charset="0"/>
                <a:cs typeface="Times New Roman" panose="02020603050405020304" pitchFamily="18" charset="0"/>
              </a:rPr>
              <a:t>Declaration</a:t>
            </a:r>
            <a:endParaRPr lang="tr-TR" sz="1200" b="1" dirty="0">
              <a:solidFill>
                <a:srgbClr val="FFFF00"/>
              </a:solidFill>
              <a:effectLst/>
              <a:latin typeface="Times New Roman" panose="02020603050405020304" pitchFamily="18" charset="0"/>
              <a:cs typeface="Times New Roman" panose="02020603050405020304" pitchFamily="18" charset="0"/>
            </a:endParaRPr>
          </a:p>
          <a:p>
            <a:r>
              <a:rPr lang="en-US" sz="1200" b="1" dirty="0">
                <a:solidFill>
                  <a:schemeClr val="bg1"/>
                </a:solidFill>
                <a:effectLst/>
                <a:latin typeface="Times New Roman" panose="02020603050405020304" pitchFamily="18" charset="0"/>
                <a:cs typeface="Times New Roman" panose="02020603050405020304" pitchFamily="18" charset="0"/>
              </a:rPr>
              <a:t>architecture </a:t>
            </a:r>
            <a:r>
              <a:rPr lang="tr-TR" sz="1200" b="1" dirty="0" err="1">
                <a:solidFill>
                  <a:schemeClr val="bg1"/>
                </a:solidFill>
                <a:latin typeface="Times New Roman" panose="02020603050405020304" pitchFamily="18" charset="0"/>
                <a:cs typeface="Times New Roman" panose="02020603050405020304" pitchFamily="18" charset="0"/>
              </a:rPr>
              <a:t>rtl</a:t>
            </a:r>
            <a:r>
              <a:rPr lang="en-US" sz="1200" b="1" dirty="0">
                <a:solidFill>
                  <a:schemeClr val="bg1"/>
                </a:solidFill>
                <a:effectLst/>
                <a:latin typeface="Times New Roman" panose="02020603050405020304" pitchFamily="18" charset="0"/>
                <a:cs typeface="Times New Roman" panose="02020603050405020304" pitchFamily="18" charset="0"/>
              </a:rPr>
              <a:t> of Ent is</a:t>
            </a:r>
          </a:p>
          <a:p>
            <a:r>
              <a:rPr lang="en-US" sz="1200" b="1" dirty="0">
                <a:solidFill>
                  <a:schemeClr val="bg1"/>
                </a:solidFill>
                <a:effectLst/>
                <a:latin typeface="Times New Roman" panose="02020603050405020304" pitchFamily="18" charset="0"/>
                <a:cs typeface="Times New Roman" panose="02020603050405020304" pitchFamily="18" charset="0"/>
              </a:rPr>
              <a:t>    group operations is (signal &lt;&gt;);</a:t>
            </a:r>
          </a:p>
          <a:p>
            <a:r>
              <a:rPr lang="en-US" sz="1200" b="1" dirty="0">
                <a:solidFill>
                  <a:schemeClr val="bg1"/>
                </a:solidFill>
                <a:effectLst/>
                <a:latin typeface="Times New Roman" panose="02020603050405020304" pitchFamily="18" charset="0"/>
                <a:cs typeface="Times New Roman" panose="02020603050405020304" pitchFamily="18" charset="0"/>
              </a:rPr>
              <a:t>    group adders: operations (x, y, z);</a:t>
            </a:r>
          </a:p>
          <a:p>
            <a:r>
              <a:rPr lang="en-US" sz="1200" b="1" dirty="0">
                <a:solidFill>
                  <a:schemeClr val="bg1"/>
                </a:solidFill>
                <a:effectLst/>
                <a:latin typeface="Times New Roman" panose="02020603050405020304" pitchFamily="18" charset="0"/>
                <a:cs typeface="Times New Roman" panose="02020603050405020304" pitchFamily="18" charset="0"/>
              </a:rPr>
              <a:t>  begin</a:t>
            </a:r>
          </a:p>
          <a:p>
            <a:r>
              <a:rPr lang="en-US" sz="1200" b="1" dirty="0">
                <a:solidFill>
                  <a:schemeClr val="bg1"/>
                </a:solidFill>
                <a:effectLst/>
                <a:latin typeface="Times New Roman" panose="02020603050405020304" pitchFamily="18" charset="0"/>
                <a:cs typeface="Times New Roman" panose="02020603050405020304" pitchFamily="18" charset="0"/>
              </a:rPr>
              <a:t>    a1: x &lt;= a + b;</a:t>
            </a:r>
          </a:p>
          <a:p>
            <a:r>
              <a:rPr lang="en-US" sz="1200" b="1" dirty="0">
                <a:solidFill>
                  <a:schemeClr val="bg1"/>
                </a:solidFill>
                <a:effectLst/>
                <a:latin typeface="Times New Roman" panose="02020603050405020304" pitchFamily="18" charset="0"/>
                <a:cs typeface="Times New Roman" panose="02020603050405020304" pitchFamily="18" charset="0"/>
              </a:rPr>
              <a:t>    a2: y &lt;= c + d;</a:t>
            </a:r>
          </a:p>
          <a:p>
            <a:r>
              <a:rPr lang="en-US" sz="1200" b="1" dirty="0">
                <a:solidFill>
                  <a:schemeClr val="bg1"/>
                </a:solidFill>
                <a:effectLst/>
                <a:latin typeface="Times New Roman" panose="02020603050405020304" pitchFamily="18" charset="0"/>
                <a:cs typeface="Times New Roman" panose="02020603050405020304" pitchFamily="18" charset="0"/>
              </a:rPr>
              <a:t>    a3: z &lt;= e + f;</a:t>
            </a:r>
          </a:p>
          <a:p>
            <a:r>
              <a:rPr lang="en-US" sz="1200" b="1" dirty="0">
                <a:solidFill>
                  <a:schemeClr val="bg1"/>
                </a:solidFill>
                <a:effectLst/>
                <a:latin typeface="Times New Roman" panose="02020603050405020304" pitchFamily="18" charset="0"/>
                <a:cs typeface="Times New Roman" panose="02020603050405020304" pitchFamily="18" charset="0"/>
              </a:rPr>
              <a:t>end architecture </a:t>
            </a:r>
            <a:r>
              <a:rPr lang="tr-TR" sz="1200" b="1" dirty="0" err="1">
                <a:solidFill>
                  <a:schemeClr val="bg1"/>
                </a:solidFill>
                <a:latin typeface="Times New Roman" panose="02020603050405020304" pitchFamily="18" charset="0"/>
                <a:cs typeface="Times New Roman" panose="02020603050405020304" pitchFamily="18" charset="0"/>
              </a:rPr>
              <a:t>rtl</a:t>
            </a:r>
            <a:r>
              <a:rPr lang="en-US" sz="1200" b="1" dirty="0">
                <a:solidFill>
                  <a:schemeClr val="bg1"/>
                </a:solidFill>
                <a:effectLst/>
                <a:latin typeface="Times New Roman" panose="02020603050405020304" pitchFamily="18" charset="0"/>
                <a:cs typeface="Times New Roman" panose="02020603050405020304" pitchFamily="18" charset="0"/>
              </a:rPr>
              <a:t>;</a:t>
            </a:r>
          </a:p>
        </p:txBody>
      </p:sp>
      <p:sp>
        <p:nvSpPr>
          <p:cNvPr id="15" name="Metin kutusu 14">
            <a:extLst>
              <a:ext uri="{FF2B5EF4-FFF2-40B4-BE49-F238E27FC236}">
                <a16:creationId xmlns:a16="http://schemas.microsoft.com/office/drawing/2014/main" id="{0FE0402D-A23D-4A0C-98E4-FDB195CA2622}"/>
              </a:ext>
            </a:extLst>
          </p:cNvPr>
          <p:cNvSpPr txBox="1"/>
          <p:nvPr/>
        </p:nvSpPr>
        <p:spPr>
          <a:xfrm>
            <a:off x="5767555" y="243512"/>
            <a:ext cx="6148550" cy="6370975"/>
          </a:xfrm>
          <a:prstGeom prst="rect">
            <a:avLst/>
          </a:prstGeom>
          <a:noFill/>
        </p:spPr>
        <p:txBody>
          <a:bodyPr wrap="square">
            <a:spAutoFit/>
          </a:bodyPr>
          <a:lstStyle/>
          <a:p>
            <a:r>
              <a:rPr lang="tr-TR" sz="1200" b="1" dirty="0">
                <a:solidFill>
                  <a:srgbClr val="FFFF00"/>
                </a:solidFill>
                <a:effectLst/>
                <a:latin typeface="Times New Roman" panose="02020603050405020304" pitchFamily="18" charset="0"/>
                <a:cs typeface="Times New Roman" panose="02020603050405020304" pitchFamily="18" charset="0"/>
              </a:rPr>
              <a:t>--</a:t>
            </a:r>
            <a:r>
              <a:rPr lang="tr-TR" sz="1200" b="1" dirty="0" err="1">
                <a:solidFill>
                  <a:srgbClr val="FFFF00"/>
                </a:solidFill>
                <a:effectLst/>
                <a:latin typeface="Times New Roman" panose="02020603050405020304" pitchFamily="18" charset="0"/>
                <a:cs typeface="Times New Roman" panose="02020603050405020304" pitchFamily="18" charset="0"/>
              </a:rPr>
              <a:t>Attribute</a:t>
            </a:r>
            <a:r>
              <a:rPr lang="tr-TR" sz="1200" b="1" dirty="0">
                <a:solidFill>
                  <a:srgbClr val="FFFF00"/>
                </a:solidFill>
                <a:effectLst/>
                <a:latin typeface="Times New Roman" panose="02020603050405020304" pitchFamily="18" charset="0"/>
                <a:cs typeface="Times New Roman" panose="02020603050405020304" pitchFamily="18" charset="0"/>
              </a:rPr>
              <a:t> </a:t>
            </a:r>
            <a:r>
              <a:rPr lang="tr-TR" sz="1200" b="1" dirty="0" err="1">
                <a:solidFill>
                  <a:srgbClr val="FFFF00"/>
                </a:solidFill>
                <a:effectLst/>
                <a:latin typeface="Times New Roman" panose="02020603050405020304" pitchFamily="18" charset="0"/>
                <a:cs typeface="Times New Roman" panose="02020603050405020304" pitchFamily="18" charset="0"/>
              </a:rPr>
              <a:t>Declaration</a:t>
            </a:r>
            <a:endParaRPr lang="tr-TR" sz="1200" b="1" dirty="0">
              <a:solidFill>
                <a:srgbClr val="FFFF00"/>
              </a:solidFill>
              <a:effectLst/>
              <a:latin typeface="Times New Roman" panose="02020603050405020304" pitchFamily="18" charset="0"/>
              <a:cs typeface="Times New Roman" panose="02020603050405020304" pitchFamily="18" charset="0"/>
            </a:endParaRPr>
          </a:p>
          <a:p>
            <a:r>
              <a:rPr lang="tr-TR" sz="1200" b="1" dirty="0" err="1">
                <a:solidFill>
                  <a:schemeClr val="bg1"/>
                </a:solidFill>
                <a:effectLst/>
                <a:latin typeface="Times New Roman" panose="02020603050405020304" pitchFamily="18" charset="0"/>
                <a:cs typeface="Times New Roman" panose="02020603050405020304" pitchFamily="18" charset="0"/>
              </a:rPr>
              <a:t>library</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IEEE</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err="1">
                <a:solidFill>
                  <a:schemeClr val="bg1"/>
                </a:solidFill>
                <a:effectLst/>
                <a:latin typeface="Times New Roman" panose="02020603050405020304" pitchFamily="18" charset="0"/>
                <a:cs typeface="Times New Roman" panose="02020603050405020304" pitchFamily="18" charset="0"/>
              </a:rPr>
              <a:t>use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IEEE</a:t>
            </a:r>
            <a:r>
              <a:rPr lang="tr-TR" sz="1200" b="1" dirty="0">
                <a:solidFill>
                  <a:schemeClr val="bg1"/>
                </a:solidFill>
                <a:effectLst/>
                <a:latin typeface="Times New Roman" panose="02020603050405020304" pitchFamily="18" charset="0"/>
                <a:cs typeface="Times New Roman" panose="02020603050405020304" pitchFamily="18" charset="0"/>
              </a:rPr>
              <a:t>.std_logic_1164.all;</a:t>
            </a:r>
          </a:p>
          <a:p>
            <a:br>
              <a:rPr lang="tr-TR" sz="1200" b="1" dirty="0">
                <a:solidFill>
                  <a:schemeClr val="bg1"/>
                </a:solidFill>
                <a:effectLst/>
                <a:latin typeface="Times New Roman" panose="02020603050405020304" pitchFamily="18" charset="0"/>
                <a:cs typeface="Times New Roman" panose="02020603050405020304" pitchFamily="18" charset="0"/>
              </a:rPr>
            </a:br>
            <a:r>
              <a:rPr lang="tr-TR" sz="1200" b="1" dirty="0" err="1">
                <a:solidFill>
                  <a:schemeClr val="bg1"/>
                </a:solidFill>
                <a:effectLst/>
                <a:latin typeface="Times New Roman" panose="02020603050405020304" pitchFamily="18" charset="0"/>
                <a:cs typeface="Times New Roman" panose="02020603050405020304" pitchFamily="18" charset="0"/>
              </a:rPr>
              <a:t>package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m</a:t>
            </a:r>
            <a:r>
              <a:rPr lang="tr-TR" sz="1200" b="1" dirty="0" err="1">
                <a:solidFill>
                  <a:schemeClr val="bg1"/>
                </a:solidFill>
                <a:effectLst/>
                <a:latin typeface="Times New Roman" panose="02020603050405020304" pitchFamily="18" charset="0"/>
                <a:cs typeface="Times New Roman" panose="02020603050405020304" pitchFamily="18" charset="0"/>
              </a:rPr>
              <a:t>y_types</a:t>
            </a:r>
            <a:r>
              <a:rPr lang="tr-TR" sz="1200" b="1" dirty="0">
                <a:solidFill>
                  <a:schemeClr val="bg1"/>
                </a:solidFill>
                <a:effectLst/>
                <a:latin typeface="Times New Roman" panose="02020603050405020304" pitchFamily="18" charset="0"/>
                <a:cs typeface="Times New Roman" panose="02020603050405020304" pitchFamily="18" charset="0"/>
              </a:rPr>
              <a:t> is</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type</a:t>
            </a:r>
            <a:r>
              <a:rPr lang="tr-TR" sz="1200" b="1" dirty="0">
                <a:solidFill>
                  <a:schemeClr val="bg1"/>
                </a:solidFill>
                <a:effectLst/>
                <a:latin typeface="Times New Roman" panose="02020603050405020304" pitchFamily="18" charset="0"/>
                <a:cs typeface="Times New Roman" panose="02020603050405020304" pitchFamily="18" charset="0"/>
              </a:rPr>
              <a:t> t is (</a:t>
            </a:r>
            <a:r>
              <a:rPr lang="tr-TR" sz="1200" b="1" dirty="0">
                <a:solidFill>
                  <a:schemeClr val="bg1"/>
                </a:solidFill>
                <a:latin typeface="Times New Roman" panose="02020603050405020304" pitchFamily="18" charset="0"/>
                <a:cs typeface="Times New Roman" panose="02020603050405020304" pitchFamily="18" charset="0"/>
              </a:rPr>
              <a:t>a,</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b</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c</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d</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e</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subtype</a:t>
            </a:r>
            <a:r>
              <a:rPr lang="tr-TR" sz="1200" b="1" dirty="0">
                <a:solidFill>
                  <a:schemeClr val="bg1"/>
                </a:solidFill>
                <a:effectLst/>
                <a:latin typeface="Times New Roman" panose="02020603050405020304" pitchFamily="18" charset="0"/>
                <a:cs typeface="Times New Roman" panose="02020603050405020304" pitchFamily="18" charset="0"/>
              </a:rPr>
              <a:t> s is t </a:t>
            </a:r>
            <a:r>
              <a:rPr lang="tr-TR" sz="1200" b="1" dirty="0" err="1">
                <a:solidFill>
                  <a:schemeClr val="bg1"/>
                </a:solidFill>
                <a:effectLst/>
                <a:latin typeface="Times New Roman" panose="02020603050405020304" pitchFamily="18" charset="0"/>
                <a:cs typeface="Times New Roman" panose="02020603050405020304" pitchFamily="18" charset="0"/>
              </a:rPr>
              <a:t>range</a:t>
            </a:r>
            <a:r>
              <a:rPr lang="tr-TR" sz="1200" b="1" dirty="0">
                <a:solidFill>
                  <a:schemeClr val="bg1"/>
                </a:solidFill>
                <a:effectLst/>
                <a:latin typeface="Times New Roman" panose="02020603050405020304" pitchFamily="18" charset="0"/>
                <a:cs typeface="Times New Roman" panose="02020603050405020304" pitchFamily="18" charset="0"/>
              </a:rPr>
              <a:t> d </a:t>
            </a:r>
            <a:r>
              <a:rPr lang="tr-TR" sz="1200" b="1" dirty="0" err="1">
                <a:solidFill>
                  <a:schemeClr val="bg1"/>
                </a:solidFill>
                <a:effectLst/>
                <a:latin typeface="Times New Roman" panose="02020603050405020304" pitchFamily="18" charset="0"/>
                <a:cs typeface="Times New Roman" panose="02020603050405020304" pitchFamily="18" charset="0"/>
              </a:rPr>
              <a:t>downto</a:t>
            </a:r>
            <a:r>
              <a:rPr lang="tr-TR" sz="1200" b="1" dirty="0">
                <a:solidFill>
                  <a:schemeClr val="bg1"/>
                </a:solidFill>
                <a:effectLst/>
                <a:latin typeface="Times New Roman" panose="02020603050405020304" pitchFamily="18" charset="0"/>
                <a:cs typeface="Times New Roman" panose="02020603050405020304" pitchFamily="18" charset="0"/>
              </a:rPr>
              <a:t> b;</a:t>
            </a:r>
          </a:p>
          <a:p>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package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m</a:t>
            </a:r>
            <a:r>
              <a:rPr lang="tr-TR" sz="1200" b="1" dirty="0" err="1">
                <a:solidFill>
                  <a:schemeClr val="bg1"/>
                </a:solidFill>
                <a:effectLst/>
                <a:latin typeface="Times New Roman" panose="02020603050405020304" pitchFamily="18" charset="0"/>
                <a:cs typeface="Times New Roman" panose="02020603050405020304" pitchFamily="18" charset="0"/>
              </a:rPr>
              <a:t>y_types</a:t>
            </a:r>
            <a:r>
              <a:rPr lang="tr-TR" sz="1200" b="1" dirty="0">
                <a:solidFill>
                  <a:schemeClr val="bg1"/>
                </a:solidFill>
                <a:effectLst/>
                <a:latin typeface="Times New Roman" panose="02020603050405020304" pitchFamily="18" charset="0"/>
                <a:cs typeface="Times New Roman" panose="02020603050405020304" pitchFamily="18" charset="0"/>
              </a:rPr>
              <a:t>;</a:t>
            </a:r>
          </a:p>
          <a:p>
            <a:br>
              <a:rPr lang="tr-TR" sz="1200" b="1" dirty="0">
                <a:solidFill>
                  <a:schemeClr val="bg1"/>
                </a:solidFill>
                <a:effectLst/>
                <a:latin typeface="Times New Roman" panose="02020603050405020304" pitchFamily="18" charset="0"/>
                <a:cs typeface="Times New Roman" panose="02020603050405020304" pitchFamily="18" charset="0"/>
              </a:rPr>
            </a:br>
            <a:r>
              <a:rPr lang="tr-TR" sz="1200" b="1" dirty="0" err="1">
                <a:solidFill>
                  <a:schemeClr val="bg1"/>
                </a:solidFill>
                <a:effectLst/>
                <a:latin typeface="Times New Roman" panose="02020603050405020304" pitchFamily="18" charset="0"/>
                <a:cs typeface="Times New Roman" panose="02020603050405020304" pitchFamily="18" charset="0"/>
              </a:rPr>
              <a:t>entity</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a</a:t>
            </a:r>
            <a:r>
              <a:rPr lang="tr-TR" sz="1200" b="1" dirty="0" err="1">
                <a:solidFill>
                  <a:schemeClr val="bg1"/>
                </a:solidFill>
                <a:effectLst/>
                <a:latin typeface="Times New Roman" panose="02020603050405020304" pitchFamily="18" charset="0"/>
                <a:cs typeface="Times New Roman" panose="02020603050405020304" pitchFamily="18" charset="0"/>
              </a:rPr>
              <a:t>ttribute_example</a:t>
            </a:r>
            <a:r>
              <a:rPr lang="tr-TR" sz="1200" b="1" dirty="0">
                <a:solidFill>
                  <a:schemeClr val="bg1"/>
                </a:solidFill>
                <a:effectLst/>
                <a:latin typeface="Times New Roman" panose="02020603050405020304" pitchFamily="18" charset="0"/>
                <a:cs typeface="Times New Roman" panose="02020603050405020304" pitchFamily="18" charset="0"/>
              </a:rPr>
              <a:t> is</a:t>
            </a:r>
          </a:p>
          <a:p>
            <a:r>
              <a:rPr lang="tr-TR" sz="1200" b="1" dirty="0">
                <a:solidFill>
                  <a:schemeClr val="bg1"/>
                </a:solidFill>
                <a:effectLst/>
                <a:latin typeface="Times New Roman" panose="02020603050405020304" pitchFamily="18" charset="0"/>
                <a:cs typeface="Times New Roman" panose="02020603050405020304" pitchFamily="18" charset="0"/>
              </a:rPr>
              <a:t>    port (</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input_a</a:t>
            </a:r>
            <a:r>
              <a:rPr lang="tr-TR" sz="1200" b="1" dirty="0">
                <a:solidFill>
                  <a:schemeClr val="bg1"/>
                </a:solidFill>
                <a:effectLst/>
                <a:latin typeface="Times New Roman" panose="02020603050405020304" pitchFamily="18" charset="0"/>
                <a:cs typeface="Times New Roman" panose="02020603050405020304" pitchFamily="18" charset="0"/>
              </a:rPr>
              <a:t> : in  </a:t>
            </a:r>
            <a:r>
              <a:rPr lang="tr-TR" sz="1200" b="1" dirty="0" err="1">
                <a:solidFill>
                  <a:schemeClr val="bg1"/>
                </a:solidFill>
                <a:effectLst/>
                <a:latin typeface="Times New Roman" panose="02020603050405020304" pitchFamily="18" charset="0"/>
                <a:cs typeface="Times New Roman" panose="02020603050405020304" pitchFamily="18" charset="0"/>
              </a:rPr>
              <a:t>std_logic_vector</a:t>
            </a:r>
            <a:r>
              <a:rPr lang="tr-TR" sz="1200" b="1" dirty="0">
                <a:solidFill>
                  <a:schemeClr val="bg1"/>
                </a:solidFill>
                <a:effectLst/>
                <a:latin typeface="Times New Roman" panose="02020603050405020304" pitchFamily="18" charset="0"/>
                <a:cs typeface="Times New Roman" panose="02020603050405020304" pitchFamily="18" charset="0"/>
              </a:rPr>
              <a:t>(7 </a:t>
            </a:r>
            <a:r>
              <a:rPr lang="tr-TR" sz="1200" b="1" dirty="0" err="1">
                <a:solidFill>
                  <a:schemeClr val="bg1"/>
                </a:solidFill>
                <a:effectLst/>
                <a:latin typeface="Times New Roman" panose="02020603050405020304" pitchFamily="18" charset="0"/>
                <a:cs typeface="Times New Roman" panose="02020603050405020304" pitchFamily="18" charset="0"/>
              </a:rPr>
              <a:t>downto</a:t>
            </a:r>
            <a:r>
              <a:rPr lang="tr-TR" sz="1200" b="1" dirty="0">
                <a:solidFill>
                  <a:schemeClr val="bg1"/>
                </a:solidFill>
                <a:effectLst/>
                <a:latin typeface="Times New Roman" panose="02020603050405020304" pitchFamily="18" charset="0"/>
                <a:cs typeface="Times New Roman" panose="02020603050405020304" pitchFamily="18" charset="0"/>
              </a:rPr>
              <a:t> 0);</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input_b</a:t>
            </a:r>
            <a:r>
              <a:rPr lang="tr-TR" sz="1200" b="1" dirty="0">
                <a:solidFill>
                  <a:schemeClr val="bg1"/>
                </a:solidFill>
                <a:effectLst/>
                <a:latin typeface="Times New Roman" panose="02020603050405020304" pitchFamily="18" charset="0"/>
                <a:cs typeface="Times New Roman" panose="02020603050405020304" pitchFamily="18" charset="0"/>
              </a:rPr>
              <a:t> : in  </a:t>
            </a:r>
            <a:r>
              <a:rPr lang="tr-TR" sz="1200" b="1" dirty="0" err="1">
                <a:solidFill>
                  <a:schemeClr val="bg1"/>
                </a:solidFill>
                <a:effectLst/>
                <a:latin typeface="Times New Roman" panose="02020603050405020304" pitchFamily="18" charset="0"/>
                <a:cs typeface="Times New Roman" panose="02020603050405020304" pitchFamily="18" charset="0"/>
              </a:rPr>
              <a:t>std_logic_vector</a:t>
            </a:r>
            <a:r>
              <a:rPr lang="tr-TR" sz="1200" b="1" dirty="0">
                <a:solidFill>
                  <a:schemeClr val="bg1"/>
                </a:solidFill>
                <a:effectLst/>
                <a:latin typeface="Times New Roman" panose="02020603050405020304" pitchFamily="18" charset="0"/>
                <a:cs typeface="Times New Roman" panose="02020603050405020304" pitchFamily="18" charset="0"/>
              </a:rPr>
              <a:t>(7 </a:t>
            </a:r>
            <a:r>
              <a:rPr lang="tr-TR" sz="1200" b="1" dirty="0" err="1">
                <a:solidFill>
                  <a:schemeClr val="bg1"/>
                </a:solidFill>
                <a:effectLst/>
                <a:latin typeface="Times New Roman" panose="02020603050405020304" pitchFamily="18" charset="0"/>
                <a:cs typeface="Times New Roman" panose="02020603050405020304" pitchFamily="18" charset="0"/>
              </a:rPr>
              <a:t>downto</a:t>
            </a:r>
            <a:r>
              <a:rPr lang="tr-TR" sz="1200" b="1" dirty="0">
                <a:solidFill>
                  <a:schemeClr val="bg1"/>
                </a:solidFill>
                <a:effectLst/>
                <a:latin typeface="Times New Roman" panose="02020603050405020304" pitchFamily="18" charset="0"/>
                <a:cs typeface="Times New Roman" panose="02020603050405020304" pitchFamily="18" charset="0"/>
              </a:rPr>
              <a:t> 0);</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result</a:t>
            </a:r>
            <a:r>
              <a:rPr lang="tr-TR" sz="1200" b="1" dirty="0">
                <a:solidFill>
                  <a:schemeClr val="bg1"/>
                </a:solidFill>
                <a:effectLst/>
                <a:latin typeface="Times New Roman" panose="02020603050405020304" pitchFamily="18" charset="0"/>
                <a:cs typeface="Times New Roman" panose="02020603050405020304" pitchFamily="18" charset="0"/>
              </a:rPr>
              <a:t>  : </a:t>
            </a:r>
            <a:r>
              <a:rPr lang="tr-TR" sz="1200" b="1" dirty="0" err="1">
                <a:solidFill>
                  <a:schemeClr val="bg1"/>
                </a:solidFill>
                <a:effectLst/>
                <a:latin typeface="Times New Roman" panose="02020603050405020304" pitchFamily="18" charset="0"/>
                <a:cs typeface="Times New Roman" panose="02020603050405020304" pitchFamily="18" charset="0"/>
              </a:rPr>
              <a:t>out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std_logic_vector</a:t>
            </a:r>
            <a:r>
              <a:rPr lang="tr-TR" sz="1200" b="1" dirty="0">
                <a:solidFill>
                  <a:schemeClr val="bg1"/>
                </a:solidFill>
                <a:effectLst/>
                <a:latin typeface="Times New Roman" panose="02020603050405020304" pitchFamily="18" charset="0"/>
                <a:cs typeface="Times New Roman" panose="02020603050405020304" pitchFamily="18" charset="0"/>
              </a:rPr>
              <a:t>(15 </a:t>
            </a:r>
            <a:r>
              <a:rPr lang="tr-TR" sz="1200" b="1" dirty="0" err="1">
                <a:solidFill>
                  <a:schemeClr val="bg1"/>
                </a:solidFill>
                <a:effectLst/>
                <a:latin typeface="Times New Roman" panose="02020603050405020304" pitchFamily="18" charset="0"/>
                <a:cs typeface="Times New Roman" panose="02020603050405020304" pitchFamily="18" charset="0"/>
              </a:rPr>
              <a:t>downto</a:t>
            </a:r>
            <a:r>
              <a:rPr lang="tr-TR" sz="1200" b="1" dirty="0">
                <a:solidFill>
                  <a:schemeClr val="bg1"/>
                </a:solidFill>
                <a:effectLst/>
                <a:latin typeface="Times New Roman" panose="02020603050405020304" pitchFamily="18" charset="0"/>
                <a:cs typeface="Times New Roman" panose="02020603050405020304" pitchFamily="18" charset="0"/>
              </a:rPr>
              <a:t> 0)</a:t>
            </a:r>
          </a:p>
          <a:p>
            <a:r>
              <a:rPr lang="tr-TR" sz="1200" b="1" dirty="0">
                <a:solidFill>
                  <a:schemeClr val="bg1"/>
                </a:solidFill>
                <a:effectLst/>
                <a:latin typeface="Times New Roman" panose="02020603050405020304" pitchFamily="18" charset="0"/>
                <a:cs typeface="Times New Roman" panose="02020603050405020304" pitchFamily="18" charset="0"/>
              </a:rPr>
              <a:t>    );</a:t>
            </a:r>
          </a:p>
          <a:p>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a</a:t>
            </a:r>
            <a:r>
              <a:rPr lang="tr-TR" sz="1200" b="1" dirty="0" err="1">
                <a:solidFill>
                  <a:schemeClr val="bg1"/>
                </a:solidFill>
                <a:effectLst/>
                <a:latin typeface="Times New Roman" panose="02020603050405020304" pitchFamily="18" charset="0"/>
                <a:cs typeface="Times New Roman" panose="02020603050405020304" pitchFamily="18" charset="0"/>
              </a:rPr>
              <a:t>ttribute_example</a:t>
            </a:r>
            <a:r>
              <a:rPr lang="tr-TR" sz="1200" b="1" dirty="0">
                <a:solidFill>
                  <a:schemeClr val="bg1"/>
                </a:solidFill>
                <a:effectLst/>
                <a:latin typeface="Times New Roman" panose="02020603050405020304" pitchFamily="18" charset="0"/>
                <a:cs typeface="Times New Roman" panose="02020603050405020304" pitchFamily="18" charset="0"/>
              </a:rPr>
              <a:t>;</a:t>
            </a:r>
          </a:p>
          <a:p>
            <a:br>
              <a:rPr lang="tr-TR" sz="1200" b="1" dirty="0">
                <a:solidFill>
                  <a:schemeClr val="bg1"/>
                </a:solidFill>
                <a:effectLst/>
                <a:latin typeface="Times New Roman" panose="02020603050405020304" pitchFamily="18" charset="0"/>
                <a:cs typeface="Times New Roman" panose="02020603050405020304" pitchFamily="18" charset="0"/>
              </a:rPr>
            </a:br>
            <a:r>
              <a:rPr lang="tr-TR" sz="1200" b="1" dirty="0" err="1">
                <a:solidFill>
                  <a:schemeClr val="bg1"/>
                </a:solidFill>
                <a:effectLst/>
                <a:latin typeface="Times New Roman" panose="02020603050405020304" pitchFamily="18" charset="0"/>
                <a:cs typeface="Times New Roman" panose="02020603050405020304" pitchFamily="18" charset="0"/>
              </a:rPr>
              <a:t>architecture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b</a:t>
            </a:r>
            <a:r>
              <a:rPr lang="tr-TR" sz="1200" b="1" dirty="0" err="1">
                <a:solidFill>
                  <a:schemeClr val="bg1"/>
                </a:solidFill>
                <a:effectLst/>
                <a:latin typeface="Times New Roman" panose="02020603050405020304" pitchFamily="18" charset="0"/>
                <a:cs typeface="Times New Roman" panose="02020603050405020304" pitchFamily="18" charset="0"/>
              </a:rPr>
              <a:t>ehavioral</a:t>
            </a:r>
            <a:r>
              <a:rPr lang="tr-TR" sz="1200" b="1" dirty="0">
                <a:solidFill>
                  <a:schemeClr val="bg1"/>
                </a:solidFill>
                <a:effectLst/>
                <a:latin typeface="Times New Roman" panose="02020603050405020304" pitchFamily="18" charset="0"/>
                <a:cs typeface="Times New Roman" panose="02020603050405020304" pitchFamily="18" charset="0"/>
              </a:rPr>
              <a:t> of </a:t>
            </a:r>
            <a:r>
              <a:rPr lang="tr-TR" sz="1200" b="1" dirty="0" err="1">
                <a:solidFill>
                  <a:schemeClr val="bg1"/>
                </a:solidFill>
                <a:effectLst/>
                <a:latin typeface="Times New Roman" panose="02020603050405020304" pitchFamily="18" charset="0"/>
                <a:cs typeface="Times New Roman" panose="02020603050405020304" pitchFamily="18" charset="0"/>
              </a:rPr>
              <a:t>Attribute_Example</a:t>
            </a:r>
            <a:r>
              <a:rPr lang="tr-TR" sz="1200" b="1" dirty="0">
                <a:solidFill>
                  <a:schemeClr val="bg1"/>
                </a:solidFill>
                <a:effectLst/>
                <a:latin typeface="Times New Roman" panose="02020603050405020304" pitchFamily="18" charset="0"/>
                <a:cs typeface="Times New Roman" panose="02020603050405020304" pitchFamily="18" charset="0"/>
              </a:rPr>
              <a:t> is</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use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work.my_types.all</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signal</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signal_a</a:t>
            </a:r>
            <a:r>
              <a:rPr lang="tr-TR" sz="1200" b="1" dirty="0">
                <a:solidFill>
                  <a:schemeClr val="bg1"/>
                </a:solidFill>
                <a:effectLst/>
                <a:latin typeface="Times New Roman" panose="02020603050405020304" pitchFamily="18" charset="0"/>
                <a:cs typeface="Times New Roman" panose="02020603050405020304" pitchFamily="18" charset="0"/>
              </a:rPr>
              <a:t> : </a:t>
            </a:r>
            <a:r>
              <a:rPr lang="tr-TR" sz="1200" b="1" dirty="0" err="1">
                <a:solidFill>
                  <a:schemeClr val="bg1"/>
                </a:solidFill>
                <a:effectLst/>
                <a:latin typeface="Times New Roman" panose="02020603050405020304" pitchFamily="18" charset="0"/>
                <a:cs typeface="Times New Roman" panose="02020603050405020304" pitchFamily="18" charset="0"/>
              </a:rPr>
              <a:t>std_logic_vector</a:t>
            </a:r>
            <a:r>
              <a:rPr lang="tr-TR" sz="1200" b="1" dirty="0">
                <a:solidFill>
                  <a:schemeClr val="bg1"/>
                </a:solidFill>
                <a:effectLst/>
                <a:latin typeface="Times New Roman" panose="02020603050405020304" pitchFamily="18" charset="0"/>
                <a:cs typeface="Times New Roman" panose="02020603050405020304" pitchFamily="18" charset="0"/>
              </a:rPr>
              <a:t>(7 </a:t>
            </a:r>
            <a:r>
              <a:rPr lang="tr-TR" sz="1200" b="1" dirty="0" err="1">
                <a:solidFill>
                  <a:schemeClr val="bg1"/>
                </a:solidFill>
                <a:effectLst/>
                <a:latin typeface="Times New Roman" panose="02020603050405020304" pitchFamily="18" charset="0"/>
                <a:cs typeface="Times New Roman" panose="02020603050405020304" pitchFamily="18" charset="0"/>
              </a:rPr>
              <a:t>downto</a:t>
            </a:r>
            <a:r>
              <a:rPr lang="tr-TR" sz="1200" b="1" dirty="0">
                <a:solidFill>
                  <a:schemeClr val="bg1"/>
                </a:solidFill>
                <a:effectLst/>
                <a:latin typeface="Times New Roman" panose="02020603050405020304" pitchFamily="18" charset="0"/>
                <a:cs typeface="Times New Roman" panose="02020603050405020304" pitchFamily="18" charset="0"/>
              </a:rPr>
              <a:t> 0);</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signal</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signal_b</a:t>
            </a:r>
            <a:r>
              <a:rPr lang="tr-TR" sz="1200" b="1" dirty="0">
                <a:solidFill>
                  <a:schemeClr val="bg1"/>
                </a:solidFill>
                <a:effectLst/>
                <a:latin typeface="Times New Roman" panose="02020603050405020304" pitchFamily="18" charset="0"/>
                <a:cs typeface="Times New Roman" panose="02020603050405020304" pitchFamily="18" charset="0"/>
              </a:rPr>
              <a:t> : </a:t>
            </a:r>
            <a:r>
              <a:rPr lang="tr-TR" sz="1200" b="1" dirty="0" err="1">
                <a:solidFill>
                  <a:schemeClr val="bg1"/>
                </a:solidFill>
                <a:effectLst/>
                <a:latin typeface="Times New Roman" panose="02020603050405020304" pitchFamily="18" charset="0"/>
                <a:cs typeface="Times New Roman" panose="02020603050405020304" pitchFamily="18" charset="0"/>
              </a:rPr>
              <a:t>std_logic_vector</a:t>
            </a:r>
            <a:r>
              <a:rPr lang="tr-TR" sz="1200" b="1" dirty="0">
                <a:solidFill>
                  <a:schemeClr val="bg1"/>
                </a:solidFill>
                <a:effectLst/>
                <a:latin typeface="Times New Roman" panose="02020603050405020304" pitchFamily="18" charset="0"/>
                <a:cs typeface="Times New Roman" panose="02020603050405020304" pitchFamily="18" charset="0"/>
              </a:rPr>
              <a:t>(7 </a:t>
            </a:r>
            <a:r>
              <a:rPr lang="tr-TR" sz="1200" b="1" dirty="0" err="1">
                <a:solidFill>
                  <a:schemeClr val="bg1"/>
                </a:solidFill>
                <a:effectLst/>
                <a:latin typeface="Times New Roman" panose="02020603050405020304" pitchFamily="18" charset="0"/>
                <a:cs typeface="Times New Roman" panose="02020603050405020304" pitchFamily="18" charset="0"/>
              </a:rPr>
              <a:t>downto</a:t>
            </a:r>
            <a:r>
              <a:rPr lang="tr-TR" sz="1200" b="1" dirty="0">
                <a:solidFill>
                  <a:schemeClr val="bg1"/>
                </a:solidFill>
                <a:effectLst/>
                <a:latin typeface="Times New Roman" panose="02020603050405020304" pitchFamily="18" charset="0"/>
                <a:cs typeface="Times New Roman" panose="02020603050405020304" pitchFamily="18" charset="0"/>
              </a:rPr>
              <a:t> 0);</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signal</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product</a:t>
            </a:r>
            <a:r>
              <a:rPr lang="tr-TR" sz="1200" b="1" dirty="0">
                <a:solidFill>
                  <a:schemeClr val="bg1"/>
                </a:solidFill>
                <a:effectLst/>
                <a:latin typeface="Times New Roman" panose="02020603050405020304" pitchFamily="18" charset="0"/>
                <a:cs typeface="Times New Roman" panose="02020603050405020304" pitchFamily="18" charset="0"/>
              </a:rPr>
              <a:t>  : </a:t>
            </a:r>
            <a:r>
              <a:rPr lang="tr-TR" sz="1200" b="1" dirty="0" err="1">
                <a:solidFill>
                  <a:schemeClr val="bg1"/>
                </a:solidFill>
                <a:effectLst/>
                <a:latin typeface="Times New Roman" panose="02020603050405020304" pitchFamily="18" charset="0"/>
                <a:cs typeface="Times New Roman" panose="02020603050405020304" pitchFamily="18" charset="0"/>
              </a:rPr>
              <a:t>std_logic_vector</a:t>
            </a:r>
            <a:r>
              <a:rPr lang="tr-TR" sz="1200" b="1" dirty="0">
                <a:solidFill>
                  <a:schemeClr val="bg1"/>
                </a:solidFill>
                <a:effectLst/>
                <a:latin typeface="Times New Roman" panose="02020603050405020304" pitchFamily="18" charset="0"/>
                <a:cs typeface="Times New Roman" panose="02020603050405020304" pitchFamily="18" charset="0"/>
              </a:rPr>
              <a:t>(15 </a:t>
            </a:r>
            <a:r>
              <a:rPr lang="tr-TR" sz="1200" b="1" dirty="0" err="1">
                <a:solidFill>
                  <a:schemeClr val="bg1"/>
                </a:solidFill>
                <a:effectLst/>
                <a:latin typeface="Times New Roman" panose="02020603050405020304" pitchFamily="18" charset="0"/>
                <a:cs typeface="Times New Roman" panose="02020603050405020304" pitchFamily="18" charset="0"/>
              </a:rPr>
              <a:t>downto</a:t>
            </a:r>
            <a:r>
              <a:rPr lang="tr-TR" sz="1200" b="1" dirty="0">
                <a:solidFill>
                  <a:schemeClr val="bg1"/>
                </a:solidFill>
                <a:effectLst/>
                <a:latin typeface="Times New Roman" panose="02020603050405020304" pitchFamily="18" charset="0"/>
                <a:cs typeface="Times New Roman" panose="02020603050405020304" pitchFamily="18" charset="0"/>
              </a:rPr>
              <a:t> 0);</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signal</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my_enum</a:t>
            </a:r>
            <a:r>
              <a:rPr lang="tr-TR" sz="1200" b="1" dirty="0">
                <a:solidFill>
                  <a:schemeClr val="bg1"/>
                </a:solidFill>
                <a:effectLst/>
                <a:latin typeface="Times New Roman" panose="02020603050405020304" pitchFamily="18" charset="0"/>
                <a:cs typeface="Times New Roman" panose="02020603050405020304" pitchFamily="18" charset="0"/>
              </a:rPr>
              <a:t>  : s := d;  </a:t>
            </a:r>
          </a:p>
          <a:p>
            <a:r>
              <a:rPr lang="tr-TR" sz="1200" b="1" dirty="0" err="1">
                <a:solidFill>
                  <a:schemeClr val="bg1"/>
                </a:solidFill>
                <a:effectLst/>
                <a:latin typeface="Times New Roman" panose="02020603050405020304" pitchFamily="18" charset="0"/>
                <a:cs typeface="Times New Roman" panose="02020603050405020304" pitchFamily="18" charset="0"/>
              </a:rPr>
              <a:t>begin</a:t>
            </a:r>
            <a:endParaRPr lang="tr-TR" sz="1200" b="1" dirty="0">
              <a:solidFill>
                <a:schemeClr val="bg1"/>
              </a:solidFill>
              <a:effectLst/>
              <a:latin typeface="Times New Roman" panose="02020603050405020304" pitchFamily="18" charset="0"/>
              <a:cs typeface="Times New Roman" panose="02020603050405020304" pitchFamily="18" charset="0"/>
            </a:endParaRP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process</a:t>
            </a:r>
            <a:endParaRPr lang="tr-TR" sz="1200" b="1" dirty="0">
              <a:solidFill>
                <a:schemeClr val="bg1"/>
              </a:solidFill>
              <a:effectLst/>
              <a:latin typeface="Times New Roman" panose="02020603050405020304" pitchFamily="18" charset="0"/>
              <a:cs typeface="Times New Roman" panose="02020603050405020304" pitchFamily="18" charset="0"/>
            </a:endParaRP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begin</a:t>
            </a:r>
            <a:endParaRPr lang="tr-TR" sz="1200" b="1" dirty="0">
              <a:solidFill>
                <a:schemeClr val="bg1"/>
              </a:solidFill>
              <a:effectLst/>
              <a:latin typeface="Times New Roman" panose="02020603050405020304" pitchFamily="18" charset="0"/>
              <a:cs typeface="Times New Roman" panose="02020603050405020304" pitchFamily="18" charset="0"/>
            </a:endParaRP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signal_a</a:t>
            </a:r>
            <a:r>
              <a:rPr lang="tr-TR" sz="1200" b="1" dirty="0">
                <a:solidFill>
                  <a:schemeClr val="bg1"/>
                </a:solidFill>
                <a:effectLst/>
                <a:latin typeface="Times New Roman" panose="02020603050405020304" pitchFamily="18" charset="0"/>
                <a:cs typeface="Times New Roman" panose="02020603050405020304" pitchFamily="18" charset="0"/>
              </a:rPr>
              <a:t> &lt;= </a:t>
            </a:r>
            <a:r>
              <a:rPr lang="tr-TR" sz="1200" b="1" dirty="0" err="1">
                <a:solidFill>
                  <a:schemeClr val="bg1"/>
                </a:solidFill>
                <a:effectLst/>
                <a:latin typeface="Times New Roman" panose="02020603050405020304" pitchFamily="18" charset="0"/>
                <a:cs typeface="Times New Roman" panose="02020603050405020304" pitchFamily="18" charset="0"/>
              </a:rPr>
              <a:t>input_a</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signal_a</a:t>
            </a:r>
            <a:r>
              <a:rPr lang="tr-TR" sz="1200" b="1" dirty="0">
                <a:solidFill>
                  <a:schemeClr val="bg1"/>
                </a:solidFill>
                <a:effectLst/>
                <a:latin typeface="Times New Roman" panose="02020603050405020304" pitchFamily="18" charset="0"/>
                <a:cs typeface="Times New Roman" panose="02020603050405020304" pitchFamily="18" charset="0"/>
              </a:rPr>
              <a:t> &lt;= </a:t>
            </a:r>
            <a:r>
              <a:rPr lang="tr-TR" sz="1200" b="1" dirty="0" err="1">
                <a:solidFill>
                  <a:schemeClr val="bg1"/>
                </a:solidFill>
                <a:effectLst/>
                <a:latin typeface="Times New Roman" panose="02020603050405020304" pitchFamily="18" charset="0"/>
                <a:cs typeface="Times New Roman" panose="02020603050405020304" pitchFamily="18" charset="0"/>
              </a:rPr>
              <a:t>input_b</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product</a:t>
            </a:r>
            <a:r>
              <a:rPr lang="tr-TR" sz="1200" b="1" dirty="0">
                <a:solidFill>
                  <a:schemeClr val="bg1"/>
                </a:solidFill>
                <a:effectLst/>
                <a:latin typeface="Times New Roman" panose="02020603050405020304" pitchFamily="18" charset="0"/>
                <a:cs typeface="Times New Roman" panose="02020603050405020304" pitchFamily="18" charset="0"/>
              </a:rPr>
              <a:t> &lt;= </a:t>
            </a:r>
            <a:r>
              <a:rPr lang="tr-TR" sz="1200" b="1" dirty="0" err="1">
                <a:solidFill>
                  <a:schemeClr val="bg1"/>
                </a:solidFill>
                <a:effectLst/>
                <a:latin typeface="Times New Roman" panose="02020603050405020304" pitchFamily="18" charset="0"/>
                <a:cs typeface="Times New Roman" panose="02020603050405020304" pitchFamily="18" charset="0"/>
              </a:rPr>
              <a:t>std_logic_vector</a:t>
            </a:r>
            <a:r>
              <a:rPr lang="tr-TR" sz="1200" b="1" dirty="0">
                <a:solidFill>
                  <a:schemeClr val="bg1"/>
                </a:solidFill>
                <a:effectLst/>
                <a:latin typeface="Times New Roman" panose="02020603050405020304" pitchFamily="18" charset="0"/>
                <a:cs typeface="Times New Roman" panose="02020603050405020304" pitchFamily="18" charset="0"/>
              </a:rPr>
              <a:t>(</a:t>
            </a:r>
            <a:r>
              <a:rPr lang="tr-TR" sz="1200" b="1" dirty="0" err="1">
                <a:solidFill>
                  <a:schemeClr val="bg1"/>
                </a:solidFill>
                <a:effectLst/>
                <a:latin typeface="Times New Roman" panose="02020603050405020304" pitchFamily="18" charset="0"/>
                <a:cs typeface="Times New Roman" panose="02020603050405020304" pitchFamily="18" charset="0"/>
              </a:rPr>
              <a:t>unsigned</a:t>
            </a:r>
            <a:r>
              <a:rPr lang="tr-TR" sz="1200" b="1" dirty="0">
                <a:solidFill>
                  <a:schemeClr val="bg1"/>
                </a:solidFill>
                <a:effectLst/>
                <a:latin typeface="Times New Roman" panose="02020603050405020304" pitchFamily="18" charset="0"/>
                <a:cs typeface="Times New Roman" panose="02020603050405020304" pitchFamily="18" charset="0"/>
              </a:rPr>
              <a:t>(</a:t>
            </a:r>
            <a:r>
              <a:rPr lang="tr-TR" sz="1200" b="1" dirty="0" err="1">
                <a:solidFill>
                  <a:schemeClr val="bg1"/>
                </a:solidFill>
                <a:effectLst/>
                <a:latin typeface="Times New Roman" panose="02020603050405020304" pitchFamily="18" charset="0"/>
                <a:cs typeface="Times New Roman" panose="02020603050405020304" pitchFamily="18" charset="0"/>
              </a:rPr>
              <a:t>signal_a</a:t>
            </a:r>
            <a:r>
              <a:rPr lang="tr-TR" sz="1200" b="1" dirty="0">
                <a:solidFill>
                  <a:schemeClr val="bg1"/>
                </a:solidFill>
                <a:effectLst/>
                <a:latin typeface="Times New Roman" panose="02020603050405020304" pitchFamily="18" charset="0"/>
                <a:cs typeface="Times New Roman" panose="02020603050405020304" pitchFamily="18" charset="0"/>
              </a:rPr>
              <a:t>) * </a:t>
            </a:r>
            <a:r>
              <a:rPr lang="tr-TR" sz="1200" b="1" dirty="0" err="1">
                <a:solidFill>
                  <a:schemeClr val="bg1"/>
                </a:solidFill>
                <a:effectLst/>
                <a:latin typeface="Times New Roman" panose="02020603050405020304" pitchFamily="18" charset="0"/>
                <a:cs typeface="Times New Roman" panose="02020603050405020304" pitchFamily="18" charset="0"/>
              </a:rPr>
              <a:t>unsigned</a:t>
            </a:r>
            <a:r>
              <a:rPr lang="tr-TR" sz="1200" b="1" dirty="0">
                <a:solidFill>
                  <a:schemeClr val="bg1"/>
                </a:solidFill>
                <a:effectLst/>
                <a:latin typeface="Times New Roman" panose="02020603050405020304" pitchFamily="18" charset="0"/>
                <a:cs typeface="Times New Roman" panose="02020603050405020304" pitchFamily="18" charset="0"/>
              </a:rPr>
              <a:t>(</a:t>
            </a:r>
            <a:r>
              <a:rPr lang="tr-TR" sz="1200" b="1" dirty="0" err="1">
                <a:solidFill>
                  <a:schemeClr val="bg1"/>
                </a:solidFill>
                <a:effectLst/>
                <a:latin typeface="Times New Roman" panose="02020603050405020304" pitchFamily="18" charset="0"/>
                <a:cs typeface="Times New Roman" panose="02020603050405020304" pitchFamily="18" charset="0"/>
              </a:rPr>
              <a:t>signal_b</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product</a:t>
            </a:r>
            <a:r>
              <a:rPr lang="tr-TR" sz="1200" b="1" dirty="0">
                <a:solidFill>
                  <a:schemeClr val="bg1"/>
                </a:solidFill>
                <a:effectLst/>
                <a:latin typeface="Times New Roman" panose="02020603050405020304" pitchFamily="18" charset="0"/>
                <a:cs typeface="Times New Roman" panose="02020603050405020304" pitchFamily="18" charset="0"/>
              </a:rPr>
              <a:t>(</a:t>
            </a:r>
            <a:r>
              <a:rPr lang="tr-TR" sz="1200" b="1" dirty="0" err="1">
                <a:solidFill>
                  <a:schemeClr val="bg1"/>
                </a:solidFill>
                <a:effectLst/>
                <a:latin typeface="Times New Roman" panose="02020603050405020304" pitchFamily="18" charset="0"/>
                <a:cs typeface="Times New Roman" panose="02020603050405020304" pitchFamily="18" charset="0"/>
              </a:rPr>
              <a:t>product'left</a:t>
            </a:r>
            <a:r>
              <a:rPr lang="tr-TR" sz="1200" b="1" dirty="0">
                <a:solidFill>
                  <a:schemeClr val="bg1"/>
                </a:solidFill>
                <a:effectLst/>
                <a:latin typeface="Times New Roman" panose="02020603050405020304" pitchFamily="18" charset="0"/>
                <a:cs typeface="Times New Roman" panose="02020603050405020304" pitchFamily="18" charset="0"/>
              </a:rPr>
              <a:t>) &lt;= '1'; </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wait</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process</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b</a:t>
            </a:r>
            <a:r>
              <a:rPr lang="tr-TR" sz="1200" b="1" dirty="0" err="1">
                <a:solidFill>
                  <a:schemeClr val="bg1"/>
                </a:solidFill>
                <a:effectLst/>
                <a:latin typeface="Times New Roman" panose="02020603050405020304" pitchFamily="18" charset="0"/>
                <a:cs typeface="Times New Roman" panose="02020603050405020304" pitchFamily="18" charset="0"/>
              </a:rPr>
              <a:t>ehavioral</a:t>
            </a:r>
            <a:r>
              <a:rPr lang="tr-TR" sz="1200" b="1" dirty="0">
                <a:solidFill>
                  <a:schemeClr val="bg1"/>
                </a:solidFill>
                <a:effectLst/>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250324917"/>
      </p:ext>
    </p:extLst>
  </p:cSld>
  <p:clrMapOvr>
    <a:masterClrMapping/>
  </p:clrMapOvr>
  <p:extLst>
    <p:ext uri="{6950BFC3-D8DA-4A85-94F7-54DA5524770B}">
      <p188:commentRel xmlns:p188="http://schemas.microsoft.com/office/powerpoint/2018/8/main" r:id="rId2"/>
    </p:ext>
  </p:extLst>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647C851D-21D9-F371-1EB9-C2E4C0C3FE32}"/>
            </a:ext>
          </a:extLst>
        </p:cNvPr>
        <p:cNvGrpSpPr/>
        <p:nvPr/>
      </p:nvGrpSpPr>
      <p:grpSpPr>
        <a:xfrm>
          <a:off x="0" y="0"/>
          <a:ext cx="0" cy="0"/>
          <a:chOff x="0" y="0"/>
          <a:chExt cx="0" cy="0"/>
        </a:xfrm>
      </p:grpSpPr>
      <p:pic>
        <p:nvPicPr>
          <p:cNvPr id="2" name="Picture 1" descr="close up of circuit board">
            <a:extLst>
              <a:ext uri="{FF2B5EF4-FFF2-40B4-BE49-F238E27FC236}">
                <a16:creationId xmlns:a16="http://schemas.microsoft.com/office/drawing/2014/main" id="{A9A81EB9-EF1B-5952-7C88-1575DF5BE6E4}"/>
              </a:ext>
            </a:extLst>
          </p:cNvPr>
          <p:cNvPicPr>
            <a:picLocks noChangeAspect="1"/>
          </p:cNvPicPr>
          <p:nvPr/>
        </p:nvPicPr>
        <p:blipFill rotWithShape="1">
          <a:blip r:embed="rId3">
            <a:alphaModFix amt="30000"/>
          </a:blip>
          <a:srcRect l="17220" r="9210" b="-1"/>
          <a:stretch/>
        </p:blipFill>
        <p:spPr>
          <a:xfrm>
            <a:off x="-10357" y="10"/>
            <a:ext cx="5917468" cy="6857990"/>
          </a:xfrm>
          <a:prstGeom prst="rect">
            <a:avLst/>
          </a:prstGeom>
        </p:spPr>
      </p:pic>
      <p:sp>
        <p:nvSpPr>
          <p:cNvPr id="3" name="Content Placeholder 2">
            <a:extLst>
              <a:ext uri="{FF2B5EF4-FFF2-40B4-BE49-F238E27FC236}">
                <a16:creationId xmlns:a16="http://schemas.microsoft.com/office/drawing/2014/main" id="{3C645603-C61E-6970-B5FF-FCAAF0D3A2AE}"/>
              </a:ext>
            </a:extLst>
          </p:cNvPr>
          <p:cNvSpPr>
            <a:spLocks noGrp="1"/>
          </p:cNvSpPr>
          <p:nvPr>
            <p:ph idx="1"/>
          </p:nvPr>
        </p:nvSpPr>
        <p:spPr>
          <a:xfrm>
            <a:off x="5907111" y="514766"/>
            <a:ext cx="6284889" cy="2740597"/>
          </a:xfrm>
        </p:spPr>
        <p:txBody>
          <a:bodyPr>
            <a:noAutofit/>
          </a:bodyPr>
          <a:lstStyle/>
          <a:p>
            <a:pPr marL="0" indent="0">
              <a:lnSpc>
                <a:spcPct val="110000"/>
              </a:lnSpc>
              <a:buNone/>
            </a:pPr>
            <a:r>
              <a:rPr lang="tr-TR" b="1" dirty="0">
                <a:solidFill>
                  <a:srgbClr val="FF0000"/>
                </a:solidFill>
              </a:rPr>
              <a:t>   7.1 </a:t>
            </a:r>
            <a:r>
              <a:rPr lang="en-GB" b="1" dirty="0">
                <a:solidFill>
                  <a:schemeClr val="bg1"/>
                </a:solidFill>
              </a:rPr>
              <a:t>General</a:t>
            </a:r>
          </a:p>
          <a:p>
            <a:pPr marL="0" indent="0">
              <a:lnSpc>
                <a:spcPct val="110000"/>
              </a:lnSpc>
              <a:buNone/>
            </a:pPr>
            <a:r>
              <a:rPr lang="tr-TR" b="1" dirty="0">
                <a:solidFill>
                  <a:srgbClr val="FF0000"/>
                </a:solidFill>
              </a:rPr>
              <a:t> </a:t>
            </a:r>
            <a:r>
              <a:rPr lang="en-GB" b="1" dirty="0">
                <a:solidFill>
                  <a:srgbClr val="FF0000"/>
                </a:solidFill>
              </a:rPr>
              <a:t>  </a:t>
            </a:r>
            <a:r>
              <a:rPr lang="tr-TR" b="1" dirty="0">
                <a:solidFill>
                  <a:srgbClr val="FF0000"/>
                </a:solidFill>
              </a:rPr>
              <a:t>7.</a:t>
            </a:r>
            <a:r>
              <a:rPr lang="en-GB" b="1" dirty="0">
                <a:solidFill>
                  <a:srgbClr val="FF0000"/>
                </a:solidFill>
              </a:rPr>
              <a:t>2</a:t>
            </a:r>
            <a:r>
              <a:rPr lang="tr-TR" b="1" dirty="0">
                <a:solidFill>
                  <a:srgbClr val="FF0000"/>
                </a:solidFill>
              </a:rPr>
              <a:t> </a:t>
            </a:r>
            <a:r>
              <a:rPr lang="en-GB" b="1" dirty="0">
                <a:solidFill>
                  <a:schemeClr val="bg1"/>
                </a:solidFill>
              </a:rPr>
              <a:t>Attribute specification</a:t>
            </a:r>
            <a:endParaRPr lang="tr-TR" b="1" dirty="0">
              <a:solidFill>
                <a:schemeClr val="bg1"/>
              </a:solidFill>
            </a:endParaRPr>
          </a:p>
          <a:p>
            <a:pPr marL="0" indent="0">
              <a:lnSpc>
                <a:spcPct val="110000"/>
              </a:lnSpc>
              <a:buNone/>
            </a:pPr>
            <a:r>
              <a:rPr lang="en-US" b="1" dirty="0">
                <a:solidFill>
                  <a:srgbClr val="FF0000"/>
                </a:solidFill>
              </a:rPr>
              <a:t> </a:t>
            </a:r>
            <a:r>
              <a:rPr lang="tr-TR" b="1" dirty="0">
                <a:solidFill>
                  <a:srgbClr val="FF0000"/>
                </a:solidFill>
              </a:rPr>
              <a:t>  7</a:t>
            </a:r>
            <a:r>
              <a:rPr lang="en-US" b="1" dirty="0">
                <a:solidFill>
                  <a:srgbClr val="FF0000"/>
                </a:solidFill>
              </a:rPr>
              <a:t>.3 </a:t>
            </a:r>
            <a:r>
              <a:rPr lang="en-US" b="1" dirty="0">
                <a:solidFill>
                  <a:schemeClr val="bg1"/>
                </a:solidFill>
              </a:rPr>
              <a:t>Configuration specification</a:t>
            </a:r>
          </a:p>
          <a:p>
            <a:pPr marL="0" indent="0">
              <a:lnSpc>
                <a:spcPct val="110000"/>
              </a:lnSpc>
              <a:buNone/>
            </a:pPr>
            <a:r>
              <a:rPr lang="en-US" b="1" dirty="0">
                <a:solidFill>
                  <a:srgbClr val="FF0000"/>
                </a:solidFill>
              </a:rPr>
              <a:t> </a:t>
            </a:r>
            <a:r>
              <a:rPr lang="tr-TR" b="1" dirty="0">
                <a:solidFill>
                  <a:srgbClr val="FF0000"/>
                </a:solidFill>
              </a:rPr>
              <a:t>  7</a:t>
            </a:r>
            <a:r>
              <a:rPr lang="en-US" b="1" dirty="0">
                <a:solidFill>
                  <a:srgbClr val="FF0000"/>
                </a:solidFill>
              </a:rPr>
              <a:t>.4 </a:t>
            </a:r>
            <a:r>
              <a:rPr lang="en-US" b="1" dirty="0">
                <a:solidFill>
                  <a:schemeClr val="bg1"/>
                </a:solidFill>
              </a:rPr>
              <a:t>Disconnection specification</a:t>
            </a:r>
          </a:p>
          <a:p>
            <a:pPr marL="0" indent="0">
              <a:lnSpc>
                <a:spcPct val="110000"/>
              </a:lnSpc>
              <a:buNone/>
            </a:pPr>
            <a:endParaRPr lang="en-US" b="1" dirty="0">
              <a:solidFill>
                <a:schemeClr val="bg1"/>
              </a:solidFill>
            </a:endParaRPr>
          </a:p>
        </p:txBody>
      </p:sp>
      <p:sp>
        <p:nvSpPr>
          <p:cNvPr id="6" name="Title 1">
            <a:extLst>
              <a:ext uri="{FF2B5EF4-FFF2-40B4-BE49-F238E27FC236}">
                <a16:creationId xmlns:a16="http://schemas.microsoft.com/office/drawing/2014/main" id="{9FA55E3F-F961-2660-0685-ABB2510B71A0}"/>
              </a:ext>
            </a:extLst>
          </p:cNvPr>
          <p:cNvSpPr txBox="1">
            <a:spLocks/>
          </p:cNvSpPr>
          <p:nvPr/>
        </p:nvSpPr>
        <p:spPr>
          <a:xfrm>
            <a:off x="5907111" y="-11850"/>
            <a:ext cx="6284889" cy="56726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tr-TR" sz="2800" b="1" dirty="0">
                <a:solidFill>
                  <a:srgbClr val="FF0000"/>
                </a:solidFill>
              </a:rPr>
              <a:t>7</a:t>
            </a:r>
            <a:r>
              <a:rPr lang="en-US" sz="2800" b="1" dirty="0">
                <a:solidFill>
                  <a:srgbClr val="FF0000"/>
                </a:solidFill>
              </a:rPr>
              <a:t>. Specifications</a:t>
            </a:r>
          </a:p>
        </p:txBody>
      </p:sp>
      <p:sp>
        <p:nvSpPr>
          <p:cNvPr id="9" name="Content Placeholder 2">
            <a:extLst>
              <a:ext uri="{FF2B5EF4-FFF2-40B4-BE49-F238E27FC236}">
                <a16:creationId xmlns:a16="http://schemas.microsoft.com/office/drawing/2014/main" id="{06077E2E-DCE1-2908-E7E6-FD458BCB3EDF}"/>
              </a:ext>
            </a:extLst>
          </p:cNvPr>
          <p:cNvSpPr txBox="1">
            <a:spLocks/>
          </p:cNvSpPr>
          <p:nvPr/>
        </p:nvSpPr>
        <p:spPr>
          <a:xfrm>
            <a:off x="5971871" y="2985334"/>
            <a:ext cx="6220129" cy="3317250"/>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Font typeface="Arial" panose="020B0604020202020204" pitchFamily="34" charset="0"/>
              <a:buNone/>
            </a:pPr>
            <a:endParaRPr lang="tr-TR" b="1" dirty="0">
              <a:solidFill>
                <a:schemeClr val="bg1"/>
              </a:solidFill>
            </a:endParaRPr>
          </a:p>
        </p:txBody>
      </p:sp>
      <p:sp>
        <p:nvSpPr>
          <p:cNvPr id="10" name="Subtitle 2">
            <a:extLst>
              <a:ext uri="{FF2B5EF4-FFF2-40B4-BE49-F238E27FC236}">
                <a16:creationId xmlns:a16="http://schemas.microsoft.com/office/drawing/2014/main" id="{D4071AFE-DC0C-E170-58BB-28368FBFE79B}"/>
              </a:ext>
            </a:extLst>
          </p:cNvPr>
          <p:cNvSpPr txBox="1">
            <a:spLocks/>
          </p:cNvSpPr>
          <p:nvPr/>
        </p:nvSpPr>
        <p:spPr>
          <a:xfrm>
            <a:off x="-10358" y="152676"/>
            <a:ext cx="5982231" cy="132912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spcBef>
                <a:spcPts val="0"/>
              </a:spcBef>
              <a:buNone/>
            </a:pPr>
            <a:r>
              <a:rPr lang="en-US" sz="6000" b="1" dirty="0">
                <a:solidFill>
                  <a:srgbClr val="FF0000"/>
                </a:solidFill>
              </a:rPr>
              <a:t>Chapter </a:t>
            </a:r>
            <a:r>
              <a:rPr lang="tr-TR" sz="6000" b="1" dirty="0">
                <a:solidFill>
                  <a:srgbClr val="FF0000"/>
                </a:solidFill>
              </a:rPr>
              <a:t>7</a:t>
            </a:r>
            <a:endParaRPr lang="en-US" sz="6000" b="1" dirty="0">
              <a:solidFill>
                <a:srgbClr val="FF0000"/>
              </a:solidFill>
            </a:endParaRPr>
          </a:p>
          <a:p>
            <a:pPr marL="0" indent="0" algn="ctr">
              <a:lnSpc>
                <a:spcPct val="100000"/>
              </a:lnSpc>
              <a:spcBef>
                <a:spcPts val="0"/>
              </a:spcBef>
              <a:buNone/>
            </a:pPr>
            <a:r>
              <a:rPr lang="en-US" sz="6000" b="1" dirty="0">
                <a:solidFill>
                  <a:srgbClr val="FF0000"/>
                </a:solidFill>
              </a:rPr>
              <a:t>Presenter:</a:t>
            </a:r>
          </a:p>
          <a:p>
            <a:pPr marL="0" indent="0" algn="ctr">
              <a:lnSpc>
                <a:spcPct val="100000"/>
              </a:lnSpc>
              <a:spcBef>
                <a:spcPts val="0"/>
              </a:spcBef>
              <a:buNone/>
            </a:pPr>
            <a:r>
              <a:rPr lang="tr-TR" sz="6000" b="1" dirty="0">
                <a:solidFill>
                  <a:schemeClr val="bg1"/>
                </a:solidFill>
              </a:rPr>
              <a:t>Furkan</a:t>
            </a:r>
            <a:r>
              <a:rPr lang="en-GB" sz="6000" b="1" dirty="0">
                <a:solidFill>
                  <a:schemeClr val="bg1"/>
                </a:solidFill>
              </a:rPr>
              <a:t> </a:t>
            </a:r>
            <a:r>
              <a:rPr lang="tr-TR" sz="6000" b="1" dirty="0">
                <a:solidFill>
                  <a:schemeClr val="bg1"/>
                </a:solidFill>
              </a:rPr>
              <a:t>Kaya</a:t>
            </a:r>
            <a:endParaRPr lang="en-US" sz="6000" b="1" i="1" dirty="0">
              <a:solidFill>
                <a:schemeClr val="bg1"/>
              </a:solidFill>
            </a:endParaRPr>
          </a:p>
        </p:txBody>
      </p:sp>
    </p:spTree>
    <p:extLst>
      <p:ext uri="{BB962C8B-B14F-4D97-AF65-F5344CB8AC3E}">
        <p14:creationId xmlns:p14="http://schemas.microsoft.com/office/powerpoint/2010/main" val="199114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27AE4D7E-FF57-736F-814C-2733129EF9A9}"/>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93F727A8-AD23-14E9-E776-F68D4E6D399C}"/>
              </a:ext>
            </a:extLst>
          </p:cNvPr>
          <p:cNvSpPr txBox="1">
            <a:spLocks/>
          </p:cNvSpPr>
          <p:nvPr/>
        </p:nvSpPr>
        <p:spPr bwMode="auto">
          <a:xfrm>
            <a:off x="180462" y="134470"/>
            <a:ext cx="12011538"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just">
              <a:spcAft>
                <a:spcPts val="1200"/>
              </a:spcAft>
              <a:buNone/>
            </a:pPr>
            <a:r>
              <a:rPr lang="tr-TR" sz="2500" b="1" dirty="0">
                <a:solidFill>
                  <a:srgbClr val="FF0000"/>
                </a:solidFill>
                <a:latin typeface="Tw Cen MT (Headings)"/>
                <a:ea typeface="+mj-ea"/>
                <a:cs typeface="+mj-cs"/>
              </a:rPr>
              <a:t>7</a:t>
            </a:r>
            <a:r>
              <a:rPr lang="en-GB" sz="2500" b="1" dirty="0">
                <a:solidFill>
                  <a:srgbClr val="FF0000"/>
                </a:solidFill>
                <a:latin typeface="Tw Cen MT (Headings)"/>
                <a:ea typeface="+mj-ea"/>
                <a:cs typeface="+mj-cs"/>
              </a:rPr>
              <a:t>.</a:t>
            </a:r>
            <a:r>
              <a:rPr lang="tr-TR" sz="2500" b="1" dirty="0">
                <a:solidFill>
                  <a:srgbClr val="FF0000"/>
                </a:solidFill>
                <a:latin typeface="Tw Cen MT (Headings)"/>
                <a:ea typeface="+mj-ea"/>
                <a:cs typeface="+mj-cs"/>
              </a:rPr>
              <a:t>1</a:t>
            </a:r>
            <a:r>
              <a:rPr lang="en-GB" sz="2500" b="1" dirty="0">
                <a:solidFill>
                  <a:srgbClr val="FF0000"/>
                </a:solidFill>
                <a:latin typeface="Tw Cen MT (Headings)"/>
                <a:ea typeface="+mj-ea"/>
                <a:cs typeface="+mj-cs"/>
              </a:rPr>
              <a:t> </a:t>
            </a:r>
            <a:r>
              <a:rPr lang="en-GB" sz="2500" b="1" dirty="0">
                <a:solidFill>
                  <a:schemeClr val="bg1"/>
                </a:solidFill>
                <a:latin typeface="Tw Cen MT (Body)"/>
                <a:cs typeface="Times New Roman" panose="02020603050405020304" pitchFamily="18" charset="0"/>
              </a:rPr>
              <a:t>GENERAL</a:t>
            </a:r>
            <a:endParaRPr lang="en-GB" sz="2500" b="1" i="1" dirty="0">
              <a:solidFill>
                <a:schemeClr val="bg1"/>
              </a:solidFill>
              <a:latin typeface="Tw Cen MT (Body)"/>
              <a:cs typeface="Times New Roman" panose="02020603050405020304" pitchFamily="18" charset="0"/>
            </a:endParaRPr>
          </a:p>
        </p:txBody>
      </p:sp>
      <p:sp>
        <p:nvSpPr>
          <p:cNvPr id="5" name="TextBox 4">
            <a:extLst>
              <a:ext uri="{FF2B5EF4-FFF2-40B4-BE49-F238E27FC236}">
                <a16:creationId xmlns:a16="http://schemas.microsoft.com/office/drawing/2014/main" id="{2170383E-2205-3CE0-0C0A-31EE3046ED9C}"/>
              </a:ext>
            </a:extLst>
          </p:cNvPr>
          <p:cNvSpPr txBox="1"/>
          <p:nvPr/>
        </p:nvSpPr>
        <p:spPr>
          <a:xfrm>
            <a:off x="179293" y="651539"/>
            <a:ext cx="11815482" cy="646331"/>
          </a:xfrm>
          <a:prstGeom prst="rect">
            <a:avLst/>
          </a:prstGeom>
          <a:noFill/>
        </p:spPr>
        <p:txBody>
          <a:bodyPr wrap="square" rtlCol="0">
            <a:spAutoFit/>
          </a:bodyPr>
          <a:lstStyle/>
          <a:p>
            <a:r>
              <a:rPr lang="tr-TR" u="sng" dirty="0">
                <a:solidFill>
                  <a:schemeClr val="bg1"/>
                </a:solidFill>
                <a:latin typeface="Times New Roman" panose="02020603050405020304" pitchFamily="18" charset="0"/>
                <a:cs typeface="Times New Roman" panose="02020603050405020304" pitchFamily="18" charset="0"/>
              </a:rPr>
              <a:t>S</a:t>
            </a:r>
            <a:r>
              <a:rPr lang="en-US" u="sng" dirty="0" err="1">
                <a:solidFill>
                  <a:schemeClr val="bg1"/>
                </a:solidFill>
                <a:latin typeface="Times New Roman" panose="02020603050405020304" pitchFamily="18" charset="0"/>
                <a:cs typeface="Times New Roman" panose="02020603050405020304" pitchFamily="18" charset="0"/>
              </a:rPr>
              <a:t>pecifications</a:t>
            </a:r>
            <a:r>
              <a:rPr lang="en-US" dirty="0">
                <a:solidFill>
                  <a:schemeClr val="bg1"/>
                </a:solidFill>
                <a:latin typeface="Times New Roman" panose="02020603050405020304" pitchFamily="18" charset="0"/>
                <a:cs typeface="Times New Roman" panose="02020603050405020304" pitchFamily="18" charset="0"/>
              </a:rPr>
              <a:t> in VHDL, which define additional properties or configurations for design elements, </a:t>
            </a:r>
            <a:r>
              <a:rPr lang="tr-TR" dirty="0">
                <a:solidFill>
                  <a:schemeClr val="bg1"/>
                </a:solidFill>
                <a:latin typeface="Times New Roman" panose="02020603050405020304" pitchFamily="18" charset="0"/>
                <a:cs typeface="Times New Roman" panose="02020603050405020304" pitchFamily="18" charset="0"/>
              </a:rPr>
              <a:t>increasing</a:t>
            </a:r>
            <a:r>
              <a:rPr lang="en-US" dirty="0">
                <a:solidFill>
                  <a:schemeClr val="bg1"/>
                </a:solidFill>
                <a:latin typeface="Times New Roman" panose="02020603050405020304" pitchFamily="18" charset="0"/>
                <a:cs typeface="Times New Roman" panose="02020603050405020304" pitchFamily="18" charset="0"/>
              </a:rPr>
              <a:t> clarity, control, and customization in hardware modeling.</a:t>
            </a:r>
            <a:endParaRPr lang="tr-TR" dirty="0">
              <a:solidFill>
                <a:schemeClr val="bg1"/>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CAD4F8D2-362B-CBF4-089B-691882888FAC}"/>
              </a:ext>
            </a:extLst>
          </p:cNvPr>
          <p:cNvSpPr txBox="1"/>
          <p:nvPr/>
        </p:nvSpPr>
        <p:spPr>
          <a:xfrm>
            <a:off x="179294" y="2735133"/>
            <a:ext cx="4141983" cy="646331"/>
          </a:xfrm>
          <a:prstGeom prst="rect">
            <a:avLst/>
          </a:prstGeom>
          <a:noFill/>
          <a:ln>
            <a:solidFill>
              <a:schemeClr val="bg1"/>
            </a:solidFill>
          </a:ln>
        </p:spPr>
        <p:txBody>
          <a:bodyPr wrap="square" rtlCol="0">
            <a:spAutoFit/>
          </a:bodyPr>
          <a:lstStyle/>
          <a:p>
            <a:pPr algn="just"/>
            <a:r>
              <a:rPr lang="tr-TR" dirty="0">
                <a:solidFill>
                  <a:schemeClr val="bg1"/>
                </a:solidFill>
                <a:latin typeface="Times New Roman" panose="02020603050405020304" pitchFamily="18" charset="0"/>
                <a:cs typeface="Times New Roman" panose="02020603050405020304" pitchFamily="18" charset="0"/>
              </a:rPr>
              <a:t>A</a:t>
            </a:r>
            <a:r>
              <a:rPr lang="en-US" dirty="0" err="1">
                <a:solidFill>
                  <a:schemeClr val="bg1"/>
                </a:solidFill>
                <a:latin typeface="Times New Roman" panose="02020603050405020304" pitchFamily="18" charset="0"/>
                <a:cs typeface="Times New Roman" panose="02020603050405020304" pitchFamily="18" charset="0"/>
              </a:rPr>
              <a:t>ssociate</a:t>
            </a:r>
            <a:r>
              <a:rPr lang="en-US" dirty="0">
                <a:solidFill>
                  <a:schemeClr val="bg1"/>
                </a:solidFill>
                <a:latin typeface="Times New Roman" panose="02020603050405020304" pitchFamily="18" charset="0"/>
                <a:cs typeface="Times New Roman" panose="02020603050405020304" pitchFamily="18" charset="0"/>
              </a:rPr>
              <a:t> attributes with VHDL objects </a:t>
            </a:r>
            <a:r>
              <a:rPr lang="en-US" u="sng" dirty="0">
                <a:solidFill>
                  <a:schemeClr val="bg1"/>
                </a:solidFill>
                <a:latin typeface="Times New Roman" panose="02020603050405020304" pitchFamily="18" charset="0"/>
                <a:cs typeface="Times New Roman" panose="02020603050405020304" pitchFamily="18" charset="0"/>
              </a:rPr>
              <a:t>to define additional properties</a:t>
            </a:r>
            <a:r>
              <a:rPr lang="en-US" dirty="0">
                <a:solidFill>
                  <a:schemeClr val="bg1"/>
                </a:solidFill>
                <a:latin typeface="Times New Roman" panose="02020603050405020304" pitchFamily="18" charset="0"/>
                <a:cs typeface="Times New Roman" panose="02020603050405020304" pitchFamily="18" charset="0"/>
              </a:rPr>
              <a:t> or </a:t>
            </a:r>
            <a:r>
              <a:rPr lang="en-US" u="sng" dirty="0">
                <a:solidFill>
                  <a:schemeClr val="bg1"/>
                </a:solidFill>
                <a:latin typeface="Times New Roman" panose="02020603050405020304" pitchFamily="18" charset="0"/>
                <a:cs typeface="Times New Roman" panose="02020603050405020304" pitchFamily="18" charset="0"/>
              </a:rPr>
              <a:t>behaviors</a:t>
            </a:r>
            <a:r>
              <a:rPr lang="en-US" dirty="0">
                <a:solidFill>
                  <a:schemeClr val="bg1"/>
                </a:solidFill>
                <a:latin typeface="Times New Roman" panose="02020603050405020304" pitchFamily="18" charset="0"/>
                <a:cs typeface="Times New Roman" panose="02020603050405020304" pitchFamily="18" charset="0"/>
              </a:rPr>
              <a:t>.</a:t>
            </a:r>
            <a:endParaRPr lang="tr-TR" dirty="0">
              <a:solidFill>
                <a:schemeClr val="bg1"/>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457B0E83-DDBD-25EE-8EF3-973FEBFA2EA5}"/>
              </a:ext>
            </a:extLst>
          </p:cNvPr>
          <p:cNvSpPr txBox="1"/>
          <p:nvPr/>
        </p:nvSpPr>
        <p:spPr>
          <a:xfrm>
            <a:off x="179293" y="3497039"/>
            <a:ext cx="4143600" cy="2124000"/>
          </a:xfrm>
          <a:prstGeom prst="rect">
            <a:avLst/>
          </a:prstGeom>
          <a:noFill/>
          <a:ln>
            <a:solidFill>
              <a:schemeClr val="bg1"/>
            </a:solidFill>
          </a:ln>
        </p:spPr>
        <p:txBody>
          <a:bodyPr wrap="square" rtlCol="0">
            <a:spAutoFit/>
          </a:bodyPr>
          <a:lstStyle/>
          <a:p>
            <a:r>
              <a:rPr lang="en-US" sz="1100" b="1" dirty="0">
                <a:solidFill>
                  <a:srgbClr val="FFFF00"/>
                </a:solidFill>
                <a:latin typeface="Times New Roman" panose="02020603050405020304" pitchFamily="18" charset="0"/>
                <a:cs typeface="Times New Roman" panose="02020603050405020304" pitchFamily="18" charset="0"/>
              </a:rPr>
              <a:t>attribute</a:t>
            </a:r>
            <a:r>
              <a:rPr lang="en-US"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pin</a:t>
            </a:r>
            <a:r>
              <a:rPr lang="en-US" sz="1100" b="1" dirty="0">
                <a:solidFill>
                  <a:schemeClr val="bg1"/>
                </a:solidFill>
                <a:latin typeface="Times New Roman" panose="02020603050405020304" pitchFamily="18" charset="0"/>
                <a:cs typeface="Times New Roman" panose="02020603050405020304" pitchFamily="18" charset="0"/>
              </a:rPr>
              <a:t>_</a:t>
            </a:r>
            <a:r>
              <a:rPr lang="tr-TR" sz="1100" b="1" dirty="0">
                <a:solidFill>
                  <a:schemeClr val="bg1"/>
                </a:solidFill>
                <a:latin typeface="Times New Roman" panose="02020603050405020304" pitchFamily="18" charset="0"/>
                <a:cs typeface="Times New Roman" panose="02020603050405020304" pitchFamily="18" charset="0"/>
              </a:rPr>
              <a:t>no</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rgbClr val="FFFF00"/>
                </a:solidFill>
                <a:latin typeface="Times New Roman" panose="02020603050405020304" pitchFamily="18" charset="0"/>
                <a:cs typeface="Times New Roman" panose="02020603050405020304" pitchFamily="18" charset="0"/>
              </a:rPr>
              <a:t>of</a:t>
            </a:r>
            <a:r>
              <a:rPr lang="en-US"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cin</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rgbClr val="FFFF00"/>
                </a:solidFill>
                <a:latin typeface="Times New Roman" panose="02020603050405020304" pitchFamily="18" charset="0"/>
                <a:cs typeface="Times New Roman" panose="02020603050405020304" pitchFamily="18" charset="0"/>
              </a:rPr>
              <a:t>signal</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rgbClr val="FFFF00"/>
                </a:solidFill>
                <a:latin typeface="Times New Roman" panose="02020603050405020304" pitchFamily="18" charset="0"/>
                <a:cs typeface="Times New Roman" panose="02020603050405020304" pitchFamily="18" charset="0"/>
              </a:rPr>
              <a:t>is</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latin typeface="Times New Roman" panose="02020603050405020304" pitchFamily="18" charset="0"/>
                <a:cs typeface="Times New Roman" panose="02020603050405020304" pitchFamily="18" charset="0"/>
              </a:rPr>
              <a:t>10</a:t>
            </a:r>
            <a:r>
              <a:rPr lang="en-US" sz="1100" b="1" dirty="0">
                <a:solidFill>
                  <a:schemeClr val="bg1"/>
                </a:solidFill>
                <a:latin typeface="Times New Roman" panose="02020603050405020304" pitchFamily="18" charset="0"/>
                <a:cs typeface="Times New Roman" panose="02020603050405020304" pitchFamily="18" charset="0"/>
              </a:rPr>
              <a:t>;</a:t>
            </a:r>
          </a:p>
          <a:p>
            <a:r>
              <a:rPr lang="en-US" sz="1100" b="1" dirty="0">
                <a:solidFill>
                  <a:srgbClr val="FFFF00"/>
                </a:solidFill>
                <a:latin typeface="Times New Roman" panose="02020603050405020304" pitchFamily="18" charset="0"/>
                <a:cs typeface="Times New Roman" panose="02020603050405020304" pitchFamily="18" charset="0"/>
              </a:rPr>
              <a:t>attribute</a:t>
            </a:r>
            <a:r>
              <a:rPr lang="en-US"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pin</a:t>
            </a:r>
            <a:r>
              <a:rPr lang="en-US" sz="1100" b="1" dirty="0">
                <a:solidFill>
                  <a:schemeClr val="bg1"/>
                </a:solidFill>
                <a:latin typeface="Times New Roman" panose="02020603050405020304" pitchFamily="18" charset="0"/>
                <a:cs typeface="Times New Roman" panose="02020603050405020304" pitchFamily="18" charset="0"/>
              </a:rPr>
              <a:t>_</a:t>
            </a:r>
            <a:r>
              <a:rPr lang="tr-TR" sz="1100" b="1" dirty="0">
                <a:solidFill>
                  <a:schemeClr val="bg1"/>
                </a:solidFill>
                <a:latin typeface="Times New Roman" panose="02020603050405020304" pitchFamily="18" charset="0"/>
                <a:cs typeface="Times New Roman" panose="02020603050405020304" pitchFamily="18" charset="0"/>
              </a:rPr>
              <a:t>no</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rgbClr val="FFFF00"/>
                </a:solidFill>
                <a:latin typeface="Times New Roman" panose="02020603050405020304" pitchFamily="18" charset="0"/>
                <a:cs typeface="Times New Roman" panose="02020603050405020304" pitchFamily="18" charset="0"/>
              </a:rPr>
              <a:t>of</a:t>
            </a:r>
            <a:r>
              <a:rPr lang="en-US"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cout</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rgbClr val="FFFF00"/>
                </a:solidFill>
                <a:latin typeface="Times New Roman" panose="02020603050405020304" pitchFamily="18" charset="0"/>
                <a:cs typeface="Times New Roman" panose="02020603050405020304" pitchFamily="18" charset="0"/>
              </a:rPr>
              <a:t>signal</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rgbClr val="FFFF00"/>
                </a:solidFill>
                <a:latin typeface="Times New Roman" panose="02020603050405020304" pitchFamily="18" charset="0"/>
                <a:cs typeface="Times New Roman" panose="02020603050405020304" pitchFamily="18" charset="0"/>
              </a:rPr>
              <a:t>is</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latin typeface="Times New Roman" panose="02020603050405020304" pitchFamily="18" charset="0"/>
                <a:cs typeface="Times New Roman" panose="02020603050405020304" pitchFamily="18" charset="0"/>
              </a:rPr>
              <a:t>5</a:t>
            </a:r>
            <a:r>
              <a:rPr lang="en-US" sz="1100" b="1" dirty="0">
                <a:solidFill>
                  <a:schemeClr val="bg1"/>
                </a:solidFill>
                <a:latin typeface="Times New Roman" panose="02020603050405020304" pitchFamily="18" charset="0"/>
                <a:cs typeface="Times New Roman" panose="02020603050405020304" pitchFamily="18" charset="0"/>
              </a:rPr>
              <a:t>;</a:t>
            </a:r>
          </a:p>
          <a:p>
            <a:r>
              <a:rPr lang="en-US" sz="1100" b="1" dirty="0">
                <a:solidFill>
                  <a:srgbClr val="FFFF00"/>
                </a:solidFill>
                <a:latin typeface="Times New Roman" panose="02020603050405020304" pitchFamily="18" charset="0"/>
                <a:cs typeface="Times New Roman" panose="02020603050405020304" pitchFamily="18" charset="0"/>
              </a:rPr>
              <a:t>attribute</a:t>
            </a:r>
            <a:r>
              <a:rPr lang="en-US"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location</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rgbClr val="FFFF00"/>
                </a:solidFill>
                <a:latin typeface="Times New Roman" panose="02020603050405020304" pitchFamily="18" charset="0"/>
                <a:cs typeface="Times New Roman" panose="02020603050405020304" pitchFamily="18" charset="0"/>
              </a:rPr>
              <a:t>of</a:t>
            </a:r>
            <a:r>
              <a:rPr lang="en-US"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adder</a:t>
            </a:r>
            <a:r>
              <a:rPr lang="en-US" sz="1100" b="1" dirty="0">
                <a:solidFill>
                  <a:schemeClr val="bg1"/>
                </a:solidFill>
                <a:latin typeface="Times New Roman" panose="02020603050405020304" pitchFamily="18" charset="0"/>
                <a:cs typeface="Times New Roman" panose="02020603050405020304" pitchFamily="18" charset="0"/>
              </a:rPr>
              <a:t>1: </a:t>
            </a:r>
            <a:r>
              <a:rPr lang="en-US" sz="1100" b="1" dirty="0">
                <a:solidFill>
                  <a:srgbClr val="FFFF00"/>
                </a:solidFill>
                <a:latin typeface="Times New Roman" panose="02020603050405020304" pitchFamily="18" charset="0"/>
                <a:cs typeface="Times New Roman" panose="02020603050405020304" pitchFamily="18" charset="0"/>
              </a:rPr>
              <a:t>label</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rgbClr val="FFFF00"/>
                </a:solidFill>
                <a:latin typeface="Times New Roman" panose="02020603050405020304" pitchFamily="18" charset="0"/>
                <a:cs typeface="Times New Roman" panose="02020603050405020304" pitchFamily="18" charset="0"/>
              </a:rPr>
              <a:t>is</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latin typeface="Times New Roman" panose="02020603050405020304" pitchFamily="18" charset="0"/>
                <a:cs typeface="Times New Roman" panose="02020603050405020304" pitchFamily="18" charset="0"/>
              </a:rPr>
              <a:t>10</a:t>
            </a:r>
            <a:r>
              <a:rPr lang="en-US" sz="1100" b="1" dirty="0">
                <a:solidFill>
                  <a:schemeClr val="bg1"/>
                </a:solidFill>
                <a:latin typeface="Times New Roman" panose="02020603050405020304" pitchFamily="18" charset="0"/>
                <a:cs typeface="Times New Roman" panose="02020603050405020304" pitchFamily="18" charset="0"/>
              </a:rPr>
              <a:t>,</a:t>
            </a:r>
            <a:r>
              <a:rPr lang="en-US" sz="1100" b="1" dirty="0">
                <a:latin typeface="Times New Roman" panose="02020603050405020304" pitchFamily="18" charset="0"/>
                <a:cs typeface="Times New Roman" panose="02020603050405020304" pitchFamily="18" charset="0"/>
              </a:rPr>
              <a:t>15</a:t>
            </a:r>
            <a:r>
              <a:rPr lang="en-US" sz="1100" b="1" dirty="0">
                <a:solidFill>
                  <a:schemeClr val="bg1"/>
                </a:solidFill>
                <a:latin typeface="Times New Roman" panose="02020603050405020304" pitchFamily="18" charset="0"/>
                <a:cs typeface="Times New Roman" panose="02020603050405020304" pitchFamily="18" charset="0"/>
              </a:rPr>
              <a:t>);</a:t>
            </a:r>
          </a:p>
          <a:p>
            <a:r>
              <a:rPr lang="en-US" sz="1100" b="1" dirty="0">
                <a:solidFill>
                  <a:srgbClr val="FFFF00"/>
                </a:solidFill>
                <a:latin typeface="Times New Roman" panose="02020603050405020304" pitchFamily="18" charset="0"/>
                <a:cs typeface="Times New Roman" panose="02020603050405020304" pitchFamily="18" charset="0"/>
              </a:rPr>
              <a:t>attribute</a:t>
            </a:r>
            <a:r>
              <a:rPr lang="en-US"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location</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rgbClr val="FFFF00"/>
                </a:solidFill>
                <a:latin typeface="Times New Roman" panose="02020603050405020304" pitchFamily="18" charset="0"/>
                <a:cs typeface="Times New Roman" panose="02020603050405020304" pitchFamily="18" charset="0"/>
              </a:rPr>
              <a:t>of</a:t>
            </a:r>
            <a:r>
              <a:rPr lang="en-US" sz="1100" b="1" dirty="0">
                <a:solidFill>
                  <a:schemeClr val="bg1"/>
                </a:solidFill>
                <a:latin typeface="Times New Roman" panose="02020603050405020304" pitchFamily="18" charset="0"/>
                <a:cs typeface="Times New Roman" panose="02020603050405020304" pitchFamily="18" charset="0"/>
              </a:rPr>
              <a:t> others: </a:t>
            </a:r>
            <a:r>
              <a:rPr lang="en-US" sz="1100" b="1" dirty="0">
                <a:solidFill>
                  <a:srgbClr val="FFFF00"/>
                </a:solidFill>
                <a:latin typeface="Times New Roman" panose="02020603050405020304" pitchFamily="18" charset="0"/>
                <a:cs typeface="Times New Roman" panose="02020603050405020304" pitchFamily="18" charset="0"/>
              </a:rPr>
              <a:t>label</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rgbClr val="FFFF00"/>
                </a:solidFill>
                <a:latin typeface="Times New Roman" panose="02020603050405020304" pitchFamily="18" charset="0"/>
                <a:cs typeface="Times New Roman" panose="02020603050405020304" pitchFamily="18" charset="0"/>
              </a:rPr>
              <a:t>is</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latin typeface="Times New Roman" panose="02020603050405020304" pitchFamily="18" charset="0"/>
                <a:cs typeface="Times New Roman" panose="02020603050405020304" pitchFamily="18" charset="0"/>
              </a:rPr>
              <a:t>25</a:t>
            </a:r>
            <a:r>
              <a:rPr lang="en-US" sz="1100" b="1" dirty="0">
                <a:solidFill>
                  <a:schemeClr val="bg1"/>
                </a:solidFill>
                <a:latin typeface="Times New Roman" panose="02020603050405020304" pitchFamily="18" charset="0"/>
                <a:cs typeface="Times New Roman" panose="02020603050405020304" pitchFamily="18" charset="0"/>
              </a:rPr>
              <a:t>,</a:t>
            </a:r>
            <a:r>
              <a:rPr lang="en-US" sz="1100" b="1" dirty="0">
                <a:latin typeface="Times New Roman" panose="02020603050405020304" pitchFamily="18" charset="0"/>
                <a:cs typeface="Times New Roman" panose="02020603050405020304" pitchFamily="18" charset="0"/>
              </a:rPr>
              <a:t>77</a:t>
            </a:r>
            <a:r>
              <a:rPr lang="en-US" sz="1100" b="1" dirty="0">
                <a:solidFill>
                  <a:schemeClr val="bg1"/>
                </a:solidFill>
                <a:latin typeface="Times New Roman" panose="02020603050405020304" pitchFamily="18" charset="0"/>
                <a:cs typeface="Times New Roman" panose="02020603050405020304" pitchFamily="18" charset="0"/>
              </a:rPr>
              <a:t>);</a:t>
            </a:r>
          </a:p>
          <a:p>
            <a:r>
              <a:rPr lang="en-US" sz="1100" b="1" dirty="0">
                <a:solidFill>
                  <a:srgbClr val="FFFF00"/>
                </a:solidFill>
                <a:latin typeface="Times New Roman" panose="02020603050405020304" pitchFamily="18" charset="0"/>
                <a:cs typeface="Times New Roman" panose="02020603050405020304" pitchFamily="18" charset="0"/>
              </a:rPr>
              <a:t>attribute</a:t>
            </a:r>
            <a:r>
              <a:rPr lang="en-US"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capaticance</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rgbClr val="FFFF00"/>
                </a:solidFill>
                <a:latin typeface="Times New Roman" panose="02020603050405020304" pitchFamily="18" charset="0"/>
                <a:cs typeface="Times New Roman" panose="02020603050405020304" pitchFamily="18" charset="0"/>
              </a:rPr>
              <a:t>of</a:t>
            </a:r>
            <a:r>
              <a:rPr lang="en-US" sz="1100" b="1" dirty="0">
                <a:solidFill>
                  <a:schemeClr val="bg1"/>
                </a:solidFill>
                <a:latin typeface="Times New Roman" panose="02020603050405020304" pitchFamily="18" charset="0"/>
                <a:cs typeface="Times New Roman" panose="02020603050405020304" pitchFamily="18" charset="0"/>
              </a:rPr>
              <a:t> all: </a:t>
            </a:r>
            <a:r>
              <a:rPr lang="en-US" sz="1100" b="1" dirty="0">
                <a:solidFill>
                  <a:srgbClr val="FFFF00"/>
                </a:solidFill>
                <a:latin typeface="Times New Roman" panose="02020603050405020304" pitchFamily="18" charset="0"/>
                <a:cs typeface="Times New Roman" panose="02020603050405020304" pitchFamily="18" charset="0"/>
              </a:rPr>
              <a:t>signal</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rgbClr val="FFFF00"/>
                </a:solidFill>
                <a:latin typeface="Times New Roman" panose="02020603050405020304" pitchFamily="18" charset="0"/>
                <a:cs typeface="Times New Roman" panose="02020603050405020304" pitchFamily="18" charset="0"/>
              </a:rPr>
              <a:t>is</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latin typeface="Times New Roman" panose="02020603050405020304" pitchFamily="18" charset="0"/>
                <a:cs typeface="Times New Roman" panose="02020603050405020304" pitchFamily="18" charset="0"/>
              </a:rPr>
              <a:t>15</a:t>
            </a:r>
            <a:r>
              <a:rPr lang="en-US" sz="1100" b="1" dirty="0">
                <a:solidFill>
                  <a:schemeClr val="bg1"/>
                </a:solidFill>
                <a:latin typeface="Times New Roman" panose="02020603050405020304" pitchFamily="18" charset="0"/>
                <a:cs typeface="Times New Roman" panose="02020603050405020304" pitchFamily="18" charset="0"/>
              </a:rPr>
              <a:t> p</a:t>
            </a:r>
            <a:r>
              <a:rPr lang="tr-TR" sz="1100" b="1" dirty="0">
                <a:solidFill>
                  <a:schemeClr val="bg1"/>
                </a:solidFill>
                <a:latin typeface="Times New Roman" panose="02020603050405020304" pitchFamily="18" charset="0"/>
                <a:cs typeface="Times New Roman" panose="02020603050405020304" pitchFamily="18" charset="0"/>
              </a:rPr>
              <a:t>f</a:t>
            </a:r>
            <a:r>
              <a:rPr lang="en-US" sz="1100" b="1" dirty="0">
                <a:solidFill>
                  <a:schemeClr val="bg1"/>
                </a:solidFill>
                <a:latin typeface="Times New Roman" panose="02020603050405020304" pitchFamily="18" charset="0"/>
                <a:cs typeface="Times New Roman" panose="02020603050405020304" pitchFamily="18" charset="0"/>
              </a:rPr>
              <a:t>;</a:t>
            </a:r>
          </a:p>
          <a:p>
            <a:r>
              <a:rPr lang="en-US" sz="1100" b="1" dirty="0">
                <a:solidFill>
                  <a:srgbClr val="FFFF00"/>
                </a:solidFill>
                <a:latin typeface="Times New Roman" panose="02020603050405020304" pitchFamily="18" charset="0"/>
                <a:cs typeface="Times New Roman" panose="02020603050405020304" pitchFamily="18" charset="0"/>
              </a:rPr>
              <a:t>attribute</a:t>
            </a:r>
            <a:r>
              <a:rPr lang="en-US"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implementation</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rgbClr val="FFFF00"/>
                </a:solidFill>
                <a:latin typeface="Times New Roman" panose="02020603050405020304" pitchFamily="18" charset="0"/>
                <a:cs typeface="Times New Roman" panose="02020603050405020304" pitchFamily="18" charset="0"/>
              </a:rPr>
              <a:t>of</a:t>
            </a:r>
            <a:r>
              <a:rPr lang="en-US"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g</a:t>
            </a:r>
            <a:r>
              <a:rPr lang="en-US" sz="1100" b="1" dirty="0">
                <a:solidFill>
                  <a:schemeClr val="bg1"/>
                </a:solidFill>
                <a:latin typeface="Times New Roman" panose="02020603050405020304" pitchFamily="18" charset="0"/>
                <a:cs typeface="Times New Roman" panose="02020603050405020304" pitchFamily="18" charset="0"/>
              </a:rPr>
              <a:t>1: </a:t>
            </a:r>
            <a:r>
              <a:rPr lang="en-US" sz="1100" b="1" dirty="0">
                <a:solidFill>
                  <a:srgbClr val="FFFF00"/>
                </a:solidFill>
                <a:latin typeface="Times New Roman" panose="02020603050405020304" pitchFamily="18" charset="0"/>
                <a:cs typeface="Times New Roman" panose="02020603050405020304" pitchFamily="18" charset="0"/>
              </a:rPr>
              <a:t>group</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rgbClr val="FFFF00"/>
                </a:solidFill>
                <a:latin typeface="Times New Roman" panose="02020603050405020304" pitchFamily="18" charset="0"/>
                <a:cs typeface="Times New Roman" panose="02020603050405020304" pitchFamily="18" charset="0"/>
              </a:rPr>
              <a:t>is</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chemeClr val="tx1">
                    <a:lumMod val="50000"/>
                  </a:schemeClr>
                </a:solidFill>
                <a:latin typeface="Times New Roman" panose="02020603050405020304" pitchFamily="18" charset="0"/>
                <a:cs typeface="Times New Roman" panose="02020603050405020304" pitchFamily="18" charset="0"/>
              </a:rPr>
              <a:t>"74</a:t>
            </a:r>
            <a:r>
              <a:rPr lang="tr-TR" sz="1100" b="1" dirty="0">
                <a:solidFill>
                  <a:schemeClr val="tx1">
                    <a:lumMod val="50000"/>
                  </a:schemeClr>
                </a:solidFill>
                <a:latin typeface="Times New Roman" panose="02020603050405020304" pitchFamily="18" charset="0"/>
                <a:cs typeface="Times New Roman" panose="02020603050405020304" pitchFamily="18" charset="0"/>
              </a:rPr>
              <a:t>ls</a:t>
            </a:r>
            <a:r>
              <a:rPr lang="en-US" sz="1100" b="1" dirty="0">
                <a:solidFill>
                  <a:schemeClr val="tx1">
                    <a:lumMod val="50000"/>
                  </a:schemeClr>
                </a:solidFill>
                <a:latin typeface="Times New Roman" panose="02020603050405020304" pitchFamily="18" charset="0"/>
                <a:cs typeface="Times New Roman" panose="02020603050405020304" pitchFamily="18" charset="0"/>
              </a:rPr>
              <a:t>152"</a:t>
            </a:r>
            <a:r>
              <a:rPr lang="en-US" sz="1100" b="1" dirty="0">
                <a:solidFill>
                  <a:schemeClr val="bg1"/>
                </a:solidFill>
                <a:latin typeface="Times New Roman" panose="02020603050405020304" pitchFamily="18" charset="0"/>
                <a:cs typeface="Times New Roman" panose="02020603050405020304" pitchFamily="18" charset="0"/>
              </a:rPr>
              <a:t>;</a:t>
            </a:r>
          </a:p>
          <a:p>
            <a:r>
              <a:rPr lang="en-US" sz="1100" b="1" dirty="0">
                <a:solidFill>
                  <a:srgbClr val="FFFF00"/>
                </a:solidFill>
                <a:latin typeface="Times New Roman" panose="02020603050405020304" pitchFamily="18" charset="0"/>
                <a:cs typeface="Times New Roman" panose="02020603050405020304" pitchFamily="18" charset="0"/>
              </a:rPr>
              <a:t>attribute</a:t>
            </a:r>
            <a:r>
              <a:rPr lang="en-US"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rising</a:t>
            </a:r>
            <a:r>
              <a:rPr lang="en-US" sz="1100" b="1" dirty="0">
                <a:solidFill>
                  <a:schemeClr val="bg1"/>
                </a:solidFill>
                <a:latin typeface="Times New Roman" panose="02020603050405020304" pitchFamily="18" charset="0"/>
                <a:cs typeface="Times New Roman" panose="02020603050405020304" pitchFamily="18" charset="0"/>
              </a:rPr>
              <a:t>_</a:t>
            </a:r>
            <a:r>
              <a:rPr lang="tr-TR" sz="1100" b="1" dirty="0">
                <a:solidFill>
                  <a:schemeClr val="bg1"/>
                </a:solidFill>
                <a:latin typeface="Times New Roman" panose="02020603050405020304" pitchFamily="18" charset="0"/>
                <a:cs typeface="Times New Roman" panose="02020603050405020304" pitchFamily="18" charset="0"/>
              </a:rPr>
              <a:t>delay</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rgbClr val="FFFF00"/>
                </a:solidFill>
                <a:latin typeface="Times New Roman" panose="02020603050405020304" pitchFamily="18" charset="0"/>
                <a:cs typeface="Times New Roman" panose="02020603050405020304" pitchFamily="18" charset="0"/>
              </a:rPr>
              <a:t>of</a:t>
            </a:r>
            <a:r>
              <a:rPr lang="en-US"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c</a:t>
            </a:r>
            <a:r>
              <a:rPr lang="en-US" sz="1100" b="1" dirty="0">
                <a:solidFill>
                  <a:schemeClr val="bg1"/>
                </a:solidFill>
                <a:latin typeface="Times New Roman" panose="02020603050405020304" pitchFamily="18" charset="0"/>
                <a:cs typeface="Times New Roman" panose="02020603050405020304" pitchFamily="18" charset="0"/>
              </a:rPr>
              <a:t>2</a:t>
            </a:r>
            <a:r>
              <a:rPr lang="tr-TR" sz="1100" b="1" dirty="0">
                <a:solidFill>
                  <a:schemeClr val="bg1"/>
                </a:solidFill>
                <a:latin typeface="Times New Roman" panose="02020603050405020304" pitchFamily="18" charset="0"/>
                <a:cs typeface="Times New Roman" panose="02020603050405020304" pitchFamily="18" charset="0"/>
              </a:rPr>
              <a:t>q</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rgbClr val="FFFF00"/>
                </a:solidFill>
                <a:latin typeface="Times New Roman" panose="02020603050405020304" pitchFamily="18" charset="0"/>
                <a:cs typeface="Times New Roman" panose="02020603050405020304" pitchFamily="18" charset="0"/>
              </a:rPr>
              <a:t>group</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rgbClr val="FFFF00"/>
                </a:solidFill>
                <a:latin typeface="Times New Roman" panose="02020603050405020304" pitchFamily="18" charset="0"/>
                <a:cs typeface="Times New Roman" panose="02020603050405020304" pitchFamily="18" charset="0"/>
              </a:rPr>
              <a:t>is</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latin typeface="Times New Roman" panose="02020603050405020304" pitchFamily="18" charset="0"/>
                <a:cs typeface="Times New Roman" panose="02020603050405020304" pitchFamily="18" charset="0"/>
              </a:rPr>
              <a:t>7.2</a:t>
            </a:r>
            <a:r>
              <a:rPr lang="en-US" sz="1100" b="1" dirty="0">
                <a:solidFill>
                  <a:schemeClr val="bg1"/>
                </a:solidFill>
                <a:latin typeface="Times New Roman" panose="02020603050405020304" pitchFamily="18" charset="0"/>
                <a:cs typeface="Times New Roman" panose="02020603050405020304" pitchFamily="18" charset="0"/>
              </a:rPr>
              <a:t> ns;</a:t>
            </a:r>
            <a:endParaRPr lang="tr-TR" sz="1100" b="1" dirty="0">
              <a:solidFill>
                <a:schemeClr val="bg1"/>
              </a:solidFill>
              <a:latin typeface="Times New Roman" panose="02020603050405020304" pitchFamily="18" charset="0"/>
              <a:cs typeface="Times New Roman" panose="02020603050405020304" pitchFamily="18" charset="0"/>
            </a:endParaRPr>
          </a:p>
          <a:p>
            <a:endParaRPr lang="tr-TR" sz="1100" b="1" dirty="0">
              <a:solidFill>
                <a:schemeClr val="bg1"/>
              </a:solidFill>
              <a:latin typeface="Times New Roman" panose="02020603050405020304" pitchFamily="18" charset="0"/>
              <a:cs typeface="Times New Roman" panose="02020603050405020304" pitchFamily="18" charset="0"/>
            </a:endParaRPr>
          </a:p>
          <a:p>
            <a:endParaRPr lang="tr-TR" sz="1100" b="1" dirty="0">
              <a:solidFill>
                <a:schemeClr val="bg1"/>
              </a:solidFill>
              <a:latin typeface="Times New Roman" panose="02020603050405020304" pitchFamily="18" charset="0"/>
              <a:cs typeface="Times New Roman" panose="02020603050405020304" pitchFamily="18" charset="0"/>
            </a:endParaRPr>
          </a:p>
          <a:p>
            <a:endParaRPr lang="tr-TR" sz="1100" b="1" dirty="0">
              <a:solidFill>
                <a:schemeClr val="bg1"/>
              </a:solidFill>
              <a:latin typeface="Times New Roman" panose="02020603050405020304" pitchFamily="18" charset="0"/>
              <a:cs typeface="Times New Roman" panose="02020603050405020304" pitchFamily="18" charset="0"/>
            </a:endParaRPr>
          </a:p>
          <a:p>
            <a:endParaRPr lang="tr-TR" sz="1100" b="1" dirty="0">
              <a:solidFill>
                <a:schemeClr val="bg1"/>
              </a:solidFill>
              <a:latin typeface="Times New Roman" panose="02020603050405020304" pitchFamily="18" charset="0"/>
              <a:cs typeface="Times New Roman" panose="02020603050405020304" pitchFamily="18" charset="0"/>
            </a:endParaRPr>
          </a:p>
          <a:p>
            <a:endParaRPr lang="tr-TR" sz="1100" b="1" dirty="0">
              <a:solidFill>
                <a:schemeClr val="bg1"/>
              </a:solidFill>
              <a:latin typeface="Times New Roman" panose="02020603050405020304" pitchFamily="18" charset="0"/>
              <a:cs typeface="Times New Roman" panose="02020603050405020304" pitchFamily="18" charset="0"/>
            </a:endParaRPr>
          </a:p>
          <a:p>
            <a:endParaRPr lang="tr-TR" sz="1100" b="1" dirty="0">
              <a:solidFill>
                <a:schemeClr val="bg1"/>
              </a:solidFill>
              <a:latin typeface="Times New Roman" panose="02020603050405020304" pitchFamily="18" charset="0"/>
              <a:cs typeface="Times New Roman" panose="02020603050405020304" pitchFamily="18" charset="0"/>
            </a:endParaRPr>
          </a:p>
          <a:p>
            <a:endParaRPr lang="tr-TR" sz="1100" b="1" dirty="0">
              <a:solidFill>
                <a:schemeClr val="bg1"/>
              </a:solidFill>
              <a:latin typeface="Times New Roman" panose="02020603050405020304" pitchFamily="18" charset="0"/>
              <a:cs typeface="Times New Roman" panose="02020603050405020304" pitchFamily="18" charset="0"/>
            </a:endParaRPr>
          </a:p>
          <a:p>
            <a:endParaRPr lang="tr-TR" sz="1100" b="1" dirty="0">
              <a:solidFill>
                <a:schemeClr val="bg1"/>
              </a:solidFill>
              <a:latin typeface="Times New Roman" panose="02020603050405020304" pitchFamily="18" charset="0"/>
              <a:cs typeface="Times New Roman" panose="02020603050405020304" pitchFamily="18" charset="0"/>
            </a:endParaRPr>
          </a:p>
          <a:p>
            <a:endParaRPr lang="tr-TR" sz="1100" b="1" dirty="0">
              <a:solidFill>
                <a:schemeClr val="bg1"/>
              </a:solidFill>
              <a:latin typeface="Times New Roman" panose="02020603050405020304" pitchFamily="18" charset="0"/>
              <a:cs typeface="Times New Roman" panose="02020603050405020304" pitchFamily="18" charset="0"/>
            </a:endParaRPr>
          </a:p>
          <a:p>
            <a:endParaRPr lang="tr-TR" sz="1100" dirty="0">
              <a:solidFill>
                <a:schemeClr val="bg1"/>
              </a:solidFill>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F525D868-B75F-8D80-40B9-ABEE2ACF1292}"/>
              </a:ext>
            </a:extLst>
          </p:cNvPr>
          <p:cNvSpPr txBox="1"/>
          <p:nvPr/>
        </p:nvSpPr>
        <p:spPr>
          <a:xfrm>
            <a:off x="4580964" y="2735131"/>
            <a:ext cx="4141983" cy="648000"/>
          </a:xfrm>
          <a:prstGeom prst="rect">
            <a:avLst/>
          </a:prstGeom>
          <a:noFill/>
          <a:ln>
            <a:solidFill>
              <a:schemeClr val="bg1"/>
            </a:solidFill>
          </a:ln>
        </p:spPr>
        <p:txBody>
          <a:bodyPr wrap="square" rtlCol="0">
            <a:spAutoFit/>
          </a:bodyPr>
          <a:lstStyle/>
          <a:p>
            <a:pPr algn="just"/>
            <a:r>
              <a:rPr lang="tr-TR" sz="1600" dirty="0">
                <a:solidFill>
                  <a:schemeClr val="bg1"/>
                </a:solidFill>
                <a:latin typeface="Times New Roman" panose="02020603050405020304" pitchFamily="18" charset="0"/>
                <a:cs typeface="Times New Roman" panose="02020603050405020304" pitchFamily="18" charset="0"/>
              </a:rPr>
              <a:t>D</a:t>
            </a:r>
            <a:r>
              <a:rPr lang="en-US" sz="1600" dirty="0" err="1">
                <a:solidFill>
                  <a:schemeClr val="bg1"/>
                </a:solidFill>
                <a:latin typeface="Times New Roman" panose="02020603050405020304" pitchFamily="18" charset="0"/>
                <a:cs typeface="Times New Roman" panose="02020603050405020304" pitchFamily="18" charset="0"/>
              </a:rPr>
              <a:t>efine</a:t>
            </a:r>
            <a:r>
              <a:rPr lang="en-US" sz="1600" dirty="0">
                <a:solidFill>
                  <a:schemeClr val="bg1"/>
                </a:solidFill>
                <a:latin typeface="Times New Roman" panose="02020603050405020304" pitchFamily="18" charset="0"/>
                <a:cs typeface="Times New Roman" panose="02020603050405020304" pitchFamily="18" charset="0"/>
              </a:rPr>
              <a:t> how components are bound to specific entities or architectures within a design.</a:t>
            </a:r>
            <a:endParaRPr lang="tr-TR" sz="1600" dirty="0">
              <a:solidFill>
                <a:schemeClr val="bg1"/>
              </a:solidFill>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85CF30D3-DE25-46A4-7F83-F225E58F7DFA}"/>
              </a:ext>
            </a:extLst>
          </p:cNvPr>
          <p:cNvSpPr txBox="1"/>
          <p:nvPr/>
        </p:nvSpPr>
        <p:spPr>
          <a:xfrm>
            <a:off x="4580964" y="3497040"/>
            <a:ext cx="4141983" cy="2123658"/>
          </a:xfrm>
          <a:prstGeom prst="rect">
            <a:avLst/>
          </a:prstGeom>
          <a:noFill/>
          <a:ln>
            <a:solidFill>
              <a:schemeClr val="bg1"/>
            </a:solidFill>
          </a:ln>
        </p:spPr>
        <p:txBody>
          <a:bodyPr wrap="square" rtlCol="0">
            <a:spAutoFit/>
          </a:bodyPr>
          <a:lstStyle/>
          <a:p>
            <a:r>
              <a:rPr lang="tr-TR" sz="1100" b="1" dirty="0">
                <a:solidFill>
                  <a:srgbClr val="FFFF00"/>
                </a:solidFill>
                <a:latin typeface="Times New Roman" panose="02020603050405020304" pitchFamily="18" charset="0"/>
                <a:cs typeface="Times New Roman" panose="02020603050405020304" pitchFamily="18" charset="0"/>
              </a:rPr>
              <a:t>use</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accent3">
                    <a:lumMod val="50000"/>
                  </a:schemeClr>
                </a:solidFill>
                <a:latin typeface="Times New Roman" panose="02020603050405020304" pitchFamily="18" charset="0"/>
                <a:cs typeface="Times New Roman" panose="02020603050405020304" pitchFamily="18" charset="0"/>
              </a:rPr>
              <a:t>work</a:t>
            </a:r>
            <a:r>
              <a:rPr lang="tr-TR" sz="1100" b="1" dirty="0">
                <a:solidFill>
                  <a:schemeClr val="bg1"/>
                </a:solidFill>
                <a:latin typeface="Times New Roman" panose="02020603050405020304" pitchFamily="18" charset="0"/>
                <a:cs typeface="Times New Roman" panose="02020603050405020304" pitchFamily="18" charset="0"/>
              </a:rPr>
              <a:t>.global_signals.</a:t>
            </a:r>
            <a:r>
              <a:rPr lang="tr-TR" sz="1100" b="1" dirty="0">
                <a:solidFill>
                  <a:srgbClr val="FFFF00"/>
                </a:solidFill>
                <a:latin typeface="Times New Roman" panose="02020603050405020304" pitchFamily="18" charset="0"/>
                <a:cs typeface="Times New Roman" panose="02020603050405020304" pitchFamily="18" charset="0"/>
              </a:rPr>
              <a:t>all</a:t>
            </a:r>
            <a:r>
              <a:rPr lang="tr-TR" sz="1100" b="1" dirty="0">
                <a:solidFill>
                  <a:schemeClr val="bg1"/>
                </a:solidFill>
                <a:latin typeface="Times New Roman" panose="02020603050405020304" pitchFamily="18" charset="0"/>
                <a:cs typeface="Times New Roman" panose="02020603050405020304" pitchFamily="18" charset="0"/>
              </a:rPr>
              <a:t>;</a:t>
            </a:r>
          </a:p>
          <a:p>
            <a:r>
              <a:rPr lang="tr-TR" sz="1100" b="1" dirty="0">
                <a:solidFill>
                  <a:srgbClr val="FFFF00"/>
                </a:solidFill>
                <a:latin typeface="Times New Roman" panose="02020603050405020304" pitchFamily="18" charset="0"/>
                <a:cs typeface="Times New Roman" panose="02020603050405020304" pitchFamily="18" charset="0"/>
              </a:rPr>
              <a:t>configuration</a:t>
            </a:r>
            <a:r>
              <a:rPr lang="tr-TR" sz="1100" b="1" dirty="0">
                <a:solidFill>
                  <a:schemeClr val="bg1"/>
                </a:solidFill>
                <a:latin typeface="Times New Roman" panose="02020603050405020304" pitchFamily="18" charset="0"/>
                <a:cs typeface="Times New Roman" panose="02020603050405020304" pitchFamily="18" charset="0"/>
              </a:rPr>
              <a:t> different </a:t>
            </a:r>
            <a:r>
              <a:rPr lang="tr-TR" sz="1100" b="1" dirty="0">
                <a:solidFill>
                  <a:srgbClr val="FFFF00"/>
                </a:solidFill>
                <a:latin typeface="Times New Roman" panose="02020603050405020304" pitchFamily="18" charset="0"/>
                <a:cs typeface="Times New Roman" panose="02020603050405020304" pitchFamily="18" charset="0"/>
              </a:rPr>
              <a:t>of</a:t>
            </a:r>
            <a:r>
              <a:rPr lang="tr-TR" sz="1100" b="1" dirty="0">
                <a:solidFill>
                  <a:schemeClr val="bg1"/>
                </a:solidFill>
                <a:latin typeface="Times New Roman" panose="02020603050405020304" pitchFamily="18" charset="0"/>
                <a:cs typeface="Times New Roman" panose="02020603050405020304" pitchFamily="18" charset="0"/>
              </a:rPr>
              <a:t> half_adder </a:t>
            </a:r>
            <a:r>
              <a:rPr lang="tr-TR" sz="1100" b="1" dirty="0">
                <a:solidFill>
                  <a:srgbClr val="FFFF00"/>
                </a:solidFill>
                <a:latin typeface="Times New Roman" panose="02020603050405020304" pitchFamily="18" charset="0"/>
                <a:cs typeface="Times New Roman" panose="02020603050405020304" pitchFamily="18" charset="0"/>
              </a:rPr>
              <a:t>is</a:t>
            </a:r>
          </a:p>
          <a:p>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a:solidFill>
                  <a:srgbClr val="FFFF00"/>
                </a:solidFill>
                <a:latin typeface="Times New Roman" panose="02020603050405020304" pitchFamily="18" charset="0"/>
                <a:cs typeface="Times New Roman" panose="02020603050405020304" pitchFamily="18" charset="0"/>
              </a:rPr>
              <a:t>for</a:t>
            </a:r>
            <a:r>
              <a:rPr lang="tr-TR" sz="1100" b="1" dirty="0">
                <a:solidFill>
                  <a:schemeClr val="bg1"/>
                </a:solidFill>
                <a:latin typeface="Times New Roman" panose="02020603050405020304" pitchFamily="18" charset="0"/>
                <a:cs typeface="Times New Roman" panose="02020603050405020304" pitchFamily="18" charset="0"/>
              </a:rPr>
              <a:t> structure</a:t>
            </a:r>
          </a:p>
          <a:p>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a:solidFill>
                  <a:srgbClr val="FFFF00"/>
                </a:solidFill>
                <a:latin typeface="Times New Roman" panose="02020603050405020304" pitchFamily="18" charset="0"/>
                <a:cs typeface="Times New Roman" panose="02020603050405020304" pitchFamily="18" charset="0"/>
              </a:rPr>
              <a:t>for</a:t>
            </a:r>
            <a:r>
              <a:rPr lang="tr-TR" sz="1100" b="1" dirty="0">
                <a:solidFill>
                  <a:schemeClr val="bg1"/>
                </a:solidFill>
                <a:latin typeface="Times New Roman" panose="02020603050405020304" pitchFamily="18" charset="0"/>
                <a:cs typeface="Times New Roman" panose="02020603050405020304" pitchFamily="18" charset="0"/>
              </a:rPr>
              <a:t> l1: xor_gate</a:t>
            </a:r>
          </a:p>
          <a:p>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a:solidFill>
                  <a:srgbClr val="FFFF00"/>
                </a:solidFill>
                <a:latin typeface="Times New Roman" panose="02020603050405020304" pitchFamily="18" charset="0"/>
                <a:cs typeface="Times New Roman" panose="02020603050405020304" pitchFamily="18" charset="0"/>
              </a:rPr>
              <a:t>generic</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a:solidFill>
                  <a:srgbClr val="FFFF00"/>
                </a:solidFill>
                <a:latin typeface="Times New Roman" panose="02020603050405020304" pitchFamily="18" charset="0"/>
                <a:cs typeface="Times New Roman" panose="02020603050405020304" pitchFamily="18" charset="0"/>
              </a:rPr>
              <a:t>map</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a:latin typeface="Times New Roman" panose="02020603050405020304" pitchFamily="18" charset="0"/>
                <a:cs typeface="Times New Roman" panose="02020603050405020304" pitchFamily="18" charset="0"/>
              </a:rPr>
              <a:t>2.9</a:t>
            </a:r>
            <a:r>
              <a:rPr lang="tr-TR" sz="1100" b="1" dirty="0">
                <a:solidFill>
                  <a:schemeClr val="bg1"/>
                </a:solidFill>
                <a:latin typeface="Times New Roman" panose="02020603050405020304" pitchFamily="18" charset="0"/>
                <a:cs typeface="Times New Roman" panose="02020603050405020304" pitchFamily="18" charset="0"/>
              </a:rPr>
              <a:t> ns, </a:t>
            </a:r>
            <a:r>
              <a:rPr lang="tr-TR" sz="1100" b="1" dirty="0">
                <a:latin typeface="Times New Roman" panose="02020603050405020304" pitchFamily="18" charset="0"/>
                <a:cs typeface="Times New Roman" panose="02020603050405020304" pitchFamily="18" charset="0"/>
              </a:rPr>
              <a:t>3.6</a:t>
            </a:r>
            <a:r>
              <a:rPr lang="tr-TR" sz="1100" b="1" dirty="0">
                <a:solidFill>
                  <a:schemeClr val="bg1"/>
                </a:solidFill>
                <a:latin typeface="Times New Roman" panose="02020603050405020304" pitchFamily="18" charset="0"/>
                <a:cs typeface="Times New Roman" panose="02020603050405020304" pitchFamily="18" charset="0"/>
              </a:rPr>
              <a:t> ns); </a:t>
            </a:r>
          </a:p>
          <a:p>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a:solidFill>
                  <a:srgbClr val="FFFF00"/>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a:solidFill>
                  <a:srgbClr val="FFFF00"/>
                </a:solidFill>
                <a:latin typeface="Times New Roman" panose="02020603050405020304" pitchFamily="18" charset="0"/>
                <a:cs typeface="Times New Roman" panose="02020603050405020304" pitchFamily="18" charset="0"/>
              </a:rPr>
              <a:t>for</a:t>
            </a:r>
            <a:r>
              <a:rPr lang="tr-TR" sz="1100" b="1" dirty="0">
                <a:solidFill>
                  <a:schemeClr val="bg1"/>
                </a:solidFill>
                <a:latin typeface="Times New Roman" panose="02020603050405020304" pitchFamily="18" charset="0"/>
                <a:cs typeface="Times New Roman" panose="02020603050405020304" pitchFamily="18" charset="0"/>
              </a:rPr>
              <a:t>;                         </a:t>
            </a:r>
          </a:p>
          <a:p>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a:solidFill>
                  <a:srgbClr val="FFFF00"/>
                </a:solidFill>
                <a:latin typeface="Times New Roman" panose="02020603050405020304" pitchFamily="18" charset="0"/>
                <a:cs typeface="Times New Roman" panose="02020603050405020304" pitchFamily="18" charset="0"/>
              </a:rPr>
              <a:t>for</a:t>
            </a:r>
            <a:r>
              <a:rPr lang="tr-TR" sz="1100" b="1" dirty="0">
                <a:solidFill>
                  <a:schemeClr val="bg1"/>
                </a:solidFill>
                <a:latin typeface="Times New Roman" panose="02020603050405020304" pitchFamily="18" charset="0"/>
                <a:cs typeface="Times New Roman" panose="02020603050405020304" pitchFamily="18" charset="0"/>
              </a:rPr>
              <a:t> l2: and_gate</a:t>
            </a:r>
          </a:p>
          <a:p>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a:solidFill>
                  <a:srgbClr val="FFFF00"/>
                </a:solidFill>
                <a:latin typeface="Times New Roman" panose="02020603050405020304" pitchFamily="18" charset="0"/>
                <a:cs typeface="Times New Roman" panose="02020603050405020304" pitchFamily="18" charset="0"/>
              </a:rPr>
              <a:t>generic</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a:solidFill>
                  <a:srgbClr val="FFFF00"/>
                </a:solidFill>
                <a:latin typeface="Times New Roman" panose="02020603050405020304" pitchFamily="18" charset="0"/>
                <a:cs typeface="Times New Roman" panose="02020603050405020304" pitchFamily="18" charset="0"/>
              </a:rPr>
              <a:t>map</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a:latin typeface="Times New Roman" panose="02020603050405020304" pitchFamily="18" charset="0"/>
                <a:cs typeface="Times New Roman" panose="02020603050405020304" pitchFamily="18" charset="0"/>
              </a:rPr>
              <a:t>2.8</a:t>
            </a:r>
            <a:r>
              <a:rPr lang="tr-TR" sz="1100" b="1" dirty="0">
                <a:solidFill>
                  <a:schemeClr val="bg1"/>
                </a:solidFill>
                <a:latin typeface="Times New Roman" panose="02020603050405020304" pitchFamily="18" charset="0"/>
                <a:cs typeface="Times New Roman" panose="02020603050405020304" pitchFamily="18" charset="0"/>
              </a:rPr>
              <a:t> ns, </a:t>
            </a:r>
            <a:r>
              <a:rPr lang="tr-TR" sz="1100" b="1" dirty="0">
                <a:latin typeface="Times New Roman" panose="02020603050405020304" pitchFamily="18" charset="0"/>
                <a:cs typeface="Times New Roman" panose="02020603050405020304" pitchFamily="18" charset="0"/>
              </a:rPr>
              <a:t>3.25</a:t>
            </a:r>
            <a:r>
              <a:rPr lang="tr-TR" sz="1100" b="1" dirty="0">
                <a:solidFill>
                  <a:schemeClr val="bg1"/>
                </a:solidFill>
                <a:latin typeface="Times New Roman" panose="02020603050405020304" pitchFamily="18" charset="0"/>
                <a:cs typeface="Times New Roman" panose="02020603050405020304" pitchFamily="18" charset="0"/>
              </a:rPr>
              <a:t> ns) </a:t>
            </a:r>
          </a:p>
          <a:p>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a:solidFill>
                  <a:srgbClr val="FFFF00"/>
                </a:solidFill>
                <a:latin typeface="Times New Roman" panose="02020603050405020304" pitchFamily="18" charset="0"/>
                <a:cs typeface="Times New Roman" panose="02020603050405020304" pitchFamily="18" charset="0"/>
              </a:rPr>
              <a:t>port</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a:solidFill>
                  <a:srgbClr val="FFFF00"/>
                </a:solidFill>
                <a:latin typeface="Times New Roman" panose="02020603050405020304" pitchFamily="18" charset="0"/>
                <a:cs typeface="Times New Roman" panose="02020603050405020304" pitchFamily="18" charset="0"/>
              </a:rPr>
              <a:t>map</a:t>
            </a:r>
            <a:r>
              <a:rPr lang="tr-TR" sz="1100" b="1" dirty="0">
                <a:solidFill>
                  <a:schemeClr val="bg1"/>
                </a:solidFill>
                <a:latin typeface="Times New Roman" panose="02020603050405020304" pitchFamily="18" charset="0"/>
                <a:cs typeface="Times New Roman" panose="02020603050405020304" pitchFamily="18" charset="0"/>
              </a:rPr>
              <a:t> (i2 =&gt; tied_high);   </a:t>
            </a:r>
          </a:p>
          <a:p>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a:solidFill>
                  <a:srgbClr val="FFFF00"/>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a:solidFill>
                  <a:srgbClr val="FFFF00"/>
                </a:solidFill>
                <a:latin typeface="Times New Roman" panose="02020603050405020304" pitchFamily="18" charset="0"/>
                <a:cs typeface="Times New Roman" panose="02020603050405020304" pitchFamily="18" charset="0"/>
              </a:rPr>
              <a:t>for</a:t>
            </a:r>
            <a:r>
              <a:rPr lang="tr-TR" sz="1100" b="1" dirty="0">
                <a:solidFill>
                  <a:schemeClr val="bg1"/>
                </a:solidFill>
                <a:latin typeface="Times New Roman" panose="02020603050405020304" pitchFamily="18" charset="0"/>
                <a:cs typeface="Times New Roman" panose="02020603050405020304" pitchFamily="18" charset="0"/>
              </a:rPr>
              <a:t>;                        </a:t>
            </a:r>
          </a:p>
          <a:p>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a:solidFill>
                  <a:srgbClr val="FFFF00"/>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a:solidFill>
                  <a:srgbClr val="FFFF00"/>
                </a:solidFill>
                <a:latin typeface="Times New Roman" panose="02020603050405020304" pitchFamily="18" charset="0"/>
                <a:cs typeface="Times New Roman" panose="02020603050405020304" pitchFamily="18" charset="0"/>
              </a:rPr>
              <a:t>for</a:t>
            </a:r>
            <a:r>
              <a:rPr lang="tr-TR" sz="1100" b="1" dirty="0">
                <a:solidFill>
                  <a:schemeClr val="bg1"/>
                </a:solidFill>
                <a:latin typeface="Times New Roman" panose="02020603050405020304" pitchFamily="18" charset="0"/>
                <a:cs typeface="Times New Roman" panose="02020603050405020304" pitchFamily="18" charset="0"/>
              </a:rPr>
              <a:t>;</a:t>
            </a:r>
          </a:p>
          <a:p>
            <a:r>
              <a:rPr lang="tr-TR" sz="1100" b="1" dirty="0">
                <a:solidFill>
                  <a:srgbClr val="FFFF00"/>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a:solidFill>
                  <a:srgbClr val="FFFF00"/>
                </a:solidFill>
                <a:latin typeface="Times New Roman" panose="02020603050405020304" pitchFamily="18" charset="0"/>
                <a:cs typeface="Times New Roman" panose="02020603050405020304" pitchFamily="18" charset="0"/>
              </a:rPr>
              <a:t>configuration</a:t>
            </a:r>
            <a:r>
              <a:rPr lang="tr-TR" sz="1100" b="1" dirty="0">
                <a:solidFill>
                  <a:schemeClr val="bg1"/>
                </a:solidFill>
                <a:latin typeface="Times New Roman" panose="02020603050405020304" pitchFamily="18" charset="0"/>
                <a:cs typeface="Times New Roman" panose="02020603050405020304" pitchFamily="18" charset="0"/>
              </a:rPr>
              <a:t> different;</a:t>
            </a:r>
          </a:p>
        </p:txBody>
      </p:sp>
      <p:sp>
        <p:nvSpPr>
          <p:cNvPr id="14" name="TextBox 13">
            <a:extLst>
              <a:ext uri="{FF2B5EF4-FFF2-40B4-BE49-F238E27FC236}">
                <a16:creationId xmlns:a16="http://schemas.microsoft.com/office/drawing/2014/main" id="{AB9A7700-E42F-681A-CAA5-9997DAD65C75}"/>
              </a:ext>
            </a:extLst>
          </p:cNvPr>
          <p:cNvSpPr txBox="1"/>
          <p:nvPr/>
        </p:nvSpPr>
        <p:spPr>
          <a:xfrm>
            <a:off x="8982635" y="2735132"/>
            <a:ext cx="3012142" cy="646331"/>
          </a:xfrm>
          <a:prstGeom prst="rect">
            <a:avLst/>
          </a:prstGeom>
          <a:noFill/>
          <a:ln>
            <a:solidFill>
              <a:schemeClr val="bg1"/>
            </a:solidFill>
          </a:ln>
        </p:spPr>
        <p:txBody>
          <a:bodyPr wrap="square" rtlCol="0">
            <a:spAutoFit/>
          </a:bodyPr>
          <a:lstStyle/>
          <a:p>
            <a:pPr algn="just"/>
            <a:r>
              <a:rPr lang="tr-TR" sz="1200" dirty="0">
                <a:solidFill>
                  <a:schemeClr val="bg1"/>
                </a:solidFill>
                <a:latin typeface="Times New Roman" panose="02020603050405020304" pitchFamily="18" charset="0"/>
                <a:cs typeface="Times New Roman" panose="02020603050405020304" pitchFamily="18" charset="0"/>
              </a:rPr>
              <a:t>D</a:t>
            </a:r>
            <a:r>
              <a:rPr lang="en-US" sz="1200" dirty="0" err="1">
                <a:solidFill>
                  <a:schemeClr val="bg1"/>
                </a:solidFill>
                <a:latin typeface="Times New Roman" panose="02020603050405020304" pitchFamily="18" charset="0"/>
                <a:cs typeface="Times New Roman" panose="02020603050405020304" pitchFamily="18" charset="0"/>
              </a:rPr>
              <a:t>efine</a:t>
            </a:r>
            <a:r>
              <a:rPr lang="en-US" sz="1200" dirty="0">
                <a:solidFill>
                  <a:schemeClr val="bg1"/>
                </a:solidFill>
                <a:latin typeface="Times New Roman" panose="02020603050405020304" pitchFamily="18" charset="0"/>
                <a:cs typeface="Times New Roman" panose="02020603050405020304" pitchFamily="18" charset="0"/>
              </a:rPr>
              <a:t> conditions under which </a:t>
            </a:r>
            <a:r>
              <a:rPr lang="en-US" sz="1200" u="sng" dirty="0">
                <a:solidFill>
                  <a:schemeClr val="bg1"/>
                </a:solidFill>
                <a:latin typeface="Times New Roman" panose="02020603050405020304" pitchFamily="18" charset="0"/>
                <a:cs typeface="Times New Roman" panose="02020603050405020304" pitchFamily="18" charset="0"/>
              </a:rPr>
              <a:t>resolved signals</a:t>
            </a:r>
            <a:r>
              <a:rPr lang="en-US" sz="1200" dirty="0">
                <a:solidFill>
                  <a:schemeClr val="bg1"/>
                </a:solidFill>
                <a:latin typeface="Times New Roman" panose="02020603050405020304" pitchFamily="18" charset="0"/>
                <a:cs typeface="Times New Roman" panose="02020603050405020304" pitchFamily="18" charset="0"/>
              </a:rPr>
              <a:t> can be disconnected </a:t>
            </a:r>
            <a:r>
              <a:rPr lang="en-US" sz="1200" u="sng" dirty="0">
                <a:solidFill>
                  <a:schemeClr val="bg1"/>
                </a:solidFill>
                <a:latin typeface="Times New Roman" panose="02020603050405020304" pitchFamily="18" charset="0"/>
                <a:cs typeface="Times New Roman" panose="02020603050405020304" pitchFamily="18" charset="0"/>
              </a:rPr>
              <a:t>during simulation</a:t>
            </a:r>
            <a:r>
              <a:rPr lang="en-US" sz="1200" dirty="0">
                <a:solidFill>
                  <a:schemeClr val="bg1"/>
                </a:solidFill>
                <a:latin typeface="Times New Roman" panose="02020603050405020304" pitchFamily="18" charset="0"/>
                <a:cs typeface="Times New Roman" panose="02020603050405020304" pitchFamily="18" charset="0"/>
              </a:rPr>
              <a:t>.</a:t>
            </a:r>
            <a:endParaRPr lang="tr-TR" sz="1200" dirty="0">
              <a:solidFill>
                <a:schemeClr val="bg1"/>
              </a:solidFill>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973034A1-8EA5-AF59-93E7-12DE06DF6CF7}"/>
              </a:ext>
            </a:extLst>
          </p:cNvPr>
          <p:cNvSpPr txBox="1"/>
          <p:nvPr/>
        </p:nvSpPr>
        <p:spPr>
          <a:xfrm>
            <a:off x="8982634" y="3497039"/>
            <a:ext cx="3012142" cy="2124000"/>
          </a:xfrm>
          <a:prstGeom prst="rect">
            <a:avLst/>
          </a:prstGeom>
          <a:noFill/>
          <a:ln>
            <a:solidFill>
              <a:schemeClr val="bg1"/>
            </a:solidFill>
          </a:ln>
        </p:spPr>
        <p:txBody>
          <a:bodyPr wrap="square" rtlCol="0">
            <a:spAutoFit/>
          </a:bodyPr>
          <a:lstStyle/>
          <a:p>
            <a:r>
              <a:rPr lang="en-US" sz="1100" b="1" dirty="0">
                <a:solidFill>
                  <a:srgbClr val="FFFF00"/>
                </a:solidFill>
                <a:latin typeface="Times New Roman" panose="02020603050405020304" pitchFamily="18" charset="0"/>
                <a:cs typeface="Times New Roman" panose="02020603050405020304" pitchFamily="18" charset="0"/>
              </a:rPr>
              <a:t>disconnect</a:t>
            </a:r>
            <a:r>
              <a:rPr lang="en-US"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s</a:t>
            </a:r>
            <a:r>
              <a:rPr lang="en-US"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t</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rgbClr val="FFFF00"/>
                </a:solidFill>
                <a:latin typeface="Times New Roman" panose="02020603050405020304" pitchFamily="18" charset="0"/>
                <a:cs typeface="Times New Roman" panose="02020603050405020304" pitchFamily="18" charset="0"/>
              </a:rPr>
              <a:t>after</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latin typeface="Times New Roman" panose="02020603050405020304" pitchFamily="18" charset="0"/>
                <a:cs typeface="Times New Roman" panose="02020603050405020304" pitchFamily="18" charset="0"/>
              </a:rPr>
              <a:t>10</a:t>
            </a:r>
            <a:r>
              <a:rPr lang="en-US" sz="1100" b="1" dirty="0">
                <a:solidFill>
                  <a:schemeClr val="bg1"/>
                </a:solidFill>
                <a:latin typeface="Times New Roman" panose="02020603050405020304" pitchFamily="18" charset="0"/>
                <a:cs typeface="Times New Roman" panose="02020603050405020304" pitchFamily="18" charset="0"/>
              </a:rPr>
              <a:t> ns;</a:t>
            </a:r>
          </a:p>
          <a:p>
            <a:r>
              <a:rPr lang="en-US" sz="1100" b="1" dirty="0">
                <a:solidFill>
                  <a:srgbClr val="FFFF00"/>
                </a:solidFill>
                <a:latin typeface="Times New Roman" panose="02020603050405020304" pitchFamily="18" charset="0"/>
                <a:cs typeface="Times New Roman" panose="02020603050405020304" pitchFamily="18" charset="0"/>
              </a:rPr>
              <a:t>disconnect</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rgbClr val="FFFF00"/>
                </a:solidFill>
                <a:latin typeface="Times New Roman" panose="02020603050405020304" pitchFamily="18" charset="0"/>
                <a:cs typeface="Times New Roman" panose="02020603050405020304" pitchFamily="18" charset="0"/>
              </a:rPr>
              <a:t>others</a:t>
            </a:r>
            <a:r>
              <a:rPr lang="en-US"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t</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rgbClr val="FFFF00"/>
                </a:solidFill>
                <a:latin typeface="Times New Roman" panose="02020603050405020304" pitchFamily="18" charset="0"/>
                <a:cs typeface="Times New Roman" panose="02020603050405020304" pitchFamily="18" charset="0"/>
              </a:rPr>
              <a:t>after</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latin typeface="Times New Roman" panose="02020603050405020304" pitchFamily="18" charset="0"/>
                <a:cs typeface="Times New Roman" panose="02020603050405020304" pitchFamily="18" charset="0"/>
              </a:rPr>
              <a:t>5</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err="1">
                <a:solidFill>
                  <a:schemeClr val="bg1"/>
                </a:solidFill>
                <a:latin typeface="Times New Roman" panose="02020603050405020304" pitchFamily="18" charset="0"/>
                <a:cs typeface="Times New Roman" panose="02020603050405020304" pitchFamily="18" charset="0"/>
              </a:rPr>
              <a:t>ms</a:t>
            </a:r>
            <a:r>
              <a:rPr lang="en-US" sz="1100" b="1" dirty="0">
                <a:solidFill>
                  <a:schemeClr val="bg1"/>
                </a:solidFill>
                <a:latin typeface="Times New Roman" panose="02020603050405020304" pitchFamily="18" charset="0"/>
                <a:cs typeface="Times New Roman" panose="02020603050405020304" pitchFamily="18" charset="0"/>
              </a:rPr>
              <a:t>;</a:t>
            </a:r>
          </a:p>
          <a:p>
            <a:r>
              <a:rPr lang="en-US" sz="1100" b="1" dirty="0">
                <a:solidFill>
                  <a:srgbClr val="FFFF00"/>
                </a:solidFill>
                <a:latin typeface="Times New Roman" panose="02020603050405020304" pitchFamily="18" charset="0"/>
                <a:cs typeface="Times New Roman" panose="02020603050405020304" pitchFamily="18" charset="0"/>
              </a:rPr>
              <a:t>disconnect</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rgbClr val="FFFF00"/>
                </a:solidFill>
                <a:latin typeface="Times New Roman" panose="02020603050405020304" pitchFamily="18" charset="0"/>
                <a:cs typeface="Times New Roman" panose="02020603050405020304" pitchFamily="18" charset="0"/>
              </a:rPr>
              <a:t>all</a:t>
            </a:r>
            <a:r>
              <a:rPr lang="en-US" sz="1100" b="1" dirty="0">
                <a:solidFill>
                  <a:schemeClr val="bg1"/>
                </a:solidFill>
                <a:latin typeface="Times New Roman" panose="02020603050405020304" pitchFamily="18" charset="0"/>
                <a:cs typeface="Times New Roman" panose="02020603050405020304" pitchFamily="18" charset="0"/>
              </a:rPr>
              <a:t>: </a:t>
            </a:r>
            <a:r>
              <a:rPr lang="tr-TR" sz="1100" b="1" dirty="0">
                <a:solidFill>
                  <a:schemeClr val="bg1"/>
                </a:solidFill>
                <a:latin typeface="Times New Roman" panose="02020603050405020304" pitchFamily="18" charset="0"/>
                <a:cs typeface="Times New Roman" panose="02020603050405020304" pitchFamily="18" charset="0"/>
              </a:rPr>
              <a:t>t</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solidFill>
                  <a:srgbClr val="FFFF00"/>
                </a:solidFill>
                <a:latin typeface="Times New Roman" panose="02020603050405020304" pitchFamily="18" charset="0"/>
                <a:cs typeface="Times New Roman" panose="02020603050405020304" pitchFamily="18" charset="0"/>
              </a:rPr>
              <a:t>after</a:t>
            </a:r>
            <a:r>
              <a:rPr lang="en-US" sz="1100" b="1" dirty="0">
                <a:solidFill>
                  <a:schemeClr val="bg1"/>
                </a:solidFill>
                <a:latin typeface="Times New Roman" panose="02020603050405020304" pitchFamily="18" charset="0"/>
                <a:cs typeface="Times New Roman" panose="02020603050405020304" pitchFamily="18" charset="0"/>
              </a:rPr>
              <a:t> </a:t>
            </a:r>
            <a:r>
              <a:rPr lang="en-US" sz="1100" b="1" dirty="0">
                <a:latin typeface="Times New Roman" panose="02020603050405020304" pitchFamily="18" charset="0"/>
                <a:cs typeface="Times New Roman" panose="02020603050405020304" pitchFamily="18" charset="0"/>
              </a:rPr>
              <a:t>273</a:t>
            </a:r>
            <a:r>
              <a:rPr lang="en-US" sz="1100" b="1" dirty="0">
                <a:solidFill>
                  <a:schemeClr val="bg1"/>
                </a:solidFill>
                <a:latin typeface="Times New Roman" panose="02020603050405020304" pitchFamily="18" charset="0"/>
                <a:cs typeface="Times New Roman" panose="02020603050405020304" pitchFamily="18" charset="0"/>
              </a:rPr>
              <a:t> us;</a:t>
            </a:r>
            <a:endParaRPr lang="tr-TR" sz="1100" b="1" dirty="0">
              <a:solidFill>
                <a:schemeClr val="bg1"/>
              </a:solidFill>
              <a:latin typeface="Times New Roman" panose="02020603050405020304" pitchFamily="18" charset="0"/>
              <a:cs typeface="Times New Roman" panose="02020603050405020304" pitchFamily="18" charset="0"/>
            </a:endParaRPr>
          </a:p>
          <a:p>
            <a:endParaRPr lang="tr-TR" sz="1100" b="1" dirty="0">
              <a:solidFill>
                <a:schemeClr val="bg1"/>
              </a:solidFill>
              <a:latin typeface="Times New Roman" panose="02020603050405020304" pitchFamily="18" charset="0"/>
              <a:cs typeface="Times New Roman" panose="02020603050405020304" pitchFamily="18" charset="0"/>
            </a:endParaRPr>
          </a:p>
          <a:p>
            <a:r>
              <a:rPr lang="tr-TR" sz="1100" b="1" dirty="0">
                <a:solidFill>
                  <a:schemeClr val="bg1"/>
                </a:solidFill>
                <a:latin typeface="Times New Roman" panose="02020603050405020304" pitchFamily="18" charset="0"/>
                <a:cs typeface="Times New Roman" panose="02020603050405020304" pitchFamily="18" charset="0"/>
              </a:rPr>
              <a:t>10 ns, 5 ms and 273 us </a:t>
            </a:r>
            <a:r>
              <a:rPr lang="tr-TR" sz="1100" b="1" dirty="0" err="1">
                <a:solidFill>
                  <a:schemeClr val="bg1"/>
                </a:solidFill>
                <a:latin typeface="Times New Roman" panose="02020603050405020304" pitchFamily="18" charset="0"/>
                <a:cs typeface="Times New Roman" panose="02020603050405020304" pitchFamily="18" charset="0"/>
              </a:rPr>
              <a:t>are</a:t>
            </a:r>
            <a:r>
              <a:rPr lang="tr-TR" sz="1100" b="1" dirty="0">
                <a:solidFill>
                  <a:schemeClr val="bg1"/>
                </a:solidFill>
                <a:latin typeface="Times New Roman" panose="02020603050405020304" pitchFamily="18" charset="0"/>
                <a:cs typeface="Times New Roman" panose="02020603050405020304" pitchFamily="18" charset="0"/>
              </a:rPr>
              <a:t> </a:t>
            </a:r>
            <a:endParaRPr lang="en-GB" sz="1100" b="1" dirty="0">
              <a:solidFill>
                <a:schemeClr val="bg1"/>
              </a:solidFill>
              <a:latin typeface="Times New Roman" panose="02020603050405020304" pitchFamily="18" charset="0"/>
              <a:cs typeface="Times New Roman" panose="02020603050405020304" pitchFamily="18" charset="0"/>
            </a:endParaRPr>
          </a:p>
          <a:p>
            <a:r>
              <a:rPr lang="tr-TR" sz="1100" b="1" dirty="0" err="1">
                <a:solidFill>
                  <a:schemeClr val="bg1"/>
                </a:solidFill>
                <a:latin typeface="Times New Roman" panose="02020603050405020304" pitchFamily="18" charset="0"/>
                <a:cs typeface="Times New Roman" panose="02020603050405020304" pitchFamily="18" charset="0"/>
              </a:rPr>
              <a:t>just</a:t>
            </a:r>
            <a:r>
              <a:rPr lang="tr-TR" sz="1100" b="1" dirty="0">
                <a:solidFill>
                  <a:schemeClr val="bg1"/>
                </a:solidFill>
                <a:latin typeface="Times New Roman" panose="02020603050405020304" pitchFamily="18" charset="0"/>
                <a:cs typeface="Times New Roman" panose="02020603050405020304" pitchFamily="18" charset="0"/>
              </a:rPr>
              <a:t> arbitrary time expressions.</a:t>
            </a:r>
          </a:p>
        </p:txBody>
      </p:sp>
      <p:sp>
        <p:nvSpPr>
          <p:cNvPr id="17" name="TextBox 16">
            <a:extLst>
              <a:ext uri="{FF2B5EF4-FFF2-40B4-BE49-F238E27FC236}">
                <a16:creationId xmlns:a16="http://schemas.microsoft.com/office/drawing/2014/main" id="{1ECC9D50-13FA-A96E-CD55-FF528B8F248B}"/>
              </a:ext>
            </a:extLst>
          </p:cNvPr>
          <p:cNvSpPr txBox="1"/>
          <p:nvPr/>
        </p:nvSpPr>
        <p:spPr>
          <a:xfrm>
            <a:off x="3766794" y="5343697"/>
            <a:ext cx="556100" cy="276999"/>
          </a:xfrm>
          <a:prstGeom prst="rect">
            <a:avLst/>
          </a:prstGeom>
          <a:noFill/>
          <a:ln>
            <a:solidFill>
              <a:schemeClr val="bg1"/>
            </a:solidFill>
          </a:ln>
        </p:spPr>
        <p:txBody>
          <a:bodyPr wrap="square" rtlCol="0">
            <a:spAutoFit/>
          </a:bodyPr>
          <a:lstStyle/>
          <a:p>
            <a:r>
              <a:rPr lang="tr-TR" sz="1200" dirty="0">
                <a:solidFill>
                  <a:srgbClr val="FF0000"/>
                </a:solidFill>
                <a:latin typeface="Times New Roman" panose="02020603050405020304" pitchFamily="18" charset="0"/>
                <a:cs typeface="Times New Roman" panose="02020603050405020304" pitchFamily="18" charset="0"/>
              </a:rPr>
              <a:t>EX-1</a:t>
            </a:r>
            <a:endParaRPr lang="tr-TR" dirty="0">
              <a:solidFill>
                <a:srgbClr val="FF0000"/>
              </a:solidFill>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CB5E72B1-CB42-495F-4014-70DB29E92F80}"/>
              </a:ext>
            </a:extLst>
          </p:cNvPr>
          <p:cNvSpPr txBox="1"/>
          <p:nvPr/>
        </p:nvSpPr>
        <p:spPr>
          <a:xfrm>
            <a:off x="11427833" y="5343698"/>
            <a:ext cx="566942" cy="276999"/>
          </a:xfrm>
          <a:prstGeom prst="rect">
            <a:avLst/>
          </a:prstGeom>
          <a:noFill/>
          <a:ln>
            <a:solidFill>
              <a:schemeClr val="bg1"/>
            </a:solidFill>
          </a:ln>
        </p:spPr>
        <p:txBody>
          <a:bodyPr wrap="square" rtlCol="0">
            <a:spAutoFit/>
          </a:bodyPr>
          <a:lstStyle/>
          <a:p>
            <a:r>
              <a:rPr lang="tr-TR" sz="1200" dirty="0">
                <a:solidFill>
                  <a:srgbClr val="FF0000"/>
                </a:solidFill>
                <a:latin typeface="Times New Roman" panose="02020603050405020304" pitchFamily="18" charset="0"/>
                <a:cs typeface="Times New Roman" panose="02020603050405020304" pitchFamily="18" charset="0"/>
              </a:rPr>
              <a:t>EX-3</a:t>
            </a:r>
            <a:endParaRPr lang="tr-TR" dirty="0">
              <a:solidFill>
                <a:srgbClr val="FF0000"/>
              </a:solidFill>
              <a:latin typeface="Times New Roman" panose="02020603050405020304" pitchFamily="18" charset="0"/>
              <a:cs typeface="Times New Roman" panose="02020603050405020304" pitchFamily="18" charset="0"/>
            </a:endParaRPr>
          </a:p>
        </p:txBody>
      </p:sp>
      <p:sp>
        <p:nvSpPr>
          <p:cNvPr id="19" name="TextBox 18">
            <a:extLst>
              <a:ext uri="{FF2B5EF4-FFF2-40B4-BE49-F238E27FC236}">
                <a16:creationId xmlns:a16="http://schemas.microsoft.com/office/drawing/2014/main" id="{A019E2E1-0AF2-931D-AD91-0FED5E8555BB}"/>
              </a:ext>
            </a:extLst>
          </p:cNvPr>
          <p:cNvSpPr txBox="1"/>
          <p:nvPr/>
        </p:nvSpPr>
        <p:spPr>
          <a:xfrm>
            <a:off x="8166847" y="5343699"/>
            <a:ext cx="556100" cy="276999"/>
          </a:xfrm>
          <a:prstGeom prst="rect">
            <a:avLst/>
          </a:prstGeom>
          <a:noFill/>
          <a:ln>
            <a:solidFill>
              <a:schemeClr val="bg1"/>
            </a:solidFill>
          </a:ln>
        </p:spPr>
        <p:txBody>
          <a:bodyPr wrap="square" rtlCol="0">
            <a:spAutoFit/>
          </a:bodyPr>
          <a:lstStyle/>
          <a:p>
            <a:r>
              <a:rPr lang="tr-TR" sz="1200" dirty="0">
                <a:solidFill>
                  <a:srgbClr val="FF0000"/>
                </a:solidFill>
                <a:latin typeface="Times New Roman" panose="02020603050405020304" pitchFamily="18" charset="0"/>
                <a:cs typeface="Times New Roman" panose="02020603050405020304" pitchFamily="18" charset="0"/>
              </a:rPr>
              <a:t>EX-2</a:t>
            </a:r>
            <a:endParaRPr lang="tr-TR" dirty="0">
              <a:solidFill>
                <a:srgbClr val="FF0000"/>
              </a:solidFill>
              <a:latin typeface="Times New Roman" panose="02020603050405020304" pitchFamily="18" charset="0"/>
              <a:cs typeface="Times New Roman" panose="02020603050405020304" pitchFamily="18" charset="0"/>
            </a:endParaRPr>
          </a:p>
        </p:txBody>
      </p:sp>
      <p:sp>
        <p:nvSpPr>
          <p:cNvPr id="2" name="Content Placeholder 2">
            <a:extLst>
              <a:ext uri="{FF2B5EF4-FFF2-40B4-BE49-F238E27FC236}">
                <a16:creationId xmlns:a16="http://schemas.microsoft.com/office/drawing/2014/main" id="{A2225962-5C79-AEB4-3A9A-E65AB6A89784}"/>
              </a:ext>
            </a:extLst>
          </p:cNvPr>
          <p:cNvSpPr txBox="1">
            <a:spLocks/>
          </p:cNvSpPr>
          <p:nvPr/>
        </p:nvSpPr>
        <p:spPr bwMode="auto">
          <a:xfrm>
            <a:off x="1093692" y="1731991"/>
            <a:ext cx="2313183" cy="1010809"/>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ctr">
              <a:spcAft>
                <a:spcPts val="1200"/>
              </a:spcAft>
              <a:buNone/>
            </a:pPr>
            <a:r>
              <a:rPr lang="tr-TR" sz="2500" b="1" dirty="0">
                <a:solidFill>
                  <a:srgbClr val="FF0000"/>
                </a:solidFill>
                <a:latin typeface="Tw Cen MT (Headings)"/>
                <a:ea typeface="+mj-ea"/>
                <a:cs typeface="+mj-cs"/>
              </a:rPr>
              <a:t>7</a:t>
            </a:r>
            <a:r>
              <a:rPr lang="en-GB" sz="2500" b="1" dirty="0">
                <a:solidFill>
                  <a:srgbClr val="FF0000"/>
                </a:solidFill>
                <a:latin typeface="Tw Cen MT (Headings)"/>
                <a:ea typeface="+mj-ea"/>
                <a:cs typeface="+mj-cs"/>
              </a:rPr>
              <a:t>.2</a:t>
            </a:r>
            <a:r>
              <a:rPr lang="tr-TR" sz="2500" b="1" dirty="0">
                <a:solidFill>
                  <a:srgbClr val="FF0000"/>
                </a:solidFill>
                <a:latin typeface="Tw Cen MT (Headings)"/>
                <a:ea typeface="+mj-ea"/>
                <a:cs typeface="+mj-cs"/>
              </a:rPr>
              <a:t> </a:t>
            </a:r>
            <a:r>
              <a:rPr lang="tr-TR" sz="2500" b="1" dirty="0">
                <a:solidFill>
                  <a:schemeClr val="bg1"/>
                </a:solidFill>
                <a:latin typeface="Tw Cen MT (Body)"/>
                <a:cs typeface="Times New Roman" panose="02020603050405020304" pitchFamily="18" charset="0"/>
              </a:rPr>
              <a:t>ATTRIBUTE</a:t>
            </a:r>
            <a:r>
              <a:rPr lang="en-GB" sz="2500" b="1" dirty="0">
                <a:solidFill>
                  <a:schemeClr val="bg1"/>
                </a:solidFill>
                <a:latin typeface="Tw Cen MT (Body)"/>
                <a:cs typeface="Times New Roman" panose="02020603050405020304" pitchFamily="18" charset="0"/>
              </a:rPr>
              <a:t> </a:t>
            </a:r>
            <a:endParaRPr lang="tr-TR" sz="2500" b="1" dirty="0">
              <a:solidFill>
                <a:schemeClr val="bg1"/>
              </a:solidFill>
              <a:latin typeface="Tw Cen MT (Body)"/>
              <a:cs typeface="Times New Roman" panose="02020603050405020304" pitchFamily="18" charset="0"/>
            </a:endParaRPr>
          </a:p>
          <a:p>
            <a:pPr marL="0" indent="0" algn="ctr">
              <a:spcAft>
                <a:spcPts val="1200"/>
              </a:spcAft>
              <a:buNone/>
            </a:pPr>
            <a:r>
              <a:rPr lang="tr-TR" sz="2500" b="1" dirty="0">
                <a:solidFill>
                  <a:schemeClr val="bg1"/>
                </a:solidFill>
                <a:latin typeface="Tw Cen MT (Body)"/>
                <a:cs typeface="Times New Roman" panose="02020603050405020304" pitchFamily="18" charset="0"/>
              </a:rPr>
              <a:t>SPECIFICATION</a:t>
            </a:r>
            <a:endParaRPr lang="en-GB" sz="2500" b="1" i="1" dirty="0">
              <a:solidFill>
                <a:schemeClr val="bg1"/>
              </a:solidFill>
              <a:latin typeface="Tw Cen MT (Body)"/>
              <a:cs typeface="Times New Roman" panose="02020603050405020304" pitchFamily="18" charset="0"/>
            </a:endParaRPr>
          </a:p>
        </p:txBody>
      </p:sp>
      <p:sp>
        <p:nvSpPr>
          <p:cNvPr id="3" name="Content Placeholder 2">
            <a:extLst>
              <a:ext uri="{FF2B5EF4-FFF2-40B4-BE49-F238E27FC236}">
                <a16:creationId xmlns:a16="http://schemas.microsoft.com/office/drawing/2014/main" id="{D571B86B-4855-AF09-D1BB-21E61477A96A}"/>
              </a:ext>
            </a:extLst>
          </p:cNvPr>
          <p:cNvSpPr txBox="1">
            <a:spLocks/>
          </p:cNvSpPr>
          <p:nvPr/>
        </p:nvSpPr>
        <p:spPr bwMode="auto">
          <a:xfrm>
            <a:off x="5126483" y="1731991"/>
            <a:ext cx="2993924" cy="1010809"/>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ctr">
              <a:spcAft>
                <a:spcPts val="1200"/>
              </a:spcAft>
              <a:buNone/>
            </a:pPr>
            <a:r>
              <a:rPr lang="tr-TR" sz="2500" b="1" dirty="0">
                <a:solidFill>
                  <a:srgbClr val="FF0000"/>
                </a:solidFill>
                <a:latin typeface="Tw Cen MT (Headings)"/>
                <a:ea typeface="+mj-ea"/>
                <a:cs typeface="+mj-cs"/>
              </a:rPr>
              <a:t>7</a:t>
            </a:r>
            <a:r>
              <a:rPr lang="en-GB" sz="2500" b="1" dirty="0">
                <a:solidFill>
                  <a:srgbClr val="FF0000"/>
                </a:solidFill>
                <a:latin typeface="Tw Cen MT (Headings)"/>
                <a:ea typeface="+mj-ea"/>
                <a:cs typeface="+mj-cs"/>
              </a:rPr>
              <a:t>.</a:t>
            </a:r>
            <a:r>
              <a:rPr lang="tr-TR" sz="2500" b="1" dirty="0">
                <a:solidFill>
                  <a:srgbClr val="FF0000"/>
                </a:solidFill>
                <a:latin typeface="Tw Cen MT (Headings)"/>
                <a:ea typeface="+mj-ea"/>
                <a:cs typeface="+mj-cs"/>
              </a:rPr>
              <a:t>3 </a:t>
            </a:r>
            <a:r>
              <a:rPr lang="tr-TR" sz="2500" b="1" dirty="0">
                <a:solidFill>
                  <a:schemeClr val="bg1"/>
                </a:solidFill>
                <a:latin typeface="Tw Cen MT (Body)"/>
                <a:cs typeface="Times New Roman" panose="02020603050405020304" pitchFamily="18" charset="0"/>
              </a:rPr>
              <a:t>CONFIGURATION</a:t>
            </a:r>
          </a:p>
          <a:p>
            <a:pPr marL="0" indent="0" algn="ctr">
              <a:spcAft>
                <a:spcPts val="1200"/>
              </a:spcAft>
              <a:buNone/>
            </a:pPr>
            <a:r>
              <a:rPr lang="tr-TR" sz="2500" b="1" dirty="0">
                <a:solidFill>
                  <a:schemeClr val="bg1"/>
                </a:solidFill>
                <a:latin typeface="Tw Cen MT (Body)"/>
                <a:cs typeface="Times New Roman" panose="02020603050405020304" pitchFamily="18" charset="0"/>
              </a:rPr>
              <a:t>SPECIFICATION</a:t>
            </a:r>
            <a:endParaRPr lang="en-GB" sz="2500" b="1" i="1" dirty="0">
              <a:solidFill>
                <a:schemeClr val="bg1"/>
              </a:solidFill>
              <a:latin typeface="Tw Cen MT (Body)"/>
              <a:cs typeface="Times New Roman" panose="02020603050405020304" pitchFamily="18" charset="0"/>
            </a:endParaRPr>
          </a:p>
        </p:txBody>
      </p:sp>
      <p:sp>
        <p:nvSpPr>
          <p:cNvPr id="4" name="Content Placeholder 2">
            <a:extLst>
              <a:ext uri="{FF2B5EF4-FFF2-40B4-BE49-F238E27FC236}">
                <a16:creationId xmlns:a16="http://schemas.microsoft.com/office/drawing/2014/main" id="{C93B5E31-AE2B-D365-43A6-3044A06AA2EE}"/>
              </a:ext>
            </a:extLst>
          </p:cNvPr>
          <p:cNvSpPr txBox="1">
            <a:spLocks/>
          </p:cNvSpPr>
          <p:nvPr/>
        </p:nvSpPr>
        <p:spPr bwMode="auto">
          <a:xfrm>
            <a:off x="9034809" y="1731991"/>
            <a:ext cx="2907792" cy="1053912"/>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ctr">
              <a:spcAft>
                <a:spcPts val="1200"/>
              </a:spcAft>
              <a:buNone/>
            </a:pPr>
            <a:r>
              <a:rPr lang="tr-TR" sz="2500" b="1" dirty="0">
                <a:solidFill>
                  <a:srgbClr val="FF0000"/>
                </a:solidFill>
                <a:latin typeface="Tw Cen MT (Headings)"/>
                <a:ea typeface="+mj-ea"/>
                <a:cs typeface="+mj-cs"/>
              </a:rPr>
              <a:t>7</a:t>
            </a:r>
            <a:r>
              <a:rPr lang="en-GB" sz="2500" b="1" dirty="0">
                <a:solidFill>
                  <a:srgbClr val="FF0000"/>
                </a:solidFill>
                <a:latin typeface="Tw Cen MT (Headings)"/>
                <a:ea typeface="+mj-ea"/>
                <a:cs typeface="+mj-cs"/>
              </a:rPr>
              <a:t>.</a:t>
            </a:r>
            <a:r>
              <a:rPr lang="tr-TR" sz="2500" b="1" dirty="0">
                <a:solidFill>
                  <a:srgbClr val="FF0000"/>
                </a:solidFill>
                <a:latin typeface="Tw Cen MT (Headings)"/>
                <a:ea typeface="+mj-ea"/>
                <a:cs typeface="+mj-cs"/>
              </a:rPr>
              <a:t>4</a:t>
            </a:r>
            <a:r>
              <a:rPr lang="en-GB" sz="2500" b="1" dirty="0">
                <a:solidFill>
                  <a:srgbClr val="FF0000"/>
                </a:solidFill>
                <a:latin typeface="Tw Cen MT (Headings)"/>
                <a:ea typeface="+mj-ea"/>
                <a:cs typeface="+mj-cs"/>
              </a:rPr>
              <a:t> </a:t>
            </a:r>
            <a:r>
              <a:rPr lang="tr-TR" sz="2500" b="1" dirty="0">
                <a:solidFill>
                  <a:schemeClr val="bg1"/>
                </a:solidFill>
                <a:latin typeface="Tw Cen MT (Body)"/>
                <a:ea typeface="+mj-ea"/>
                <a:cs typeface="Times New Roman" panose="02020603050405020304" pitchFamily="18" charset="0"/>
              </a:rPr>
              <a:t>DISCONNECTION </a:t>
            </a:r>
          </a:p>
          <a:p>
            <a:pPr marL="0" indent="0" algn="ctr">
              <a:spcAft>
                <a:spcPts val="1200"/>
              </a:spcAft>
              <a:buNone/>
            </a:pPr>
            <a:r>
              <a:rPr lang="tr-TR" sz="2500" b="1" dirty="0">
                <a:solidFill>
                  <a:schemeClr val="bg1"/>
                </a:solidFill>
                <a:latin typeface="Tw Cen MT (Body)"/>
                <a:ea typeface="+mj-ea"/>
                <a:cs typeface="Times New Roman" panose="02020603050405020304" pitchFamily="18" charset="0"/>
              </a:rPr>
              <a:t>SPECIFICATION</a:t>
            </a:r>
            <a:endParaRPr lang="en-GB" sz="2500" b="1" i="1" dirty="0">
              <a:solidFill>
                <a:schemeClr val="bg1"/>
              </a:solidFill>
              <a:latin typeface="Tw Cen MT (Body)"/>
              <a:cs typeface="Times New Roman" panose="02020603050405020304" pitchFamily="18" charset="0"/>
            </a:endParaRPr>
          </a:p>
        </p:txBody>
      </p:sp>
      <p:sp>
        <p:nvSpPr>
          <p:cNvPr id="6" name="TextBox 5">
            <a:extLst>
              <a:ext uri="{FF2B5EF4-FFF2-40B4-BE49-F238E27FC236}">
                <a16:creationId xmlns:a16="http://schemas.microsoft.com/office/drawing/2014/main" id="{073633E1-D00B-7E83-B115-56526C56ABCE}"/>
              </a:ext>
            </a:extLst>
          </p:cNvPr>
          <p:cNvSpPr txBox="1"/>
          <p:nvPr/>
        </p:nvSpPr>
        <p:spPr>
          <a:xfrm>
            <a:off x="4516945" y="6143917"/>
            <a:ext cx="5797119" cy="307777"/>
          </a:xfrm>
          <a:prstGeom prst="rect">
            <a:avLst/>
          </a:prstGeom>
          <a:noFill/>
        </p:spPr>
        <p:txBody>
          <a:bodyPr wrap="square" rtlCol="0">
            <a:spAutoFit/>
          </a:bodyPr>
          <a:lstStyle/>
          <a:p>
            <a:r>
              <a:rPr lang="tr-TR" sz="1400" b="1" dirty="0">
                <a:solidFill>
                  <a:schemeClr val="bg1"/>
                </a:solidFill>
                <a:latin typeface="Times New Roman" panose="02020603050405020304" pitchFamily="18" charset="0"/>
                <a:cs typeface="Times New Roman" panose="02020603050405020304" pitchFamily="18" charset="0"/>
              </a:rPr>
              <a:t>All of the examples are taken from "</a:t>
            </a:r>
            <a:r>
              <a:rPr lang="tr-TR" sz="1400" b="1" i="1" u="sng" dirty="0">
                <a:solidFill>
                  <a:schemeClr val="bg1"/>
                </a:solidFill>
                <a:latin typeface="Times New Roman" panose="02020603050405020304" pitchFamily="18" charset="0"/>
                <a:cs typeface="Times New Roman" panose="02020603050405020304" pitchFamily="18" charset="0"/>
              </a:rPr>
              <a:t>IEEE1076-2019"</a:t>
            </a:r>
            <a:r>
              <a:rPr lang="tr-TR" sz="1400" b="1" dirty="0">
                <a:solidFill>
                  <a:schemeClr val="bg1"/>
                </a:solidFill>
                <a:latin typeface="Times New Roman" panose="02020603050405020304" pitchFamily="18" charset="0"/>
                <a:cs typeface="Times New Roman" panose="02020603050405020304" pitchFamily="18" charset="0"/>
              </a:rPr>
              <a:t>  </a:t>
            </a:r>
            <a:r>
              <a:rPr lang="en-GB" sz="1400" b="1" dirty="0">
                <a:solidFill>
                  <a:schemeClr val="bg1"/>
                </a:solidFill>
                <a:latin typeface="Times New Roman" panose="02020603050405020304" pitchFamily="18" charset="0"/>
                <a:cs typeface="Times New Roman" panose="02020603050405020304" pitchFamily="18" charset="0"/>
              </a:rPr>
              <a:t>document</a:t>
            </a:r>
            <a:endParaRPr lang="tr-TR" sz="14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23480803"/>
      </p:ext>
    </p:extLst>
  </p:cSld>
  <p:clrMapOvr>
    <a:masterClrMapping/>
  </p:clrMapOvr>
  <p:extLst>
    <p:ext uri="{6950BFC3-D8DA-4A85-94F7-54DA5524770B}">
      <p188:commentRel xmlns:p188="http://schemas.microsoft.com/office/powerpoint/2018/8/main" r:id="rId2"/>
    </p:ext>
  </p:extLst>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1FC816E-2F46-97BD-72F5-9B3282C1A166}"/>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0B4B4567-EB9B-21D0-AB68-292AC39E9711}"/>
              </a:ext>
            </a:extLst>
          </p:cNvPr>
          <p:cNvSpPr txBox="1">
            <a:spLocks/>
          </p:cNvSpPr>
          <p:nvPr/>
        </p:nvSpPr>
        <p:spPr>
          <a:xfrm>
            <a:off x="5907110" y="0"/>
            <a:ext cx="6284889" cy="4580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tr-TR" sz="2800" b="1" dirty="0">
                <a:solidFill>
                  <a:srgbClr val="FF0000"/>
                </a:solidFill>
              </a:rPr>
              <a:t>8</a:t>
            </a:r>
            <a:r>
              <a:rPr lang="en-US" sz="2800" b="1" dirty="0">
                <a:solidFill>
                  <a:srgbClr val="FF0000"/>
                </a:solidFill>
              </a:rPr>
              <a:t>. </a:t>
            </a:r>
            <a:r>
              <a:rPr lang="tr-TR" sz="2800" b="1" dirty="0">
                <a:solidFill>
                  <a:srgbClr val="FF0000"/>
                </a:solidFill>
              </a:rPr>
              <a:t>NAMES</a:t>
            </a:r>
            <a:endParaRPr lang="en-US" sz="2800" b="1" dirty="0">
              <a:solidFill>
                <a:srgbClr val="FF0000"/>
              </a:solidFill>
            </a:endParaRPr>
          </a:p>
        </p:txBody>
      </p:sp>
      <p:sp>
        <p:nvSpPr>
          <p:cNvPr id="9" name="Content Placeholder 2">
            <a:extLst>
              <a:ext uri="{FF2B5EF4-FFF2-40B4-BE49-F238E27FC236}">
                <a16:creationId xmlns:a16="http://schemas.microsoft.com/office/drawing/2014/main" id="{3E93FC11-0523-DD8D-A7D9-E613295F7E6F}"/>
              </a:ext>
            </a:extLst>
          </p:cNvPr>
          <p:cNvSpPr txBox="1">
            <a:spLocks/>
          </p:cNvSpPr>
          <p:nvPr/>
        </p:nvSpPr>
        <p:spPr>
          <a:xfrm>
            <a:off x="5907111" y="479201"/>
            <a:ext cx="6284890" cy="409703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Font typeface="Arial" panose="020B0604020202020204" pitchFamily="34" charset="0"/>
              <a:buNone/>
            </a:pPr>
            <a:r>
              <a:rPr lang="en-US" b="1" dirty="0">
                <a:solidFill>
                  <a:srgbClr val="FF0000"/>
                </a:solidFill>
              </a:rPr>
              <a:t> </a:t>
            </a:r>
            <a:r>
              <a:rPr lang="tr-TR" b="1" dirty="0">
                <a:solidFill>
                  <a:srgbClr val="FF0000"/>
                </a:solidFill>
              </a:rPr>
              <a:t>  8.1 </a:t>
            </a:r>
            <a:r>
              <a:rPr lang="en-US" b="1" dirty="0">
                <a:solidFill>
                  <a:schemeClr val="bg1"/>
                </a:solidFill>
              </a:rPr>
              <a:t>General</a:t>
            </a:r>
          </a:p>
          <a:p>
            <a:pPr marL="0" indent="0">
              <a:lnSpc>
                <a:spcPct val="110000"/>
              </a:lnSpc>
              <a:buFont typeface="Arial" panose="020B0604020202020204" pitchFamily="34" charset="0"/>
              <a:buNone/>
            </a:pPr>
            <a:r>
              <a:rPr lang="en-US" b="1" dirty="0">
                <a:solidFill>
                  <a:srgbClr val="FF0000"/>
                </a:solidFill>
              </a:rPr>
              <a:t> </a:t>
            </a:r>
            <a:r>
              <a:rPr lang="tr-TR" b="1" dirty="0">
                <a:solidFill>
                  <a:srgbClr val="FF0000"/>
                </a:solidFill>
              </a:rPr>
              <a:t>  8</a:t>
            </a:r>
            <a:r>
              <a:rPr lang="en-US" b="1" dirty="0">
                <a:solidFill>
                  <a:srgbClr val="FF0000"/>
                </a:solidFill>
              </a:rPr>
              <a:t>.2 </a:t>
            </a:r>
            <a:r>
              <a:rPr lang="en-US" b="1" dirty="0">
                <a:solidFill>
                  <a:schemeClr val="bg1"/>
                </a:solidFill>
              </a:rPr>
              <a:t>S</a:t>
            </a:r>
            <a:r>
              <a:rPr lang="tr-TR" b="1" dirty="0">
                <a:solidFill>
                  <a:schemeClr val="bg1"/>
                </a:solidFill>
              </a:rPr>
              <a:t>imple Names</a:t>
            </a:r>
            <a:endParaRPr lang="en-US" b="1" dirty="0">
              <a:solidFill>
                <a:schemeClr val="bg1"/>
              </a:solidFill>
            </a:endParaRPr>
          </a:p>
          <a:p>
            <a:pPr marL="0" indent="0">
              <a:lnSpc>
                <a:spcPct val="110000"/>
              </a:lnSpc>
              <a:buFont typeface="Arial" panose="020B0604020202020204" pitchFamily="34" charset="0"/>
              <a:buNone/>
            </a:pPr>
            <a:r>
              <a:rPr lang="en-US" b="1" dirty="0">
                <a:solidFill>
                  <a:srgbClr val="FF0000"/>
                </a:solidFill>
              </a:rPr>
              <a:t> </a:t>
            </a:r>
            <a:r>
              <a:rPr lang="tr-TR" b="1" dirty="0">
                <a:solidFill>
                  <a:srgbClr val="FF0000"/>
                </a:solidFill>
              </a:rPr>
              <a:t>  8</a:t>
            </a:r>
            <a:r>
              <a:rPr lang="en-US" b="1" dirty="0">
                <a:solidFill>
                  <a:srgbClr val="FF0000"/>
                </a:solidFill>
              </a:rPr>
              <a:t>.3 </a:t>
            </a:r>
            <a:r>
              <a:rPr lang="tr-TR" b="1" dirty="0">
                <a:solidFill>
                  <a:schemeClr val="bg1"/>
                </a:solidFill>
              </a:rPr>
              <a:t>Selected</a:t>
            </a:r>
            <a:r>
              <a:rPr lang="en-US" b="1" dirty="0">
                <a:solidFill>
                  <a:schemeClr val="bg1"/>
                </a:solidFill>
              </a:rPr>
              <a:t> </a:t>
            </a:r>
            <a:r>
              <a:rPr lang="tr-TR" b="1" dirty="0">
                <a:solidFill>
                  <a:schemeClr val="bg1"/>
                </a:solidFill>
              </a:rPr>
              <a:t>Names</a:t>
            </a:r>
            <a:endParaRPr lang="en-US" b="1" dirty="0">
              <a:solidFill>
                <a:schemeClr val="bg1"/>
              </a:solidFill>
            </a:endParaRPr>
          </a:p>
          <a:p>
            <a:pPr marL="0" indent="0">
              <a:lnSpc>
                <a:spcPct val="110000"/>
              </a:lnSpc>
              <a:buNone/>
            </a:pPr>
            <a:r>
              <a:rPr lang="tr-TR" b="1" dirty="0">
                <a:solidFill>
                  <a:srgbClr val="FF0000"/>
                </a:solidFill>
              </a:rPr>
              <a:t> </a:t>
            </a:r>
            <a:r>
              <a:rPr lang="en-GB" b="1" dirty="0">
                <a:solidFill>
                  <a:srgbClr val="FF0000"/>
                </a:solidFill>
              </a:rPr>
              <a:t>  </a:t>
            </a:r>
            <a:r>
              <a:rPr lang="tr-TR" b="1" dirty="0">
                <a:solidFill>
                  <a:srgbClr val="FF0000"/>
                </a:solidFill>
              </a:rPr>
              <a:t>8</a:t>
            </a:r>
            <a:r>
              <a:rPr lang="en-US" b="1" dirty="0">
                <a:solidFill>
                  <a:srgbClr val="FF0000"/>
                </a:solidFill>
              </a:rPr>
              <a:t>.4 </a:t>
            </a:r>
            <a:r>
              <a:rPr lang="tr-TR" b="1" dirty="0">
                <a:solidFill>
                  <a:schemeClr val="bg1"/>
                </a:solidFill>
              </a:rPr>
              <a:t>Indexed Names</a:t>
            </a:r>
          </a:p>
          <a:p>
            <a:pPr marL="0" indent="0">
              <a:lnSpc>
                <a:spcPct val="110000"/>
              </a:lnSpc>
              <a:buFont typeface="Arial" panose="020B0604020202020204" pitchFamily="34" charset="0"/>
              <a:buNone/>
            </a:pPr>
            <a:r>
              <a:rPr lang="en-GB" b="1" dirty="0">
                <a:solidFill>
                  <a:srgbClr val="FF0000"/>
                </a:solidFill>
              </a:rPr>
              <a:t>   </a:t>
            </a:r>
            <a:r>
              <a:rPr lang="tr-TR" b="1" dirty="0">
                <a:solidFill>
                  <a:srgbClr val="FF0000"/>
                </a:solidFill>
              </a:rPr>
              <a:t>8</a:t>
            </a:r>
            <a:r>
              <a:rPr lang="en-US" b="1" dirty="0">
                <a:solidFill>
                  <a:srgbClr val="FF0000"/>
                </a:solidFill>
              </a:rPr>
              <a:t>.5 </a:t>
            </a:r>
            <a:r>
              <a:rPr lang="en-US" b="1" dirty="0">
                <a:solidFill>
                  <a:schemeClr val="bg1"/>
                </a:solidFill>
              </a:rPr>
              <a:t>S</a:t>
            </a:r>
            <a:r>
              <a:rPr lang="tr-TR" b="1" dirty="0">
                <a:solidFill>
                  <a:schemeClr val="bg1"/>
                </a:solidFill>
              </a:rPr>
              <a:t>lice Names</a:t>
            </a:r>
            <a:r>
              <a:rPr lang="en-GB" b="1" dirty="0">
                <a:solidFill>
                  <a:srgbClr val="FF0000"/>
                </a:solidFill>
              </a:rPr>
              <a:t> </a:t>
            </a:r>
          </a:p>
          <a:p>
            <a:pPr marL="0" indent="0">
              <a:lnSpc>
                <a:spcPct val="110000"/>
              </a:lnSpc>
              <a:buFont typeface="Arial" panose="020B0604020202020204" pitchFamily="34" charset="0"/>
              <a:buNone/>
            </a:pPr>
            <a:r>
              <a:rPr lang="en-GB" b="1" dirty="0">
                <a:solidFill>
                  <a:srgbClr val="FF0000"/>
                </a:solidFill>
              </a:rPr>
              <a:t>   </a:t>
            </a:r>
            <a:r>
              <a:rPr lang="tr-TR" b="1" dirty="0">
                <a:solidFill>
                  <a:srgbClr val="FF0000"/>
                </a:solidFill>
              </a:rPr>
              <a:t>8</a:t>
            </a:r>
            <a:r>
              <a:rPr lang="en-US" b="1" dirty="0">
                <a:solidFill>
                  <a:srgbClr val="FF0000"/>
                </a:solidFill>
              </a:rPr>
              <a:t>.6 </a:t>
            </a:r>
            <a:r>
              <a:rPr lang="tr-TR" b="1" dirty="0">
                <a:solidFill>
                  <a:schemeClr val="bg1"/>
                </a:solidFill>
              </a:rPr>
              <a:t>Attribute Names</a:t>
            </a:r>
            <a:endParaRPr lang="en-US" b="1" dirty="0">
              <a:solidFill>
                <a:schemeClr val="bg1"/>
              </a:solidFill>
            </a:endParaRPr>
          </a:p>
          <a:p>
            <a:pPr marL="0" indent="0">
              <a:lnSpc>
                <a:spcPct val="110000"/>
              </a:lnSpc>
              <a:buFont typeface="Arial" panose="020B0604020202020204" pitchFamily="34" charset="0"/>
              <a:buNone/>
            </a:pPr>
            <a:r>
              <a:rPr lang="tr-TR" b="1" dirty="0">
                <a:solidFill>
                  <a:srgbClr val="FF0000"/>
                </a:solidFill>
              </a:rPr>
              <a:t>   8.</a:t>
            </a:r>
            <a:r>
              <a:rPr lang="en-GB" b="1" dirty="0">
                <a:solidFill>
                  <a:srgbClr val="FF0000"/>
                </a:solidFill>
              </a:rPr>
              <a:t>7</a:t>
            </a:r>
            <a:r>
              <a:rPr lang="tr-TR" b="1" dirty="0">
                <a:solidFill>
                  <a:srgbClr val="FF0000"/>
                </a:solidFill>
              </a:rPr>
              <a:t> </a:t>
            </a:r>
            <a:r>
              <a:rPr lang="tr-TR" b="1" dirty="0">
                <a:solidFill>
                  <a:schemeClr val="bg1"/>
                </a:solidFill>
              </a:rPr>
              <a:t>External Names</a:t>
            </a:r>
            <a:endParaRPr lang="en-US" b="1" dirty="0">
              <a:solidFill>
                <a:schemeClr val="bg1"/>
              </a:solidFill>
            </a:endParaRPr>
          </a:p>
        </p:txBody>
      </p:sp>
      <p:pic>
        <p:nvPicPr>
          <p:cNvPr id="7" name="Picture 6" descr="close up of circuit board">
            <a:extLst>
              <a:ext uri="{FF2B5EF4-FFF2-40B4-BE49-F238E27FC236}">
                <a16:creationId xmlns:a16="http://schemas.microsoft.com/office/drawing/2014/main" id="{A2D34980-80CE-7302-2D12-2E83FB1FEBB5}"/>
              </a:ext>
            </a:extLst>
          </p:cNvPr>
          <p:cNvPicPr>
            <a:picLocks noChangeAspect="1"/>
          </p:cNvPicPr>
          <p:nvPr/>
        </p:nvPicPr>
        <p:blipFill rotWithShape="1">
          <a:blip r:embed="rId3">
            <a:alphaModFix amt="30000"/>
          </a:blip>
          <a:srcRect l="17220" r="9210" b="-1"/>
          <a:stretch/>
        </p:blipFill>
        <p:spPr>
          <a:xfrm>
            <a:off x="-10357" y="10"/>
            <a:ext cx="5917468" cy="6857990"/>
          </a:xfrm>
          <a:prstGeom prst="rect">
            <a:avLst/>
          </a:prstGeom>
        </p:spPr>
      </p:pic>
      <p:sp>
        <p:nvSpPr>
          <p:cNvPr id="10" name="Subtitle 2">
            <a:extLst>
              <a:ext uri="{FF2B5EF4-FFF2-40B4-BE49-F238E27FC236}">
                <a16:creationId xmlns:a16="http://schemas.microsoft.com/office/drawing/2014/main" id="{DE57E8D1-FA94-3B97-BE17-DE37ED112667}"/>
              </a:ext>
            </a:extLst>
          </p:cNvPr>
          <p:cNvSpPr txBox="1">
            <a:spLocks/>
          </p:cNvSpPr>
          <p:nvPr/>
        </p:nvSpPr>
        <p:spPr>
          <a:xfrm>
            <a:off x="-10358" y="152676"/>
            <a:ext cx="5982231" cy="132912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spcBef>
                <a:spcPts val="0"/>
              </a:spcBef>
              <a:buNone/>
            </a:pPr>
            <a:r>
              <a:rPr lang="en-US" sz="6000" b="1" dirty="0">
                <a:solidFill>
                  <a:srgbClr val="FF0000"/>
                </a:solidFill>
              </a:rPr>
              <a:t>Chapter </a:t>
            </a:r>
            <a:r>
              <a:rPr lang="tr-TR" sz="6000" b="1" dirty="0">
                <a:solidFill>
                  <a:srgbClr val="FF0000"/>
                </a:solidFill>
              </a:rPr>
              <a:t>8</a:t>
            </a:r>
            <a:endParaRPr lang="en-US" sz="6000" b="1" dirty="0">
              <a:solidFill>
                <a:srgbClr val="FF0000"/>
              </a:solidFill>
            </a:endParaRPr>
          </a:p>
          <a:p>
            <a:pPr marL="0" indent="0" algn="ctr">
              <a:lnSpc>
                <a:spcPct val="100000"/>
              </a:lnSpc>
              <a:spcBef>
                <a:spcPts val="0"/>
              </a:spcBef>
              <a:buNone/>
            </a:pPr>
            <a:r>
              <a:rPr lang="en-US" sz="6000" b="1" dirty="0">
                <a:solidFill>
                  <a:srgbClr val="FF0000"/>
                </a:solidFill>
              </a:rPr>
              <a:t>Presenter:</a:t>
            </a:r>
          </a:p>
          <a:p>
            <a:pPr marL="0" indent="0" algn="ctr">
              <a:lnSpc>
                <a:spcPct val="100000"/>
              </a:lnSpc>
              <a:spcBef>
                <a:spcPts val="0"/>
              </a:spcBef>
              <a:buNone/>
            </a:pPr>
            <a:r>
              <a:rPr lang="tr-TR" sz="6000" b="1" dirty="0">
                <a:solidFill>
                  <a:schemeClr val="bg1"/>
                </a:solidFill>
              </a:rPr>
              <a:t>Orhan Çalışkan</a:t>
            </a:r>
            <a:endParaRPr lang="en-US" sz="6000" b="1" i="1" dirty="0">
              <a:solidFill>
                <a:schemeClr val="bg1"/>
              </a:solidFill>
            </a:endParaRPr>
          </a:p>
        </p:txBody>
      </p:sp>
    </p:spTree>
    <p:extLst>
      <p:ext uri="{BB962C8B-B14F-4D97-AF65-F5344CB8AC3E}">
        <p14:creationId xmlns:p14="http://schemas.microsoft.com/office/powerpoint/2010/main" val="42142263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EB0A505-1A7C-9E35-5EFC-AD55E9BD0D55}"/>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330AB6B9-12DB-8FD9-B663-5858A99CED70}"/>
              </a:ext>
            </a:extLst>
          </p:cNvPr>
          <p:cNvSpPr>
            <a:spLocks noGrp="1"/>
          </p:cNvSpPr>
          <p:nvPr>
            <p:ph idx="1"/>
          </p:nvPr>
        </p:nvSpPr>
        <p:spPr>
          <a:xfrm>
            <a:off x="733877" y="698604"/>
            <a:ext cx="10540480" cy="3626454"/>
          </a:xfrm>
        </p:spPr>
        <p:txBody>
          <a:bodyPr>
            <a:noAutofit/>
          </a:bodyPr>
          <a:lstStyle/>
          <a:p>
            <a:pPr>
              <a:lnSpc>
                <a:spcPct val="110000"/>
              </a:lnSpc>
            </a:pPr>
            <a:r>
              <a:rPr lang="tr-TR" altLang="tr-TR" sz="2000" b="1" dirty="0">
                <a:solidFill>
                  <a:schemeClr val="bg1"/>
                </a:solidFill>
                <a:latin typeface="Times New Roman" panose="02020603050405020304" pitchFamily="18" charset="0"/>
                <a:cs typeface="Times New Roman" panose="02020603050405020304" pitchFamily="18" charset="0"/>
              </a:rPr>
              <a:t>Names</a:t>
            </a:r>
            <a:r>
              <a:rPr lang="tr-TR" altLang="tr-TR" sz="2000" dirty="0">
                <a:solidFill>
                  <a:schemeClr val="bg1"/>
                </a:solidFill>
                <a:latin typeface="Times New Roman" panose="02020603050405020304" pitchFamily="18" charset="0"/>
                <a:cs typeface="Times New Roman" panose="02020603050405020304" pitchFamily="18" charset="0"/>
              </a:rPr>
              <a:t> can include :</a:t>
            </a:r>
          </a:p>
          <a:p>
            <a:pPr lvl="1">
              <a:lnSpc>
                <a:spcPct val="110000"/>
              </a:lnSpc>
            </a:pPr>
            <a:r>
              <a:rPr lang="tr-TR" altLang="tr-TR" b="1" dirty="0">
                <a:solidFill>
                  <a:schemeClr val="bg1"/>
                </a:solidFill>
                <a:latin typeface="Times New Roman" panose="02020603050405020304" pitchFamily="18" charset="0"/>
                <a:cs typeface="Times New Roman" panose="02020603050405020304" pitchFamily="18" charset="0"/>
              </a:rPr>
              <a:t>Simple</a:t>
            </a:r>
            <a:r>
              <a:rPr lang="tr-TR" altLang="tr-TR" dirty="0">
                <a:solidFill>
                  <a:schemeClr val="bg1"/>
                </a:solidFill>
                <a:latin typeface="Times New Roman" panose="02020603050405020304" pitchFamily="18" charset="0"/>
                <a:cs typeface="Times New Roman" panose="02020603050405020304" pitchFamily="18" charset="0"/>
              </a:rPr>
              <a:t> </a:t>
            </a:r>
            <a:r>
              <a:rPr lang="tr-TR" altLang="tr-TR" b="1" dirty="0">
                <a:solidFill>
                  <a:schemeClr val="bg1"/>
                </a:solidFill>
                <a:latin typeface="Times New Roman" panose="02020603050405020304" pitchFamily="18" charset="0"/>
                <a:cs typeface="Times New Roman" panose="02020603050405020304" pitchFamily="18" charset="0"/>
              </a:rPr>
              <a:t>Name</a:t>
            </a:r>
            <a:r>
              <a:rPr lang="tr-TR" altLang="tr-TR" dirty="0">
                <a:solidFill>
                  <a:schemeClr val="bg1"/>
                </a:solidFill>
                <a:latin typeface="Times New Roman" panose="02020603050405020304" pitchFamily="18" charset="0"/>
                <a:cs typeface="Times New Roman" panose="02020603050405020304" pitchFamily="18" charset="0"/>
              </a:rPr>
              <a:t> (represents a single entity)</a:t>
            </a:r>
          </a:p>
          <a:p>
            <a:pPr lvl="1">
              <a:lnSpc>
                <a:spcPct val="110000"/>
              </a:lnSpc>
            </a:pPr>
            <a:r>
              <a:rPr kumimoji="0" lang="tr-TR" altLang="tr-TR"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Operat</a:t>
            </a:r>
            <a:r>
              <a:rPr lang="tr-TR" altLang="tr-TR" b="1" dirty="0">
                <a:solidFill>
                  <a:schemeClr val="bg1"/>
                </a:solidFill>
                <a:latin typeface="Times New Roman" panose="02020603050405020304" pitchFamily="18" charset="0"/>
                <a:cs typeface="Times New Roman" panose="02020603050405020304" pitchFamily="18" charset="0"/>
              </a:rPr>
              <a:t>or Symbol </a:t>
            </a:r>
            <a:r>
              <a:rPr lang="tr-TR" altLang="tr-TR" dirty="0">
                <a:solidFill>
                  <a:schemeClr val="bg1"/>
                </a:solidFill>
                <a:latin typeface="Times New Roman" panose="02020603050405020304" pitchFamily="18" charset="0"/>
                <a:cs typeface="Times New Roman" panose="02020603050405020304" pitchFamily="18" charset="0"/>
              </a:rPr>
              <a:t>(</a:t>
            </a:r>
            <a:r>
              <a:rPr lang="tr-TR" dirty="0">
                <a:solidFill>
                  <a:schemeClr val="bg1"/>
                </a:solidFill>
                <a:latin typeface="Times New Roman" panose="02020603050405020304" pitchFamily="18" charset="0"/>
                <a:cs typeface="Times New Roman" panose="02020603050405020304" pitchFamily="18" charset="0"/>
              </a:rPr>
              <a:t>represent operators</a:t>
            </a:r>
            <a:r>
              <a:rPr lang="tr-TR" altLang="tr-TR" dirty="0">
                <a:solidFill>
                  <a:schemeClr val="bg1"/>
                </a:solidFill>
                <a:latin typeface="Times New Roman" panose="02020603050405020304" pitchFamily="18" charset="0"/>
                <a:cs typeface="Times New Roman" panose="02020603050405020304" pitchFamily="18" charset="0"/>
              </a:rPr>
              <a:t>)</a:t>
            </a:r>
          </a:p>
          <a:p>
            <a:pPr lvl="1">
              <a:lnSpc>
                <a:spcPct val="110000"/>
              </a:lnSpc>
            </a:pPr>
            <a:r>
              <a:rPr kumimoji="0" lang="tr-TR" altLang="tr-TR"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Character Literal </a:t>
            </a:r>
            <a:r>
              <a:rPr kumimoji="0" lang="tr-TR" altLang="tr-TR"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a:t>
            </a:r>
            <a:r>
              <a:rPr lang="tr-TR" dirty="0">
                <a:solidFill>
                  <a:schemeClr val="bg1"/>
                </a:solidFill>
                <a:latin typeface="Times New Roman" panose="02020603050405020304" pitchFamily="18" charset="0"/>
                <a:cs typeface="Times New Roman" panose="02020603050405020304" pitchFamily="18" charset="0"/>
              </a:rPr>
              <a:t>represent a single character) (not in VHDL2002)</a:t>
            </a:r>
            <a:endParaRPr kumimoji="0" lang="tr-TR" altLang="tr-TR"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lvl="1">
              <a:lnSpc>
                <a:spcPct val="110000"/>
              </a:lnSpc>
            </a:pPr>
            <a:r>
              <a:rPr lang="tr-TR" altLang="tr-TR" b="1" dirty="0">
                <a:solidFill>
                  <a:schemeClr val="bg1"/>
                </a:solidFill>
                <a:latin typeface="Times New Roman" panose="02020603050405020304" pitchFamily="18" charset="0"/>
                <a:cs typeface="Times New Roman" panose="02020603050405020304" pitchFamily="18" charset="0"/>
              </a:rPr>
              <a:t>Selected Name </a:t>
            </a:r>
            <a:r>
              <a:rPr lang="tr-TR" altLang="tr-TR" dirty="0">
                <a:solidFill>
                  <a:schemeClr val="bg1"/>
                </a:solidFill>
                <a:latin typeface="Times New Roman" panose="02020603050405020304" pitchFamily="18" charset="0"/>
                <a:cs typeface="Times New Roman" panose="02020603050405020304" pitchFamily="18" charset="0"/>
              </a:rPr>
              <a:t>(</a:t>
            </a:r>
            <a:r>
              <a:rPr lang="en-US" dirty="0">
                <a:solidFill>
                  <a:schemeClr val="bg1"/>
                </a:solidFill>
                <a:latin typeface="Times New Roman" panose="02020603050405020304" pitchFamily="18" charset="0"/>
                <a:cs typeface="Times New Roman" panose="02020603050405020304" pitchFamily="18" charset="0"/>
              </a:rPr>
              <a:t>provide access to an element from a package or record</a:t>
            </a:r>
            <a:r>
              <a:rPr lang="tr-TR" altLang="tr-TR" dirty="0">
                <a:solidFill>
                  <a:schemeClr val="bg1"/>
                </a:solidFill>
                <a:latin typeface="Times New Roman" panose="02020603050405020304" pitchFamily="18" charset="0"/>
                <a:cs typeface="Times New Roman" panose="02020603050405020304" pitchFamily="18" charset="0"/>
              </a:rPr>
              <a:t>)</a:t>
            </a:r>
          </a:p>
          <a:p>
            <a:pPr lvl="1">
              <a:lnSpc>
                <a:spcPct val="110000"/>
              </a:lnSpc>
            </a:pPr>
            <a:r>
              <a:rPr kumimoji="0" lang="tr-TR" altLang="tr-TR"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In</a:t>
            </a:r>
            <a:r>
              <a:rPr lang="tr-TR" altLang="tr-TR" b="1" dirty="0">
                <a:solidFill>
                  <a:schemeClr val="bg1"/>
                </a:solidFill>
                <a:latin typeface="Times New Roman" panose="02020603050405020304" pitchFamily="18" charset="0"/>
                <a:cs typeface="Times New Roman" panose="02020603050405020304" pitchFamily="18" charset="0"/>
              </a:rPr>
              <a:t>dexed Name </a:t>
            </a:r>
            <a:r>
              <a:rPr lang="tr-TR" altLang="tr-TR" dirty="0">
                <a:solidFill>
                  <a:schemeClr val="bg1"/>
                </a:solidFill>
                <a:latin typeface="Times New Roman" panose="02020603050405020304" pitchFamily="18" charset="0"/>
                <a:cs typeface="Times New Roman" panose="02020603050405020304" pitchFamily="18" charset="0"/>
              </a:rPr>
              <a:t>(</a:t>
            </a:r>
            <a:r>
              <a:rPr lang="en-US" dirty="0">
                <a:solidFill>
                  <a:schemeClr val="bg1"/>
                </a:solidFill>
                <a:latin typeface="Times New Roman" panose="02020603050405020304" pitchFamily="18" charset="0"/>
                <a:cs typeface="Times New Roman" panose="02020603050405020304" pitchFamily="18" charset="0"/>
              </a:rPr>
              <a:t>access to a specific element of an array or vector</a:t>
            </a:r>
            <a:r>
              <a:rPr lang="tr-TR" altLang="tr-TR" dirty="0">
                <a:solidFill>
                  <a:schemeClr val="bg1"/>
                </a:solidFill>
                <a:latin typeface="Times New Roman" panose="02020603050405020304" pitchFamily="18" charset="0"/>
                <a:cs typeface="Times New Roman" panose="02020603050405020304" pitchFamily="18" charset="0"/>
              </a:rPr>
              <a:t>)</a:t>
            </a:r>
            <a:endParaRPr lang="tr-TR" altLang="tr-TR" b="1" dirty="0">
              <a:solidFill>
                <a:schemeClr val="bg1"/>
              </a:solidFill>
              <a:latin typeface="Times New Roman" panose="02020603050405020304" pitchFamily="18" charset="0"/>
              <a:cs typeface="Times New Roman" panose="02020603050405020304" pitchFamily="18" charset="0"/>
            </a:endParaRPr>
          </a:p>
          <a:p>
            <a:pPr lvl="1">
              <a:lnSpc>
                <a:spcPct val="110000"/>
              </a:lnSpc>
            </a:pPr>
            <a:r>
              <a:rPr kumimoji="0" lang="tr-TR" altLang="tr-TR"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Slice N</a:t>
            </a:r>
            <a:r>
              <a:rPr lang="tr-TR" altLang="tr-TR" b="1" dirty="0">
                <a:solidFill>
                  <a:schemeClr val="bg1"/>
                </a:solidFill>
                <a:latin typeface="Times New Roman" panose="02020603050405020304" pitchFamily="18" charset="0"/>
                <a:cs typeface="Times New Roman" panose="02020603050405020304" pitchFamily="18" charset="0"/>
              </a:rPr>
              <a:t>ame </a:t>
            </a:r>
            <a:r>
              <a:rPr lang="tr-TR" altLang="tr-TR" dirty="0">
                <a:solidFill>
                  <a:schemeClr val="bg1"/>
                </a:solidFill>
                <a:latin typeface="Times New Roman" panose="02020603050405020304" pitchFamily="18" charset="0"/>
                <a:cs typeface="Times New Roman" panose="02020603050405020304" pitchFamily="18" charset="0"/>
              </a:rPr>
              <a:t>(</a:t>
            </a:r>
            <a:r>
              <a:rPr lang="en-US" dirty="0">
                <a:solidFill>
                  <a:schemeClr val="bg1"/>
                </a:solidFill>
                <a:latin typeface="Times New Roman" panose="02020603050405020304" pitchFamily="18" charset="0"/>
                <a:cs typeface="Times New Roman" panose="02020603050405020304" pitchFamily="18" charset="0"/>
              </a:rPr>
              <a:t>represent a specific range of an array or vector</a:t>
            </a:r>
            <a:r>
              <a:rPr lang="tr-TR" altLang="tr-TR" dirty="0">
                <a:solidFill>
                  <a:schemeClr val="bg1"/>
                </a:solidFill>
                <a:latin typeface="Times New Roman" panose="02020603050405020304" pitchFamily="18" charset="0"/>
                <a:cs typeface="Times New Roman" panose="02020603050405020304" pitchFamily="18" charset="0"/>
              </a:rPr>
              <a:t>)</a:t>
            </a:r>
          </a:p>
          <a:p>
            <a:pPr lvl="1">
              <a:lnSpc>
                <a:spcPct val="110000"/>
              </a:lnSpc>
            </a:pPr>
            <a:r>
              <a:rPr kumimoji="0" lang="tr-TR" altLang="tr-TR"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Attribute Name </a:t>
            </a:r>
            <a:r>
              <a:rPr kumimoji="0" lang="tr-TR" altLang="tr-TR"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a:t>
            </a:r>
            <a:r>
              <a:rPr lang="tr-TR" dirty="0">
                <a:solidFill>
                  <a:schemeClr val="bg1"/>
                </a:solidFill>
                <a:latin typeface="Times New Roman" panose="02020603050405020304" pitchFamily="18" charset="0"/>
                <a:cs typeface="Times New Roman" panose="02020603050405020304" pitchFamily="18" charset="0"/>
              </a:rPr>
              <a:t>represent an Attribute)</a:t>
            </a:r>
            <a:endParaRPr kumimoji="0" lang="tr-TR" altLang="tr-TR"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lvl="1">
              <a:lnSpc>
                <a:spcPct val="110000"/>
              </a:lnSpc>
            </a:pPr>
            <a:r>
              <a:rPr lang="tr-TR" altLang="tr-TR" b="1" dirty="0">
                <a:solidFill>
                  <a:schemeClr val="bg1"/>
                </a:solidFill>
                <a:latin typeface="Times New Roman" panose="02020603050405020304" pitchFamily="18" charset="0"/>
                <a:cs typeface="Times New Roman" panose="02020603050405020304" pitchFamily="18" charset="0"/>
              </a:rPr>
              <a:t>External Name </a:t>
            </a:r>
            <a:r>
              <a:rPr lang="tr-TR" altLang="tr-TR" dirty="0">
                <a:solidFill>
                  <a:schemeClr val="bg1"/>
                </a:solidFill>
                <a:latin typeface="Times New Roman" panose="02020603050405020304" pitchFamily="18" charset="0"/>
                <a:cs typeface="Times New Roman" panose="02020603050405020304" pitchFamily="18" charset="0"/>
              </a:rPr>
              <a:t>(</a:t>
            </a:r>
            <a:r>
              <a:rPr lang="tr-TR" dirty="0">
                <a:solidFill>
                  <a:schemeClr val="bg1"/>
                </a:solidFill>
                <a:latin typeface="Times New Roman" panose="02020603050405020304" pitchFamily="18" charset="0"/>
                <a:cs typeface="Times New Roman" panose="02020603050405020304" pitchFamily="18" charset="0"/>
              </a:rPr>
              <a:t>represent an external entity</a:t>
            </a:r>
            <a:r>
              <a:rPr lang="tr-TR" altLang="tr-TR" dirty="0">
                <a:solidFill>
                  <a:schemeClr val="bg1"/>
                </a:solidFill>
                <a:latin typeface="Times New Roman" panose="02020603050405020304" pitchFamily="18" charset="0"/>
                <a:cs typeface="Times New Roman" panose="02020603050405020304" pitchFamily="18" charset="0"/>
              </a:rPr>
              <a:t>) (not in VHDL2002)</a:t>
            </a:r>
            <a:endParaRPr lang="en-GB" b="1" dirty="0">
              <a:solidFill>
                <a:schemeClr val="bg1"/>
              </a:solidFill>
            </a:endParaRPr>
          </a:p>
          <a:p>
            <a:pPr lvl="1">
              <a:lnSpc>
                <a:spcPct val="110000"/>
              </a:lnSpc>
            </a:pPr>
            <a:endParaRPr lang="en-US" sz="2800" b="1" dirty="0">
              <a:solidFill>
                <a:schemeClr val="bg1"/>
              </a:solidFill>
            </a:endParaRPr>
          </a:p>
        </p:txBody>
      </p:sp>
      <p:sp>
        <p:nvSpPr>
          <p:cNvPr id="8" name="Content Placeholder 2">
            <a:extLst>
              <a:ext uri="{FF2B5EF4-FFF2-40B4-BE49-F238E27FC236}">
                <a16:creationId xmlns:a16="http://schemas.microsoft.com/office/drawing/2014/main" id="{6AE8D4CD-8062-1DE8-8F41-5F7DE5827EF7}"/>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8</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1</a:t>
            </a:r>
            <a:r>
              <a:rPr lang="en-GB" sz="4000" b="1" dirty="0">
                <a:solidFill>
                  <a:srgbClr val="FF0000"/>
                </a:solidFill>
                <a:latin typeface="Tw Cen MT (Headings)"/>
                <a:ea typeface="+mj-ea"/>
                <a:cs typeface="+mj-cs"/>
              </a:rPr>
              <a:t> </a:t>
            </a:r>
            <a:r>
              <a:rPr lang="en-GB" sz="4000" b="1" dirty="0">
                <a:solidFill>
                  <a:schemeClr val="bg1"/>
                </a:solidFill>
                <a:latin typeface="Tw Cen MT (Body)"/>
                <a:cs typeface="Times New Roman" panose="02020603050405020304" pitchFamily="18" charset="0"/>
              </a:rPr>
              <a:t>GENERAL</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5D6DF5DC-7C28-E0B6-FAEE-69222D7950F0}"/>
              </a:ext>
            </a:extLst>
          </p:cNvPr>
          <p:cNvSpPr txBox="1">
            <a:spLocks/>
          </p:cNvSpPr>
          <p:nvPr/>
        </p:nvSpPr>
        <p:spPr>
          <a:xfrm>
            <a:off x="6095416" y="698604"/>
            <a:ext cx="4976260" cy="609130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lvl="1" indent="0">
              <a:lnSpc>
                <a:spcPct val="110000"/>
              </a:lnSpc>
              <a:buNone/>
            </a:pPr>
            <a:endParaRPr lang="en-US" sz="2800" b="1" dirty="0">
              <a:solidFill>
                <a:schemeClr val="bg1"/>
              </a:solidFill>
            </a:endParaRPr>
          </a:p>
        </p:txBody>
      </p:sp>
      <p:sp>
        <p:nvSpPr>
          <p:cNvPr id="3" name="Content Placeholder 2">
            <a:extLst>
              <a:ext uri="{FF2B5EF4-FFF2-40B4-BE49-F238E27FC236}">
                <a16:creationId xmlns:a16="http://schemas.microsoft.com/office/drawing/2014/main" id="{82CC195D-C3B6-47CF-6044-6E9E97DC4C70}"/>
              </a:ext>
            </a:extLst>
          </p:cNvPr>
          <p:cNvSpPr txBox="1">
            <a:spLocks/>
          </p:cNvSpPr>
          <p:nvPr/>
        </p:nvSpPr>
        <p:spPr bwMode="auto">
          <a:xfrm>
            <a:off x="1168" y="4490936"/>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8</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2</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SIMPLE NAMES</a:t>
            </a:r>
            <a:endParaRPr lang="en-GB" sz="4000" b="1" i="1" dirty="0">
              <a:solidFill>
                <a:schemeClr val="bg1"/>
              </a:solidFill>
              <a:latin typeface="Tw Cen MT (Body)"/>
              <a:cs typeface="Times New Roman" panose="02020603050405020304" pitchFamily="18" charset="0"/>
            </a:endParaRPr>
          </a:p>
        </p:txBody>
      </p:sp>
      <p:sp>
        <p:nvSpPr>
          <p:cNvPr id="9" name="Content Placeholder 2">
            <a:extLst>
              <a:ext uri="{FF2B5EF4-FFF2-40B4-BE49-F238E27FC236}">
                <a16:creationId xmlns:a16="http://schemas.microsoft.com/office/drawing/2014/main" id="{D3BE77C1-27F5-5D52-4D6C-EFECB950CF77}"/>
              </a:ext>
            </a:extLst>
          </p:cNvPr>
          <p:cNvSpPr txBox="1">
            <a:spLocks/>
          </p:cNvSpPr>
          <p:nvPr/>
        </p:nvSpPr>
        <p:spPr>
          <a:xfrm>
            <a:off x="733877" y="5199268"/>
            <a:ext cx="10540480" cy="87079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nSpc>
                <a:spcPct val="110000"/>
              </a:lnSpc>
            </a:pPr>
            <a:r>
              <a:rPr lang="tr-TR" sz="2000" b="1" dirty="0">
                <a:solidFill>
                  <a:schemeClr val="bg1"/>
                </a:solidFill>
                <a:latin typeface="Times New Roman" panose="02020603050405020304" pitchFamily="18" charset="0"/>
                <a:cs typeface="Times New Roman" panose="02020603050405020304" pitchFamily="18" charset="0"/>
              </a:rPr>
              <a:t>S</a:t>
            </a:r>
            <a:r>
              <a:rPr lang="en-US" sz="2000" b="1" dirty="0">
                <a:solidFill>
                  <a:schemeClr val="bg1"/>
                </a:solidFill>
                <a:latin typeface="Times New Roman" panose="02020603050405020304" pitchFamily="18" charset="0"/>
                <a:cs typeface="Times New Roman" panose="02020603050405020304" pitchFamily="18" charset="0"/>
              </a:rPr>
              <a:t>imple name</a:t>
            </a:r>
            <a:r>
              <a:rPr lang="tr-TR" sz="2000" b="1" dirty="0">
                <a:solidFill>
                  <a:schemeClr val="bg1"/>
                </a:solidFill>
                <a:latin typeface="Times New Roman" panose="02020603050405020304" pitchFamily="18" charset="0"/>
                <a:cs typeface="Times New Roman" panose="02020603050405020304" pitchFamily="18" charset="0"/>
              </a:rPr>
              <a:t>s</a:t>
            </a:r>
            <a:r>
              <a:rPr lang="en-US" sz="2000" b="1" dirty="0">
                <a:solidFill>
                  <a:schemeClr val="bg1"/>
                </a:solidFill>
                <a:latin typeface="Times New Roman" panose="02020603050405020304" pitchFamily="18" charset="0"/>
                <a:cs typeface="Times New Roman" panose="02020603050405020304" pitchFamily="18" charset="0"/>
              </a:rPr>
              <a:t> </a:t>
            </a:r>
            <a:r>
              <a:rPr lang="en-US" sz="2000" dirty="0">
                <a:solidFill>
                  <a:schemeClr val="bg1"/>
                </a:solidFill>
                <a:latin typeface="Times New Roman" panose="02020603050405020304" pitchFamily="18" charset="0"/>
                <a:cs typeface="Times New Roman" panose="02020603050405020304" pitchFamily="18" charset="0"/>
              </a:rPr>
              <a:t>is the name you directly give to an object (signal, variable, entity, architecture,</a:t>
            </a:r>
            <a:r>
              <a:rPr lang="tr-TR" sz="2000" dirty="0">
                <a:solidFill>
                  <a:schemeClr val="bg1"/>
                </a:solidFill>
                <a:latin typeface="Times New Roman" panose="02020603050405020304" pitchFamily="18" charset="0"/>
                <a:cs typeface="Times New Roman" panose="02020603050405020304" pitchFamily="18" charset="0"/>
              </a:rPr>
              <a:t> function, procedure, package</a:t>
            </a:r>
            <a:r>
              <a:rPr lang="en-US" sz="2000" dirty="0">
                <a:solidFill>
                  <a:schemeClr val="bg1"/>
                </a:solidFill>
                <a:latin typeface="Times New Roman" panose="02020603050405020304" pitchFamily="18" charset="0"/>
                <a:cs typeface="Times New Roman" panose="02020603050405020304" pitchFamily="18" charset="0"/>
              </a:rPr>
              <a:t> etc.)</a:t>
            </a:r>
            <a:endParaRPr lang="en-US" sz="28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38504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77F56151-E9E9-7F80-4E57-FF1E8A1F16E7}"/>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0943378A-74B1-C1E3-74BA-FF532E8398B2}"/>
              </a:ext>
            </a:extLst>
          </p:cNvPr>
          <p:cNvSpPr>
            <a:spLocks noGrp="1"/>
          </p:cNvSpPr>
          <p:nvPr>
            <p:ph idx="1"/>
          </p:nvPr>
        </p:nvSpPr>
        <p:spPr>
          <a:xfrm>
            <a:off x="733877" y="698604"/>
            <a:ext cx="10540480" cy="2171056"/>
          </a:xfrm>
        </p:spPr>
        <p:txBody>
          <a:bodyPr>
            <a:noAutofit/>
          </a:bodyPr>
          <a:lstStyle/>
          <a:p>
            <a:pPr>
              <a:lnSpc>
                <a:spcPct val="110000"/>
              </a:lnSpc>
            </a:pPr>
            <a:r>
              <a:rPr lang="tr-TR" sz="2000" b="1" dirty="0">
                <a:solidFill>
                  <a:schemeClr val="bg1"/>
                </a:solidFill>
                <a:latin typeface="Times New Roman" panose="02020603050405020304" pitchFamily="18" charset="0"/>
                <a:cs typeface="Times New Roman" panose="02020603050405020304" pitchFamily="18" charset="0"/>
              </a:rPr>
              <a:t>S</a:t>
            </a:r>
            <a:r>
              <a:rPr lang="en-US" sz="2000" b="1" dirty="0">
                <a:solidFill>
                  <a:schemeClr val="bg1"/>
                </a:solidFill>
                <a:latin typeface="Times New Roman" panose="02020603050405020304" pitchFamily="18" charset="0"/>
                <a:cs typeface="Times New Roman" panose="02020603050405020304" pitchFamily="18" charset="0"/>
              </a:rPr>
              <a:t>elected names</a:t>
            </a:r>
            <a:r>
              <a:rPr lang="tr-TR" sz="2000" b="1" dirty="0">
                <a:solidFill>
                  <a:schemeClr val="bg1"/>
                </a:solidFill>
                <a:latin typeface="Times New Roman" panose="02020603050405020304" pitchFamily="18" charset="0"/>
                <a:cs typeface="Times New Roman" panose="02020603050405020304" pitchFamily="18" charset="0"/>
              </a:rPr>
              <a:t> </a:t>
            </a:r>
            <a:r>
              <a:rPr lang="en-US" sz="2000" dirty="0">
                <a:solidFill>
                  <a:schemeClr val="bg1"/>
                </a:solidFill>
                <a:latin typeface="Times New Roman" panose="02020603050405020304" pitchFamily="18" charset="0"/>
                <a:cs typeface="Times New Roman" panose="02020603050405020304" pitchFamily="18" charset="0"/>
              </a:rPr>
              <a:t>access an object from within another object or from a library</a:t>
            </a:r>
            <a:endParaRPr lang="tr-TR" sz="2000" dirty="0">
              <a:solidFill>
                <a:schemeClr val="bg1"/>
              </a:solidFill>
              <a:latin typeface="Times New Roman" panose="02020603050405020304" pitchFamily="18" charset="0"/>
              <a:cs typeface="Times New Roman" panose="02020603050405020304" pitchFamily="18" charset="0"/>
            </a:endParaRPr>
          </a:p>
          <a:p>
            <a:pPr lvl="1">
              <a:lnSpc>
                <a:spcPct val="110000"/>
              </a:lnSpc>
            </a:pPr>
            <a:r>
              <a:rPr lang="tr-TR" dirty="0">
                <a:solidFill>
                  <a:schemeClr val="bg1"/>
                </a:solidFill>
                <a:latin typeface="Times New Roman" panose="02020603050405020304" pitchFamily="18" charset="0"/>
                <a:cs typeface="Times New Roman" panose="02020603050405020304" pitchFamily="18" charset="0"/>
              </a:rPr>
              <a:t>Provide modularity and readability</a:t>
            </a:r>
          </a:p>
          <a:p>
            <a:pPr lvl="1">
              <a:lnSpc>
                <a:spcPct val="110000"/>
              </a:lnSpc>
            </a:pPr>
            <a:r>
              <a:rPr lang="tr-TR" dirty="0">
                <a:solidFill>
                  <a:schemeClr val="bg1"/>
                </a:solidFill>
                <a:latin typeface="Times New Roman" panose="02020603050405020304" pitchFamily="18" charset="0"/>
                <a:cs typeface="Times New Roman" panose="02020603050405020304" pitchFamily="18" charset="0"/>
              </a:rPr>
              <a:t>Include prefix and suffix </a:t>
            </a:r>
          </a:p>
          <a:p>
            <a:pPr lvl="1">
              <a:lnSpc>
                <a:spcPct val="110000"/>
              </a:lnSpc>
            </a:pPr>
            <a:r>
              <a:rPr lang="tr-TR" dirty="0">
                <a:solidFill>
                  <a:schemeClr val="bg1"/>
                </a:solidFill>
                <a:latin typeface="Times New Roman" panose="02020603050405020304" pitchFamily="18" charset="0"/>
                <a:cs typeface="Times New Roman" panose="02020603050405020304" pitchFamily="18" charset="0"/>
              </a:rPr>
              <a:t>Selected_name ::= prefix.suffix</a:t>
            </a:r>
          </a:p>
          <a:p>
            <a:pPr lvl="1">
              <a:lnSpc>
                <a:spcPct val="110000"/>
              </a:lnSpc>
            </a:pPr>
            <a:r>
              <a:rPr lang="en-US" dirty="0">
                <a:solidFill>
                  <a:schemeClr val="bg1"/>
                </a:solidFill>
                <a:latin typeface="Times New Roman" panose="02020603050405020304" pitchFamily="18" charset="0"/>
                <a:cs typeface="Times New Roman" panose="02020603050405020304" pitchFamily="18" charset="0"/>
              </a:rPr>
              <a:t>IEEE.std_logic_1164.all</a:t>
            </a:r>
          </a:p>
        </p:txBody>
      </p:sp>
      <p:sp>
        <p:nvSpPr>
          <p:cNvPr id="8" name="Content Placeholder 2">
            <a:extLst>
              <a:ext uri="{FF2B5EF4-FFF2-40B4-BE49-F238E27FC236}">
                <a16:creationId xmlns:a16="http://schemas.microsoft.com/office/drawing/2014/main" id="{7C0D8A44-4319-4382-775E-5055B86979C0}"/>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8</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3</a:t>
            </a:r>
            <a:r>
              <a:rPr lang="en-GB" sz="4000" b="1" dirty="0">
                <a:solidFill>
                  <a:srgbClr val="FF0000"/>
                </a:solidFill>
                <a:latin typeface="Tw Cen MT (Headings)"/>
                <a:ea typeface="+mj-ea"/>
                <a:cs typeface="+mj-cs"/>
              </a:rPr>
              <a:t> </a:t>
            </a:r>
            <a:r>
              <a:rPr lang="tr-TR" sz="4000" b="1" dirty="0">
                <a:solidFill>
                  <a:schemeClr val="bg1"/>
                </a:solidFill>
                <a:latin typeface="Tw Cen MT (Body)"/>
                <a:cs typeface="Times New Roman" panose="02020603050405020304" pitchFamily="18" charset="0"/>
              </a:rPr>
              <a:t>SELECTED NAMES</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5E1FA852-C71D-CCC5-1635-2ED3401E69B6}"/>
              </a:ext>
            </a:extLst>
          </p:cNvPr>
          <p:cNvSpPr txBox="1">
            <a:spLocks/>
          </p:cNvSpPr>
          <p:nvPr/>
        </p:nvSpPr>
        <p:spPr>
          <a:xfrm>
            <a:off x="6095416" y="698604"/>
            <a:ext cx="4976260" cy="609130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lvl="1" indent="0">
              <a:lnSpc>
                <a:spcPct val="110000"/>
              </a:lnSpc>
              <a:buNone/>
            </a:pPr>
            <a:endParaRPr lang="en-US" sz="2800" b="1" dirty="0">
              <a:solidFill>
                <a:schemeClr val="bg1"/>
              </a:solidFill>
            </a:endParaRPr>
          </a:p>
        </p:txBody>
      </p:sp>
      <p:sp>
        <p:nvSpPr>
          <p:cNvPr id="3" name="Content Placeholder 2">
            <a:extLst>
              <a:ext uri="{FF2B5EF4-FFF2-40B4-BE49-F238E27FC236}">
                <a16:creationId xmlns:a16="http://schemas.microsoft.com/office/drawing/2014/main" id="{97773B0C-015C-3D33-F3BD-F5A30343AC13}"/>
              </a:ext>
            </a:extLst>
          </p:cNvPr>
          <p:cNvSpPr txBox="1">
            <a:spLocks/>
          </p:cNvSpPr>
          <p:nvPr/>
        </p:nvSpPr>
        <p:spPr bwMode="auto">
          <a:xfrm>
            <a:off x="0" y="3069419"/>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8</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4</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INDEXED NAMES</a:t>
            </a:r>
            <a:endParaRPr lang="en-GB" sz="4000" b="1" i="1" dirty="0">
              <a:solidFill>
                <a:schemeClr val="bg1"/>
              </a:solidFill>
              <a:latin typeface="Tw Cen MT (Body)"/>
              <a:cs typeface="Times New Roman" panose="02020603050405020304" pitchFamily="18" charset="0"/>
            </a:endParaRPr>
          </a:p>
        </p:txBody>
      </p:sp>
      <p:sp>
        <p:nvSpPr>
          <p:cNvPr id="9" name="Content Placeholder 2">
            <a:extLst>
              <a:ext uri="{FF2B5EF4-FFF2-40B4-BE49-F238E27FC236}">
                <a16:creationId xmlns:a16="http://schemas.microsoft.com/office/drawing/2014/main" id="{40BA2CDA-9C4E-E64A-05F6-055615999E2B}"/>
              </a:ext>
            </a:extLst>
          </p:cNvPr>
          <p:cNvSpPr txBox="1">
            <a:spLocks/>
          </p:cNvSpPr>
          <p:nvPr/>
        </p:nvSpPr>
        <p:spPr>
          <a:xfrm>
            <a:off x="733877" y="3811632"/>
            <a:ext cx="10540480" cy="183041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nSpc>
                <a:spcPct val="110000"/>
              </a:lnSpc>
            </a:pPr>
            <a:r>
              <a:rPr lang="tr-TR" sz="2000" b="1" dirty="0">
                <a:solidFill>
                  <a:schemeClr val="bg1"/>
                </a:solidFill>
                <a:latin typeface="Times New Roman" panose="02020603050405020304" pitchFamily="18" charset="0"/>
                <a:cs typeface="Times New Roman" panose="02020603050405020304" pitchFamily="18" charset="0"/>
              </a:rPr>
              <a:t>Indexed</a:t>
            </a:r>
            <a:r>
              <a:rPr lang="en-US" sz="2000" b="1" dirty="0">
                <a:solidFill>
                  <a:schemeClr val="bg1"/>
                </a:solidFill>
                <a:latin typeface="Times New Roman" panose="02020603050405020304" pitchFamily="18" charset="0"/>
                <a:cs typeface="Times New Roman" panose="02020603050405020304" pitchFamily="18" charset="0"/>
              </a:rPr>
              <a:t> name</a:t>
            </a:r>
            <a:r>
              <a:rPr lang="tr-TR" sz="2000" b="1" dirty="0">
                <a:solidFill>
                  <a:schemeClr val="bg1"/>
                </a:solidFill>
                <a:latin typeface="Times New Roman" panose="02020603050405020304" pitchFamily="18" charset="0"/>
                <a:cs typeface="Times New Roman" panose="02020603050405020304" pitchFamily="18" charset="0"/>
              </a:rPr>
              <a:t>s</a:t>
            </a:r>
            <a:r>
              <a:rPr lang="en-US" sz="2000" b="1" dirty="0">
                <a:solidFill>
                  <a:schemeClr val="bg1"/>
                </a:solidFill>
                <a:latin typeface="Times New Roman" panose="02020603050405020304" pitchFamily="18" charset="0"/>
                <a:cs typeface="Times New Roman" panose="02020603050405020304" pitchFamily="18" charset="0"/>
              </a:rPr>
              <a:t> </a:t>
            </a:r>
            <a:r>
              <a:rPr lang="tr-TR" sz="2000" dirty="0">
                <a:solidFill>
                  <a:schemeClr val="bg1"/>
                </a:solidFill>
                <a:latin typeface="Times New Roman" panose="02020603050405020304" pitchFamily="18" charset="0"/>
                <a:cs typeface="Times New Roman" panose="02020603050405020304" pitchFamily="18" charset="0"/>
              </a:rPr>
              <a:t>u</a:t>
            </a:r>
            <a:r>
              <a:rPr lang="en-US" sz="2000" dirty="0">
                <a:solidFill>
                  <a:schemeClr val="bg1"/>
                </a:solidFill>
                <a:latin typeface="Times New Roman" panose="02020603050405020304" pitchFamily="18" charset="0"/>
                <a:cs typeface="Times New Roman" panose="02020603050405020304" pitchFamily="18" charset="0"/>
              </a:rPr>
              <a:t>sed in VHDL to access specific elements of arrays.</a:t>
            </a:r>
            <a:endParaRPr lang="tr-TR" sz="2000" dirty="0">
              <a:solidFill>
                <a:schemeClr val="bg1"/>
              </a:solidFill>
              <a:latin typeface="Times New Roman" panose="02020603050405020304" pitchFamily="18" charset="0"/>
              <a:cs typeface="Times New Roman" panose="02020603050405020304" pitchFamily="18" charset="0"/>
            </a:endParaRPr>
          </a:p>
          <a:p>
            <a:pPr lvl="1">
              <a:lnSpc>
                <a:spcPct val="110000"/>
              </a:lnSpc>
            </a:pPr>
            <a:r>
              <a:rPr lang="tr-TR" dirty="0">
                <a:solidFill>
                  <a:schemeClr val="bg1"/>
                </a:solidFill>
                <a:latin typeface="Times New Roman" panose="02020603050405020304" pitchFamily="18" charset="0"/>
                <a:cs typeface="Times New Roman" panose="02020603050405020304" pitchFamily="18" charset="0"/>
              </a:rPr>
              <a:t>O</a:t>
            </a:r>
            <a:r>
              <a:rPr lang="en-US" dirty="0">
                <a:solidFill>
                  <a:schemeClr val="bg1"/>
                </a:solidFill>
                <a:latin typeface="Times New Roman" panose="02020603050405020304" pitchFamily="18" charset="0"/>
                <a:cs typeface="Times New Roman" panose="02020603050405020304" pitchFamily="18" charset="0"/>
              </a:rPr>
              <a:t>ne index for each dimension</a:t>
            </a:r>
            <a:endParaRPr lang="tr-TR" dirty="0">
              <a:solidFill>
                <a:schemeClr val="bg1"/>
              </a:solidFill>
              <a:latin typeface="Times New Roman" panose="02020603050405020304" pitchFamily="18" charset="0"/>
              <a:cs typeface="Times New Roman" panose="02020603050405020304" pitchFamily="18" charset="0"/>
            </a:endParaRPr>
          </a:p>
          <a:p>
            <a:pPr lvl="1">
              <a:lnSpc>
                <a:spcPct val="110000"/>
              </a:lnSpc>
            </a:pPr>
            <a:r>
              <a:rPr lang="en-US" dirty="0">
                <a:solidFill>
                  <a:schemeClr val="bg1"/>
                </a:solidFill>
                <a:latin typeface="Times New Roman" panose="02020603050405020304" pitchFamily="18" charset="0"/>
                <a:cs typeface="Times New Roman" panose="02020603050405020304" pitchFamily="18" charset="0"/>
              </a:rPr>
              <a:t>Indexes must be within the bounds of the array</a:t>
            </a:r>
            <a:endParaRPr lang="tr-TR" dirty="0">
              <a:solidFill>
                <a:schemeClr val="bg1"/>
              </a:solidFill>
              <a:latin typeface="Times New Roman" panose="02020603050405020304" pitchFamily="18" charset="0"/>
              <a:cs typeface="Times New Roman" panose="02020603050405020304" pitchFamily="18" charset="0"/>
            </a:endParaRPr>
          </a:p>
          <a:p>
            <a:pPr lvl="1">
              <a:lnSpc>
                <a:spcPct val="110000"/>
              </a:lnSpc>
            </a:pPr>
            <a:r>
              <a:rPr lang="en-US" dirty="0">
                <a:solidFill>
                  <a:schemeClr val="bg1"/>
                </a:solidFill>
                <a:latin typeface="Times New Roman" panose="02020603050405020304" pitchFamily="18" charset="0"/>
                <a:cs typeface="Times New Roman" panose="02020603050405020304" pitchFamily="18" charset="0"/>
              </a:rPr>
              <a:t>indexed_name ::= prefix ( expression { , expression } )</a:t>
            </a:r>
            <a:endParaRPr lang="tr-TR" dirty="0">
              <a:solidFill>
                <a:schemeClr val="bg1"/>
              </a:solidFill>
              <a:latin typeface="Times New Roman" panose="02020603050405020304" pitchFamily="18" charset="0"/>
              <a:cs typeface="Times New Roman" panose="02020603050405020304" pitchFamily="18" charset="0"/>
            </a:endParaRPr>
          </a:p>
          <a:p>
            <a:pPr lvl="1">
              <a:lnSpc>
                <a:spcPct val="110000"/>
              </a:lnSpc>
            </a:pPr>
            <a:endParaRPr lang="en-US"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596959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DDDD886C-75D4-26A6-5E48-44D7035F8942}"/>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D7CFF0F1-6C76-101E-9A2E-FC49FDC64C1E}"/>
              </a:ext>
            </a:extLst>
          </p:cNvPr>
          <p:cNvSpPr>
            <a:spLocks noGrp="1"/>
          </p:cNvSpPr>
          <p:nvPr>
            <p:ph idx="1"/>
          </p:nvPr>
        </p:nvSpPr>
        <p:spPr>
          <a:xfrm>
            <a:off x="733877" y="698604"/>
            <a:ext cx="10540480" cy="2171056"/>
          </a:xfrm>
        </p:spPr>
        <p:txBody>
          <a:bodyPr>
            <a:noAutofit/>
          </a:bodyPr>
          <a:lstStyle/>
          <a:p>
            <a:pPr algn="just">
              <a:lnSpc>
                <a:spcPct val="110000"/>
              </a:lnSpc>
            </a:pPr>
            <a:r>
              <a:rPr lang="tr-TR" sz="2000" b="1" dirty="0">
                <a:solidFill>
                  <a:schemeClr val="bg1"/>
                </a:solidFill>
                <a:latin typeface="Times New Roman" panose="02020603050405020304" pitchFamily="18" charset="0"/>
                <a:cs typeface="Times New Roman" panose="02020603050405020304" pitchFamily="18" charset="0"/>
              </a:rPr>
              <a:t>S</a:t>
            </a:r>
            <a:r>
              <a:rPr lang="en-US" sz="2000" b="1" dirty="0">
                <a:solidFill>
                  <a:schemeClr val="bg1"/>
                </a:solidFill>
                <a:latin typeface="Times New Roman" panose="02020603050405020304" pitchFamily="18" charset="0"/>
                <a:cs typeface="Times New Roman" panose="02020603050405020304" pitchFamily="18" charset="0"/>
              </a:rPr>
              <a:t>lice name </a:t>
            </a:r>
            <a:r>
              <a:rPr lang="en-US" sz="2000" dirty="0">
                <a:solidFill>
                  <a:schemeClr val="bg1"/>
                </a:solidFill>
                <a:latin typeface="Times New Roman" panose="02020603050405020304" pitchFamily="18" charset="0"/>
                <a:cs typeface="Times New Roman" panose="02020603050405020304" pitchFamily="18" charset="0"/>
              </a:rPr>
              <a:t>represents a segment of consecutive elements from an array</a:t>
            </a:r>
            <a:endParaRPr lang="tr-TR" sz="2000"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tr-TR" dirty="0">
                <a:solidFill>
                  <a:schemeClr val="bg1"/>
                </a:solidFill>
                <a:latin typeface="Times New Roman" panose="02020603050405020304" pitchFamily="18" charset="0"/>
                <a:cs typeface="Times New Roman" panose="02020603050405020304" pitchFamily="18" charset="0"/>
              </a:rPr>
              <a:t>F</a:t>
            </a:r>
            <a:r>
              <a:rPr lang="en-US" dirty="0">
                <a:solidFill>
                  <a:schemeClr val="bg1"/>
                </a:solidFill>
                <a:latin typeface="Times New Roman" panose="02020603050405020304" pitchFamily="18" charset="0"/>
                <a:cs typeface="Times New Roman" panose="02020603050405020304" pitchFamily="18" charset="0"/>
              </a:rPr>
              <a:t>ollows the format prefix(discrete_range)</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tr-TR" dirty="0">
                <a:solidFill>
                  <a:schemeClr val="bg1"/>
                </a:solidFill>
                <a:latin typeface="Times New Roman" panose="02020603050405020304" pitchFamily="18" charset="0"/>
                <a:cs typeface="Times New Roman" panose="02020603050405020304" pitchFamily="18" charset="0"/>
              </a:rPr>
              <a:t>data</a:t>
            </a:r>
            <a:r>
              <a:rPr lang="en-US" dirty="0">
                <a:solidFill>
                  <a:schemeClr val="bg1"/>
                </a:solidFill>
                <a:latin typeface="Times New Roman" panose="02020603050405020304" pitchFamily="18" charset="0"/>
                <a:cs typeface="Times New Roman" panose="02020603050405020304" pitchFamily="18" charset="0"/>
              </a:rPr>
              <a:t>(</a:t>
            </a:r>
            <a:r>
              <a:rPr lang="tr-TR" dirty="0">
                <a:solidFill>
                  <a:schemeClr val="bg1"/>
                </a:solidFill>
                <a:latin typeface="Times New Roman" panose="02020603050405020304" pitchFamily="18" charset="0"/>
                <a:cs typeface="Times New Roman" panose="02020603050405020304" pitchFamily="18" charset="0"/>
              </a:rPr>
              <a:t>15</a:t>
            </a:r>
            <a:r>
              <a:rPr lang="en-US" dirty="0">
                <a:solidFill>
                  <a:schemeClr val="bg1"/>
                </a:solidFill>
                <a:latin typeface="Times New Roman" panose="02020603050405020304" pitchFamily="18" charset="0"/>
                <a:cs typeface="Times New Roman" panose="02020603050405020304" pitchFamily="18" charset="0"/>
              </a:rPr>
              <a:t> downto </a:t>
            </a:r>
            <a:r>
              <a:rPr lang="tr-TR" dirty="0">
                <a:solidFill>
                  <a:schemeClr val="bg1"/>
                </a:solidFill>
                <a:latin typeface="Times New Roman" panose="02020603050405020304" pitchFamily="18" charset="0"/>
                <a:cs typeface="Times New Roman" panose="02020603050405020304" pitchFamily="18" charset="0"/>
              </a:rPr>
              <a:t>0</a:t>
            </a:r>
            <a:r>
              <a:rPr lang="en-US" dirty="0">
                <a:solidFill>
                  <a:schemeClr val="bg1"/>
                </a:solidFill>
                <a:latin typeface="Times New Roman" panose="02020603050405020304" pitchFamily="18" charset="0"/>
                <a:cs typeface="Times New Roman" panose="02020603050405020304" pitchFamily="18" charset="0"/>
              </a:rPr>
              <a:t>) </a:t>
            </a:r>
            <a:r>
              <a:rPr lang="tr-TR" dirty="0">
                <a:solidFill>
                  <a:schemeClr val="bg1"/>
                </a:solidFill>
                <a:latin typeface="Times New Roman" panose="02020603050405020304" pitchFamily="18" charset="0"/>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rPr>
              <a:t>-- A slice with a descending range</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tr-TR" dirty="0">
                <a:solidFill>
                  <a:schemeClr val="bg1"/>
                </a:solidFill>
                <a:latin typeface="Times New Roman" panose="02020603050405020304" pitchFamily="18" charset="0"/>
                <a:cs typeface="Times New Roman" panose="02020603050405020304" pitchFamily="18" charset="0"/>
              </a:rPr>
              <a:t>data</a:t>
            </a:r>
            <a:r>
              <a:rPr lang="en-US" dirty="0">
                <a:solidFill>
                  <a:schemeClr val="bg1"/>
                </a:solidFill>
                <a:latin typeface="Times New Roman" panose="02020603050405020304" pitchFamily="18" charset="0"/>
                <a:cs typeface="Times New Roman" panose="02020603050405020304" pitchFamily="18" charset="0"/>
              </a:rPr>
              <a:t>(</a:t>
            </a:r>
            <a:r>
              <a:rPr lang="tr-TR" dirty="0">
                <a:solidFill>
                  <a:schemeClr val="bg1"/>
                </a:solidFill>
                <a:latin typeface="Times New Roman" panose="02020603050405020304" pitchFamily="18" charset="0"/>
                <a:cs typeface="Times New Roman" panose="02020603050405020304" pitchFamily="18" charset="0"/>
              </a:rPr>
              <a:t>0</a:t>
            </a:r>
            <a:r>
              <a:rPr lang="en-US" dirty="0">
                <a:solidFill>
                  <a:schemeClr val="bg1"/>
                </a:solidFill>
                <a:latin typeface="Times New Roman" panose="02020603050405020304" pitchFamily="18" charset="0"/>
                <a:cs typeface="Times New Roman" panose="02020603050405020304" pitchFamily="18" charset="0"/>
              </a:rPr>
              <a:t> to </a:t>
            </a:r>
            <a:r>
              <a:rPr lang="tr-TR" dirty="0">
                <a:solidFill>
                  <a:schemeClr val="bg1"/>
                </a:solidFill>
                <a:latin typeface="Times New Roman" panose="02020603050405020304" pitchFamily="18" charset="0"/>
                <a:cs typeface="Times New Roman" panose="02020603050405020304" pitchFamily="18" charset="0"/>
              </a:rPr>
              <a:t>15</a:t>
            </a:r>
            <a:r>
              <a:rPr lang="en-US" dirty="0">
                <a:solidFill>
                  <a:schemeClr val="bg1"/>
                </a:solidFill>
                <a:latin typeface="Times New Roman" panose="02020603050405020304" pitchFamily="18" charset="0"/>
                <a:cs typeface="Times New Roman" panose="02020603050405020304" pitchFamily="18" charset="0"/>
              </a:rPr>
              <a:t>) </a:t>
            </a:r>
            <a:r>
              <a:rPr lang="tr-TR" dirty="0">
                <a:solidFill>
                  <a:schemeClr val="bg1"/>
                </a:solidFill>
                <a:latin typeface="Times New Roman" panose="02020603050405020304" pitchFamily="18" charset="0"/>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rPr>
              <a:t>-- A slice with a </a:t>
            </a:r>
            <a:r>
              <a:rPr lang="tr-TR" dirty="0">
                <a:solidFill>
                  <a:schemeClr val="bg1"/>
                </a:solidFill>
                <a:latin typeface="Times New Roman" panose="02020603050405020304" pitchFamily="18" charset="0"/>
                <a:cs typeface="Times New Roman" panose="02020603050405020304" pitchFamily="18" charset="0"/>
              </a:rPr>
              <a:t>as</a:t>
            </a:r>
            <a:r>
              <a:rPr lang="en-US" dirty="0" err="1">
                <a:solidFill>
                  <a:schemeClr val="bg1"/>
                </a:solidFill>
                <a:latin typeface="Times New Roman" panose="02020603050405020304" pitchFamily="18" charset="0"/>
                <a:cs typeface="Times New Roman" panose="02020603050405020304" pitchFamily="18" charset="0"/>
              </a:rPr>
              <a:t>cending</a:t>
            </a:r>
            <a:r>
              <a:rPr lang="en-US" dirty="0">
                <a:solidFill>
                  <a:schemeClr val="bg1"/>
                </a:solidFill>
                <a:latin typeface="Times New Roman" panose="02020603050405020304" pitchFamily="18" charset="0"/>
                <a:cs typeface="Times New Roman" panose="02020603050405020304" pitchFamily="18" charset="0"/>
              </a:rPr>
              <a:t> range</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tr-TR" dirty="0">
                <a:solidFill>
                  <a:schemeClr val="bg1"/>
                </a:solidFill>
                <a:latin typeface="Times New Roman" panose="02020603050405020304" pitchFamily="18" charset="0"/>
                <a:cs typeface="Times New Roman" panose="02020603050405020304" pitchFamily="18" charset="0"/>
              </a:rPr>
              <a:t>data</a:t>
            </a:r>
            <a:r>
              <a:rPr lang="en-US" dirty="0">
                <a:solidFill>
                  <a:schemeClr val="bg1"/>
                </a:solidFill>
                <a:latin typeface="Times New Roman" panose="02020603050405020304" pitchFamily="18" charset="0"/>
                <a:cs typeface="Times New Roman" panose="02020603050405020304" pitchFamily="18" charset="0"/>
              </a:rPr>
              <a:t>(</a:t>
            </a:r>
            <a:r>
              <a:rPr lang="tr-TR" dirty="0">
                <a:solidFill>
                  <a:schemeClr val="bg1"/>
                </a:solidFill>
                <a:latin typeface="Times New Roman" panose="02020603050405020304" pitchFamily="18" charset="0"/>
                <a:cs typeface="Times New Roman" panose="02020603050405020304" pitchFamily="18" charset="0"/>
              </a:rPr>
              <a:t>0</a:t>
            </a:r>
            <a:r>
              <a:rPr lang="en-US" dirty="0">
                <a:solidFill>
                  <a:schemeClr val="bg1"/>
                </a:solidFill>
                <a:latin typeface="Times New Roman" panose="02020603050405020304" pitchFamily="18" charset="0"/>
                <a:cs typeface="Times New Roman" panose="02020603050405020304" pitchFamily="18" charset="0"/>
              </a:rPr>
              <a:t> downto </a:t>
            </a:r>
            <a:r>
              <a:rPr lang="tr-TR" dirty="0">
                <a:solidFill>
                  <a:schemeClr val="bg1"/>
                </a:solidFill>
                <a:latin typeface="Times New Roman" panose="02020603050405020304" pitchFamily="18" charset="0"/>
                <a:cs typeface="Times New Roman" panose="02020603050405020304" pitchFamily="18" charset="0"/>
              </a:rPr>
              <a:t>15</a:t>
            </a:r>
            <a:r>
              <a:rPr lang="en-US" dirty="0">
                <a:solidFill>
                  <a:schemeClr val="bg1"/>
                </a:solidFill>
                <a:latin typeface="Times New Roman" panose="02020603050405020304" pitchFamily="18" charset="0"/>
                <a:cs typeface="Times New Roman" panose="02020603050405020304" pitchFamily="18" charset="0"/>
              </a:rPr>
              <a:t>) </a:t>
            </a:r>
            <a:r>
              <a:rPr lang="tr-TR" dirty="0">
                <a:solidFill>
                  <a:schemeClr val="bg1"/>
                </a:solidFill>
                <a:latin typeface="Times New Roman" panose="02020603050405020304" pitchFamily="18" charset="0"/>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rPr>
              <a:t>-- A null slice</a:t>
            </a:r>
          </a:p>
        </p:txBody>
      </p:sp>
      <p:sp>
        <p:nvSpPr>
          <p:cNvPr id="8" name="Content Placeholder 2">
            <a:extLst>
              <a:ext uri="{FF2B5EF4-FFF2-40B4-BE49-F238E27FC236}">
                <a16:creationId xmlns:a16="http://schemas.microsoft.com/office/drawing/2014/main" id="{95CDFAFB-9949-3760-D931-F965513DDF1F}"/>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8</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5</a:t>
            </a:r>
            <a:r>
              <a:rPr lang="en-GB" sz="4000" b="1" dirty="0">
                <a:solidFill>
                  <a:srgbClr val="FF0000"/>
                </a:solidFill>
                <a:latin typeface="Tw Cen MT (Headings)"/>
                <a:ea typeface="+mj-ea"/>
                <a:cs typeface="+mj-cs"/>
              </a:rPr>
              <a:t> </a:t>
            </a:r>
            <a:r>
              <a:rPr lang="tr-TR" sz="4000" b="1" dirty="0">
                <a:solidFill>
                  <a:schemeClr val="bg1"/>
                </a:solidFill>
                <a:latin typeface="Tw Cen MT (Body)"/>
                <a:cs typeface="Times New Roman" panose="02020603050405020304" pitchFamily="18" charset="0"/>
              </a:rPr>
              <a:t>SLICE NAMES</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D7625013-7328-DFC2-D6C2-9FCB20E7AA43}"/>
              </a:ext>
            </a:extLst>
          </p:cNvPr>
          <p:cNvSpPr txBox="1">
            <a:spLocks/>
          </p:cNvSpPr>
          <p:nvPr/>
        </p:nvSpPr>
        <p:spPr>
          <a:xfrm>
            <a:off x="6095416" y="698604"/>
            <a:ext cx="4976260" cy="609130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lvl="1" indent="0">
              <a:lnSpc>
                <a:spcPct val="110000"/>
              </a:lnSpc>
              <a:buNone/>
            </a:pPr>
            <a:endParaRPr lang="en-US" sz="2800" b="1" dirty="0">
              <a:solidFill>
                <a:schemeClr val="bg1"/>
              </a:solidFill>
            </a:endParaRPr>
          </a:p>
        </p:txBody>
      </p:sp>
      <p:sp>
        <p:nvSpPr>
          <p:cNvPr id="3" name="Content Placeholder 2">
            <a:extLst>
              <a:ext uri="{FF2B5EF4-FFF2-40B4-BE49-F238E27FC236}">
                <a16:creationId xmlns:a16="http://schemas.microsoft.com/office/drawing/2014/main" id="{EC172E1C-8162-C64A-D7B8-11E278124D43}"/>
              </a:ext>
            </a:extLst>
          </p:cNvPr>
          <p:cNvSpPr txBox="1">
            <a:spLocks/>
          </p:cNvSpPr>
          <p:nvPr/>
        </p:nvSpPr>
        <p:spPr bwMode="auto">
          <a:xfrm>
            <a:off x="0" y="3069419"/>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8</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6</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ATTRIBUTE NAMES</a:t>
            </a:r>
            <a:endParaRPr lang="en-GB" sz="4000" b="1" i="1" dirty="0">
              <a:solidFill>
                <a:schemeClr val="bg1"/>
              </a:solidFill>
              <a:latin typeface="Tw Cen MT (Body)"/>
              <a:cs typeface="Times New Roman" panose="02020603050405020304" pitchFamily="18" charset="0"/>
            </a:endParaRPr>
          </a:p>
        </p:txBody>
      </p:sp>
      <p:sp>
        <p:nvSpPr>
          <p:cNvPr id="9" name="Content Placeholder 2">
            <a:extLst>
              <a:ext uri="{FF2B5EF4-FFF2-40B4-BE49-F238E27FC236}">
                <a16:creationId xmlns:a16="http://schemas.microsoft.com/office/drawing/2014/main" id="{9091E551-46C5-C833-BA77-44D8566C625A}"/>
              </a:ext>
            </a:extLst>
          </p:cNvPr>
          <p:cNvSpPr txBox="1">
            <a:spLocks/>
          </p:cNvSpPr>
          <p:nvPr/>
        </p:nvSpPr>
        <p:spPr>
          <a:xfrm>
            <a:off x="733876" y="3811632"/>
            <a:ext cx="10910255" cy="183041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nSpc>
                <a:spcPct val="110000"/>
              </a:lnSpc>
            </a:pPr>
            <a:r>
              <a:rPr lang="en-US" sz="2000" b="1" dirty="0">
                <a:solidFill>
                  <a:schemeClr val="bg1"/>
                </a:solidFill>
                <a:latin typeface="Times New Roman" panose="02020603050405020304" pitchFamily="18" charset="0"/>
                <a:cs typeface="Times New Roman" panose="02020603050405020304" pitchFamily="18" charset="0"/>
              </a:rPr>
              <a:t>Attribute name </a:t>
            </a:r>
            <a:r>
              <a:rPr lang="en-US" sz="2000" dirty="0">
                <a:solidFill>
                  <a:schemeClr val="bg1"/>
                </a:solidFill>
                <a:latin typeface="Times New Roman" panose="02020603050405020304" pitchFamily="18" charset="0"/>
                <a:cs typeface="Times New Roman" panose="02020603050405020304" pitchFamily="18" charset="0"/>
              </a:rPr>
              <a:t>represents a value, function, type, range, signal, or constant associated with an entity</a:t>
            </a:r>
            <a:endParaRPr lang="tr-TR" sz="2000" dirty="0">
              <a:solidFill>
                <a:schemeClr val="bg1"/>
              </a:solidFill>
              <a:latin typeface="Times New Roman" panose="02020603050405020304" pitchFamily="18" charset="0"/>
              <a:cs typeface="Times New Roman" panose="02020603050405020304" pitchFamily="18" charset="0"/>
            </a:endParaRPr>
          </a:p>
          <a:p>
            <a:pPr lvl="1">
              <a:lnSpc>
                <a:spcPct val="110000"/>
              </a:lnSpc>
            </a:pPr>
            <a:r>
              <a:rPr lang="en-US" dirty="0">
                <a:solidFill>
                  <a:schemeClr val="bg1"/>
                </a:solidFill>
                <a:latin typeface="Times New Roman" panose="02020603050405020304" pitchFamily="18" charset="0"/>
                <a:cs typeface="Times New Roman" panose="02020603050405020304" pitchFamily="18" charset="0"/>
              </a:rPr>
              <a:t>follows the format</a:t>
            </a:r>
            <a:r>
              <a:rPr lang="tr-TR" dirty="0">
                <a:solidFill>
                  <a:schemeClr val="bg1"/>
                </a:solidFill>
                <a:latin typeface="Times New Roman" panose="02020603050405020304" pitchFamily="18" charset="0"/>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rPr>
              <a:t>:</a:t>
            </a:r>
            <a:r>
              <a:rPr lang="tr-TR" dirty="0">
                <a:solidFill>
                  <a:schemeClr val="bg1"/>
                </a:solidFill>
                <a:latin typeface="Times New Roman" panose="02020603050405020304" pitchFamily="18" charset="0"/>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rPr>
              <a:t>prefix [signature] 'attribute_designator [ (expression) ]</a:t>
            </a:r>
            <a:endParaRPr lang="tr-TR" dirty="0">
              <a:solidFill>
                <a:schemeClr val="bg1"/>
              </a:solidFill>
              <a:latin typeface="Times New Roman" panose="02020603050405020304" pitchFamily="18" charset="0"/>
              <a:cs typeface="Times New Roman" panose="02020603050405020304" pitchFamily="18" charset="0"/>
            </a:endParaRPr>
          </a:p>
          <a:p>
            <a:pPr lvl="1">
              <a:lnSpc>
                <a:spcPct val="110000"/>
              </a:lnSpc>
            </a:pPr>
            <a:r>
              <a:rPr lang="en-US" dirty="0">
                <a:solidFill>
                  <a:schemeClr val="bg1"/>
                </a:solidFill>
                <a:latin typeface="Times New Roman" panose="02020603050405020304" pitchFamily="18" charset="0"/>
                <a:cs typeface="Times New Roman" panose="02020603050405020304" pitchFamily="18" charset="0"/>
              </a:rPr>
              <a:t>clk'delayed(5 ns)</a:t>
            </a:r>
            <a:r>
              <a:rPr lang="tr-TR" dirty="0">
                <a:solidFill>
                  <a:schemeClr val="bg1"/>
                </a:solidFill>
                <a:latin typeface="Times New Roman" panose="02020603050405020304" pitchFamily="18" charset="0"/>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rPr>
              <a:t> clk signal delayed by 5 ns</a:t>
            </a:r>
            <a:endParaRPr lang="tr-TR"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524825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8EECAF58-79C7-F2FD-1259-F58907C9BE47}"/>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04240C11-4562-335B-B017-4FB498F34249}"/>
              </a:ext>
            </a:extLst>
          </p:cNvPr>
          <p:cNvSpPr>
            <a:spLocks noGrp="1"/>
          </p:cNvSpPr>
          <p:nvPr>
            <p:ph idx="1"/>
          </p:nvPr>
        </p:nvSpPr>
        <p:spPr>
          <a:xfrm>
            <a:off x="733877" y="698603"/>
            <a:ext cx="10540480" cy="5898967"/>
          </a:xfrm>
        </p:spPr>
        <p:txBody>
          <a:bodyPr>
            <a:noAutofit/>
          </a:bodyPr>
          <a:lstStyle/>
          <a:p>
            <a:pPr algn="just">
              <a:lnSpc>
                <a:spcPct val="110000"/>
              </a:lnSpc>
            </a:pPr>
            <a:r>
              <a:rPr lang="tr-TR" sz="2000" b="1" dirty="0">
                <a:solidFill>
                  <a:schemeClr val="bg1"/>
                </a:solidFill>
                <a:latin typeface="Times New Roman" panose="02020603050405020304" pitchFamily="18" charset="0"/>
                <a:cs typeface="Times New Roman" panose="02020603050405020304" pitchFamily="18" charset="0"/>
              </a:rPr>
              <a:t>E</a:t>
            </a:r>
            <a:r>
              <a:rPr lang="en-US" sz="2000" b="1" dirty="0">
                <a:solidFill>
                  <a:schemeClr val="bg1"/>
                </a:solidFill>
                <a:latin typeface="Times New Roman" panose="02020603050405020304" pitchFamily="18" charset="0"/>
                <a:cs typeface="Times New Roman" panose="02020603050405020304" pitchFamily="18" charset="0"/>
              </a:rPr>
              <a:t>xternal name </a:t>
            </a:r>
            <a:r>
              <a:rPr lang="en-US" sz="2000" dirty="0">
                <a:solidFill>
                  <a:schemeClr val="bg1"/>
                </a:solidFill>
                <a:latin typeface="Times New Roman" panose="02020603050405020304" pitchFamily="18" charset="0"/>
                <a:cs typeface="Times New Roman" panose="02020603050405020304" pitchFamily="18" charset="0"/>
              </a:rPr>
              <a:t>denotes an object declared in the design hierarchy containing the external name</a:t>
            </a:r>
            <a:endParaRPr lang="tr-TR" sz="2000" dirty="0">
              <a:solidFill>
                <a:schemeClr val="bg1"/>
              </a:solidFill>
              <a:latin typeface="Times New Roman" panose="02020603050405020304" pitchFamily="18" charset="0"/>
              <a:cs typeface="Times New Roman" panose="02020603050405020304" pitchFamily="18" charset="0"/>
            </a:endParaRPr>
          </a:p>
          <a:p>
            <a:pPr marL="457200" lvl="1" indent="0" eaLnBrk="0" fontAlgn="base" hangingPunct="0">
              <a:lnSpc>
                <a:spcPct val="100000"/>
              </a:lnSpc>
              <a:spcBef>
                <a:spcPct val="0"/>
              </a:spcBef>
              <a:spcAft>
                <a:spcPct val="0"/>
              </a:spcAft>
              <a:buSzTx/>
              <a:buFontTx/>
              <a:buChar char="•"/>
            </a:pPr>
            <a:endParaRPr kumimoji="0" lang="tr-TR" altLang="tr-TR"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marL="457200" lvl="1" indent="0" eaLnBrk="0" fontAlgn="base" hangingPunct="0">
              <a:lnSpc>
                <a:spcPct val="100000"/>
              </a:lnSpc>
              <a:spcBef>
                <a:spcPct val="0"/>
              </a:spcBef>
              <a:spcAft>
                <a:spcPct val="0"/>
              </a:spcAft>
              <a:buSzTx/>
              <a:buFontTx/>
              <a:buChar char="•"/>
            </a:pPr>
            <a:r>
              <a:rPr kumimoji="0" lang="tr-TR" altLang="tr-TR"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External Variable Name:</a:t>
            </a:r>
            <a:r>
              <a:rPr kumimoji="0" lang="tr-TR" altLang="tr-TR"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 Provides access to variables defined in other regions</a:t>
            </a:r>
          </a:p>
          <a:p>
            <a:pPr marL="457200" lvl="1" indent="0" eaLnBrk="0" fontAlgn="base" hangingPunct="0">
              <a:lnSpc>
                <a:spcPct val="100000"/>
              </a:lnSpc>
              <a:spcBef>
                <a:spcPct val="0"/>
              </a:spcBef>
              <a:spcAft>
                <a:spcPct val="0"/>
              </a:spcAft>
              <a:buSzTx/>
              <a:buFontTx/>
              <a:buChar char="•"/>
            </a:pPr>
            <a:endParaRPr kumimoji="0" lang="tr-TR" altLang="tr-TR"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marL="457200" lvl="1" indent="0" eaLnBrk="0" fontAlgn="base" hangingPunct="0">
              <a:lnSpc>
                <a:spcPct val="100000"/>
              </a:lnSpc>
              <a:spcBef>
                <a:spcPct val="0"/>
              </a:spcBef>
              <a:spcAft>
                <a:spcPct val="0"/>
              </a:spcAft>
              <a:buSzTx/>
              <a:buFontTx/>
              <a:buChar char="•"/>
            </a:pPr>
            <a:r>
              <a:rPr kumimoji="0" lang="tr-TR" altLang="tr-TR"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External Signal Name:</a:t>
            </a:r>
            <a:r>
              <a:rPr kumimoji="0" lang="tr-TR" altLang="tr-TR"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 Provides access to signals defined in other regions</a:t>
            </a:r>
          </a:p>
          <a:p>
            <a:pPr marL="457200" lvl="1" indent="0" eaLnBrk="0" fontAlgn="base" hangingPunct="0">
              <a:lnSpc>
                <a:spcPct val="100000"/>
              </a:lnSpc>
              <a:spcBef>
                <a:spcPct val="0"/>
              </a:spcBef>
              <a:spcAft>
                <a:spcPct val="0"/>
              </a:spcAft>
              <a:buSzTx/>
              <a:buFontTx/>
              <a:buChar char="•"/>
            </a:pPr>
            <a:endParaRPr kumimoji="0" lang="tr-TR" altLang="tr-TR"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marL="457200" lvl="1" indent="0" eaLnBrk="0" fontAlgn="base" hangingPunct="0">
              <a:lnSpc>
                <a:spcPct val="100000"/>
              </a:lnSpc>
              <a:spcBef>
                <a:spcPct val="0"/>
              </a:spcBef>
              <a:spcAft>
                <a:spcPct val="0"/>
              </a:spcAft>
              <a:buSzTx/>
              <a:buFontTx/>
              <a:buChar char="•"/>
            </a:pPr>
            <a:r>
              <a:rPr kumimoji="0" lang="tr-TR" altLang="tr-TR" b="1"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External Constant Name:</a:t>
            </a:r>
            <a:r>
              <a:rPr kumimoji="0" lang="tr-TR" altLang="tr-TR"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 Allows access to constants from external regions</a:t>
            </a:r>
          </a:p>
          <a:p>
            <a:pPr marL="457200" lvl="1" indent="0" eaLnBrk="0" fontAlgn="base" hangingPunct="0">
              <a:lnSpc>
                <a:spcPct val="100000"/>
              </a:lnSpc>
              <a:spcBef>
                <a:spcPct val="0"/>
              </a:spcBef>
              <a:spcAft>
                <a:spcPct val="0"/>
              </a:spcAft>
              <a:buSzTx/>
              <a:buNone/>
            </a:pPr>
            <a:endParaRPr kumimoji="0" lang="tr-TR" altLang="tr-TR"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marL="457200" lvl="1" indent="0" eaLnBrk="0" fontAlgn="base" hangingPunct="0">
              <a:lnSpc>
                <a:spcPct val="100000"/>
              </a:lnSpc>
              <a:spcBef>
                <a:spcPct val="0"/>
              </a:spcBef>
              <a:spcAft>
                <a:spcPct val="0"/>
              </a:spcAft>
              <a:buSzTx/>
              <a:buFontTx/>
              <a:buChar char="•"/>
            </a:pPr>
            <a:r>
              <a:rPr lang="en-US" b="1" dirty="0">
                <a:solidFill>
                  <a:schemeClr val="bg1"/>
                </a:solidFill>
                <a:latin typeface="Times New Roman" panose="02020603050405020304" pitchFamily="18" charset="0"/>
                <a:cs typeface="Times New Roman" panose="02020603050405020304" pitchFamily="18" charset="0"/>
              </a:rPr>
              <a:t>Package Pathname</a:t>
            </a:r>
            <a:r>
              <a:rPr lang="en-US" dirty="0">
                <a:solidFill>
                  <a:schemeClr val="bg1"/>
                </a:solidFill>
                <a:latin typeface="Times New Roman" panose="02020603050405020304" pitchFamily="18" charset="0"/>
                <a:cs typeface="Times New Roman" panose="02020603050405020304" pitchFamily="18" charset="0"/>
              </a:rPr>
              <a:t>: Provides access to a specific element within a package. It is used to access elements defined within a specific package in the design</a:t>
            </a:r>
            <a:endParaRPr lang="tr-TR" dirty="0">
              <a:solidFill>
                <a:schemeClr val="bg1"/>
              </a:solidFill>
              <a:latin typeface="Times New Roman" panose="02020603050405020304" pitchFamily="18" charset="0"/>
              <a:cs typeface="Times New Roman" panose="02020603050405020304" pitchFamily="18" charset="0"/>
            </a:endParaRPr>
          </a:p>
          <a:p>
            <a:pPr marL="457200" lvl="1" indent="0" eaLnBrk="0" fontAlgn="base" hangingPunct="0">
              <a:lnSpc>
                <a:spcPct val="100000"/>
              </a:lnSpc>
              <a:spcBef>
                <a:spcPct val="0"/>
              </a:spcBef>
              <a:spcAft>
                <a:spcPct val="0"/>
              </a:spcAft>
              <a:buSzTx/>
              <a:buFontTx/>
              <a:buChar char="•"/>
            </a:pPr>
            <a:endParaRPr lang="tr-TR" b="1" dirty="0">
              <a:solidFill>
                <a:schemeClr val="bg1"/>
              </a:solidFill>
              <a:latin typeface="Times New Roman" panose="02020603050405020304" pitchFamily="18" charset="0"/>
              <a:cs typeface="Times New Roman" panose="02020603050405020304" pitchFamily="18" charset="0"/>
            </a:endParaRPr>
          </a:p>
          <a:p>
            <a:pPr marL="457200" lvl="1" indent="0" eaLnBrk="0" fontAlgn="base" hangingPunct="0">
              <a:lnSpc>
                <a:spcPct val="100000"/>
              </a:lnSpc>
              <a:spcBef>
                <a:spcPct val="0"/>
              </a:spcBef>
              <a:spcAft>
                <a:spcPct val="0"/>
              </a:spcAft>
              <a:buSzTx/>
              <a:buFontTx/>
              <a:buChar char="•"/>
            </a:pPr>
            <a:r>
              <a:rPr lang="en-US" b="1" dirty="0">
                <a:solidFill>
                  <a:schemeClr val="bg1"/>
                </a:solidFill>
                <a:latin typeface="Times New Roman" panose="02020603050405020304" pitchFamily="18" charset="0"/>
                <a:cs typeface="Times New Roman" panose="02020603050405020304" pitchFamily="18" charset="0"/>
              </a:rPr>
              <a:t>Absolute Pathname</a:t>
            </a:r>
            <a:r>
              <a:rPr lang="en-US" dirty="0">
                <a:solidFill>
                  <a:schemeClr val="bg1"/>
                </a:solidFill>
                <a:latin typeface="Times New Roman" panose="02020603050405020304" pitchFamily="18" charset="0"/>
                <a:cs typeface="Times New Roman" panose="02020603050405020304" pitchFamily="18" charset="0"/>
              </a:rPr>
              <a:t>: Starts from the root of the design and encompasses the entire hierarchy. It provides access to elements at the highest level of the design</a:t>
            </a:r>
            <a:endParaRPr lang="tr-TR" dirty="0">
              <a:solidFill>
                <a:schemeClr val="bg1"/>
              </a:solidFill>
              <a:latin typeface="Times New Roman" panose="02020603050405020304" pitchFamily="18" charset="0"/>
              <a:cs typeface="Times New Roman" panose="02020603050405020304" pitchFamily="18" charset="0"/>
            </a:endParaRPr>
          </a:p>
          <a:p>
            <a:pPr marL="457200" lvl="1" indent="0" eaLnBrk="0" fontAlgn="base" hangingPunct="0">
              <a:lnSpc>
                <a:spcPct val="100000"/>
              </a:lnSpc>
              <a:spcBef>
                <a:spcPct val="0"/>
              </a:spcBef>
              <a:spcAft>
                <a:spcPct val="0"/>
              </a:spcAft>
              <a:buSzTx/>
              <a:buFontTx/>
              <a:buChar char="•"/>
            </a:pPr>
            <a:endParaRPr lang="tr-TR" b="1" dirty="0">
              <a:solidFill>
                <a:schemeClr val="bg1"/>
              </a:solidFill>
              <a:latin typeface="Times New Roman" panose="02020603050405020304" pitchFamily="18" charset="0"/>
              <a:cs typeface="Times New Roman" panose="02020603050405020304" pitchFamily="18" charset="0"/>
            </a:endParaRPr>
          </a:p>
          <a:p>
            <a:pPr marL="457200" lvl="1" indent="0" eaLnBrk="0" fontAlgn="base" hangingPunct="0">
              <a:lnSpc>
                <a:spcPct val="100000"/>
              </a:lnSpc>
              <a:spcBef>
                <a:spcPct val="0"/>
              </a:spcBef>
              <a:spcAft>
                <a:spcPct val="0"/>
              </a:spcAft>
              <a:buSzTx/>
              <a:buFontTx/>
              <a:buChar char="•"/>
            </a:pPr>
            <a:r>
              <a:rPr lang="en-US" b="1" dirty="0">
                <a:solidFill>
                  <a:schemeClr val="bg1"/>
                </a:solidFill>
                <a:latin typeface="Times New Roman" panose="02020603050405020304" pitchFamily="18" charset="0"/>
                <a:cs typeface="Times New Roman" panose="02020603050405020304" pitchFamily="18" charset="0"/>
              </a:rPr>
              <a:t>Relative Pathname</a:t>
            </a:r>
            <a:r>
              <a:rPr lang="en-US" dirty="0">
                <a:solidFill>
                  <a:schemeClr val="bg1"/>
                </a:solidFill>
                <a:latin typeface="Times New Roman" panose="02020603050405020304" pitchFamily="18" charset="0"/>
                <a:cs typeface="Times New Roman" panose="02020603050405020304" pitchFamily="18" charset="0"/>
              </a:rPr>
              <a:t>: Accesses an element by moving up or down from the current location. It provides dynamic access based on the current position</a:t>
            </a:r>
            <a:endParaRPr lang="tr-TR" dirty="0">
              <a:solidFill>
                <a:schemeClr val="bg1"/>
              </a:solidFill>
              <a:latin typeface="Times New Roman" panose="02020603050405020304" pitchFamily="18" charset="0"/>
              <a:cs typeface="Times New Roman" panose="02020603050405020304" pitchFamily="18" charset="0"/>
            </a:endParaRPr>
          </a:p>
          <a:p>
            <a:pPr marL="457200" lvl="1" indent="0" eaLnBrk="0" fontAlgn="base" hangingPunct="0">
              <a:lnSpc>
                <a:spcPct val="100000"/>
              </a:lnSpc>
              <a:spcBef>
                <a:spcPct val="0"/>
              </a:spcBef>
              <a:spcAft>
                <a:spcPct val="0"/>
              </a:spcAft>
              <a:buSzTx/>
              <a:buFontTx/>
              <a:buChar char="•"/>
            </a:pPr>
            <a:endParaRPr lang="tr-TR" b="1" dirty="0">
              <a:solidFill>
                <a:schemeClr val="bg1"/>
              </a:solidFill>
              <a:latin typeface="Times New Roman" panose="02020603050405020304" pitchFamily="18" charset="0"/>
              <a:cs typeface="Times New Roman" panose="02020603050405020304" pitchFamily="18" charset="0"/>
            </a:endParaRPr>
          </a:p>
          <a:p>
            <a:pPr marL="457200" lvl="1" indent="0" eaLnBrk="0" fontAlgn="base" hangingPunct="0">
              <a:lnSpc>
                <a:spcPct val="100000"/>
              </a:lnSpc>
              <a:spcBef>
                <a:spcPct val="0"/>
              </a:spcBef>
              <a:spcAft>
                <a:spcPct val="0"/>
              </a:spcAft>
              <a:buSzTx/>
              <a:buFontTx/>
              <a:buChar char="•"/>
            </a:pPr>
            <a:r>
              <a:rPr lang="en-US" b="1" dirty="0">
                <a:solidFill>
                  <a:schemeClr val="bg1"/>
                </a:solidFill>
                <a:latin typeface="Times New Roman" panose="02020603050405020304" pitchFamily="18" charset="0"/>
                <a:cs typeface="Times New Roman" panose="02020603050405020304" pitchFamily="18" charset="0"/>
              </a:rPr>
              <a:t>Partial Pathname</a:t>
            </a:r>
            <a:r>
              <a:rPr lang="en-US" dirty="0">
                <a:solidFill>
                  <a:schemeClr val="bg1"/>
                </a:solidFill>
                <a:latin typeface="Times New Roman" panose="02020603050405020304" pitchFamily="18" charset="0"/>
                <a:cs typeface="Times New Roman" panose="02020603050405020304" pitchFamily="18" charset="0"/>
              </a:rPr>
              <a:t>: Refers to a specific element in more detail. It points to a particular part of the design</a:t>
            </a:r>
          </a:p>
          <a:p>
            <a:pPr marL="457200" lvl="1" indent="0" algn="just">
              <a:lnSpc>
                <a:spcPct val="110000"/>
              </a:lnSpc>
              <a:buNone/>
            </a:pPr>
            <a:endParaRPr lang="en-US" dirty="0">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14E2A311-18BF-612E-07BC-6C28713A0E4D}"/>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8</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7</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EXTERNAL</a:t>
            </a:r>
            <a:r>
              <a:rPr lang="tr-TR" sz="4000" b="1" dirty="0">
                <a:solidFill>
                  <a:schemeClr val="bg1"/>
                </a:solidFill>
                <a:latin typeface="Tw Cen MT (Body)"/>
                <a:cs typeface="Times New Roman" panose="02020603050405020304" pitchFamily="18" charset="0"/>
              </a:rPr>
              <a:t> NAMES</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E4C53401-5E2F-1983-038D-DC5016DC6962}"/>
              </a:ext>
            </a:extLst>
          </p:cNvPr>
          <p:cNvSpPr txBox="1">
            <a:spLocks/>
          </p:cNvSpPr>
          <p:nvPr/>
        </p:nvSpPr>
        <p:spPr>
          <a:xfrm>
            <a:off x="6095416" y="698604"/>
            <a:ext cx="4976260" cy="609130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lvl="1" indent="0">
              <a:lnSpc>
                <a:spcPct val="110000"/>
              </a:lnSpc>
              <a:buNone/>
            </a:pPr>
            <a:endParaRPr lang="en-US" sz="2800" b="1" dirty="0">
              <a:solidFill>
                <a:schemeClr val="bg1"/>
              </a:solidFill>
            </a:endParaRPr>
          </a:p>
        </p:txBody>
      </p:sp>
    </p:spTree>
    <p:extLst>
      <p:ext uri="{BB962C8B-B14F-4D97-AF65-F5344CB8AC3E}">
        <p14:creationId xmlns:p14="http://schemas.microsoft.com/office/powerpoint/2010/main" val="41864105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7DA75B68-58D3-656F-2DB9-DF3A3C6B3EE1}"/>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F94552DC-CB8B-14C4-81A6-76AD6D8F987C}"/>
              </a:ext>
            </a:extLst>
          </p:cNvPr>
          <p:cNvSpPr txBox="1">
            <a:spLocks/>
          </p:cNvSpPr>
          <p:nvPr/>
        </p:nvSpPr>
        <p:spPr bwMode="auto">
          <a:xfrm>
            <a:off x="180462" y="134470"/>
            <a:ext cx="12011538"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just">
              <a:spcAft>
                <a:spcPts val="1200"/>
              </a:spcAft>
              <a:buNone/>
            </a:pPr>
            <a:r>
              <a:rPr lang="en-GB" sz="2500" b="1" dirty="0">
                <a:solidFill>
                  <a:srgbClr val="FF0000"/>
                </a:solidFill>
                <a:latin typeface="Tw Cen MT (Headings)"/>
                <a:ea typeface="+mj-ea"/>
                <a:cs typeface="+mj-cs"/>
              </a:rPr>
              <a:t>3.</a:t>
            </a:r>
            <a:r>
              <a:rPr lang="tr-TR" sz="2500" b="1" dirty="0">
                <a:solidFill>
                  <a:srgbClr val="FF0000"/>
                </a:solidFill>
                <a:latin typeface="Tw Cen MT (Headings)"/>
                <a:ea typeface="+mj-ea"/>
                <a:cs typeface="+mj-cs"/>
              </a:rPr>
              <a:t>1</a:t>
            </a:r>
            <a:r>
              <a:rPr lang="en-GB" sz="2500" b="1" dirty="0">
                <a:solidFill>
                  <a:srgbClr val="FF0000"/>
                </a:solidFill>
                <a:latin typeface="Tw Cen MT (Headings)"/>
                <a:ea typeface="+mj-ea"/>
                <a:cs typeface="+mj-cs"/>
              </a:rPr>
              <a:t> </a:t>
            </a:r>
            <a:r>
              <a:rPr lang="en-GB" sz="2500" b="1" dirty="0">
                <a:solidFill>
                  <a:schemeClr val="bg1"/>
                </a:solidFill>
                <a:latin typeface="Tw Cen MT (Body)"/>
                <a:cs typeface="Times New Roman" panose="02020603050405020304" pitchFamily="18" charset="0"/>
              </a:rPr>
              <a:t>GENERAL</a:t>
            </a:r>
            <a:endParaRPr lang="en-GB" sz="2500" b="1" i="1" dirty="0">
              <a:solidFill>
                <a:schemeClr val="bg1"/>
              </a:solidFill>
              <a:latin typeface="Tw Cen MT (Body)"/>
              <a:cs typeface="Times New Roman" panose="02020603050405020304" pitchFamily="18" charset="0"/>
            </a:endParaRPr>
          </a:p>
        </p:txBody>
      </p:sp>
      <p:sp>
        <p:nvSpPr>
          <p:cNvPr id="13" name="Content Placeholder 2">
            <a:extLst>
              <a:ext uri="{FF2B5EF4-FFF2-40B4-BE49-F238E27FC236}">
                <a16:creationId xmlns:a16="http://schemas.microsoft.com/office/drawing/2014/main" id="{C3D0FBB4-AD5A-32B7-1459-FEE462551895}"/>
              </a:ext>
            </a:extLst>
          </p:cNvPr>
          <p:cNvSpPr txBox="1">
            <a:spLocks/>
          </p:cNvSpPr>
          <p:nvPr/>
        </p:nvSpPr>
        <p:spPr bwMode="auto">
          <a:xfrm>
            <a:off x="179294" y="1937769"/>
            <a:ext cx="11815482" cy="79736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just">
              <a:spcAft>
                <a:spcPts val="1200"/>
              </a:spcAft>
              <a:buNone/>
            </a:pPr>
            <a:r>
              <a:rPr lang="en-GB" sz="2500" b="1" dirty="0">
                <a:solidFill>
                  <a:srgbClr val="FF0000"/>
                </a:solidFill>
                <a:latin typeface="Tw Cen MT (Headings)"/>
                <a:ea typeface="+mj-ea"/>
                <a:cs typeface="+mj-cs"/>
              </a:rPr>
              <a:t>3.2</a:t>
            </a:r>
            <a:r>
              <a:rPr lang="tr-TR" sz="2500" b="1" dirty="0">
                <a:solidFill>
                  <a:srgbClr val="FF0000"/>
                </a:solidFill>
                <a:latin typeface="Tw Cen MT (Headings)"/>
                <a:ea typeface="+mj-ea"/>
                <a:cs typeface="+mj-cs"/>
              </a:rPr>
              <a:t> </a:t>
            </a:r>
            <a:r>
              <a:rPr lang="en-GB" sz="2500" b="1" dirty="0">
                <a:solidFill>
                  <a:schemeClr val="bg1"/>
                </a:solidFill>
                <a:latin typeface="Tw Cen MT (Body)"/>
                <a:cs typeface="Times New Roman" panose="02020603050405020304" pitchFamily="18" charset="0"/>
              </a:rPr>
              <a:t>ENTITY</a:t>
            </a:r>
            <a:r>
              <a:rPr lang="tr-TR" sz="2500" b="1" dirty="0">
                <a:solidFill>
                  <a:schemeClr val="bg1"/>
                </a:solidFill>
                <a:latin typeface="Tw Cen MT (Body)"/>
                <a:cs typeface="Times New Roman" panose="02020603050405020304" pitchFamily="18" charset="0"/>
              </a:rPr>
              <a:t> </a:t>
            </a:r>
            <a:r>
              <a:rPr lang="en-GB" sz="2500" b="1" dirty="0">
                <a:solidFill>
                  <a:schemeClr val="bg1"/>
                </a:solidFill>
                <a:latin typeface="Tw Cen MT (Body)"/>
                <a:cs typeface="Times New Roman" panose="02020603050405020304" pitchFamily="18" charset="0"/>
              </a:rPr>
              <a:t>DECLARATIONS</a:t>
            </a:r>
            <a:r>
              <a:rPr lang="tr-TR" sz="2500" b="1" dirty="0">
                <a:solidFill>
                  <a:schemeClr val="bg1"/>
                </a:solidFill>
                <a:latin typeface="Tw Cen MT (Body)"/>
                <a:cs typeface="Times New Roman" panose="02020603050405020304" pitchFamily="18" charset="0"/>
              </a:rPr>
              <a:t> |</a:t>
            </a:r>
            <a:r>
              <a:rPr lang="en-GB" sz="2500" b="1" dirty="0">
                <a:solidFill>
                  <a:srgbClr val="FF0000"/>
                </a:solidFill>
                <a:latin typeface="Tw Cen MT (Headings)"/>
                <a:ea typeface="+mj-ea"/>
                <a:cs typeface="+mj-cs"/>
              </a:rPr>
              <a:t> 3.</a:t>
            </a:r>
            <a:r>
              <a:rPr lang="tr-TR" sz="2500" b="1" dirty="0">
                <a:solidFill>
                  <a:srgbClr val="FF0000"/>
                </a:solidFill>
                <a:latin typeface="Tw Cen MT (Headings)"/>
                <a:ea typeface="+mj-ea"/>
                <a:cs typeface="+mj-cs"/>
              </a:rPr>
              <a:t>3</a:t>
            </a:r>
            <a:r>
              <a:rPr lang="en-GB" sz="2500" b="1" dirty="0">
                <a:solidFill>
                  <a:srgbClr val="FF0000"/>
                </a:solidFill>
                <a:latin typeface="Tw Cen MT (Headings)"/>
                <a:ea typeface="+mj-ea"/>
                <a:cs typeface="+mj-cs"/>
              </a:rPr>
              <a:t> </a:t>
            </a:r>
            <a:r>
              <a:rPr lang="tr-TR" sz="2500" b="1" dirty="0">
                <a:solidFill>
                  <a:schemeClr val="bg1"/>
                </a:solidFill>
                <a:latin typeface="Tw Cen MT (Body)"/>
                <a:cs typeface="Times New Roman" panose="02020603050405020304" pitchFamily="18" charset="0"/>
              </a:rPr>
              <a:t>ARCHITECTURE</a:t>
            </a:r>
            <a:r>
              <a:rPr lang="en-GB" sz="2500" b="1" dirty="0">
                <a:solidFill>
                  <a:schemeClr val="bg1"/>
                </a:solidFill>
                <a:latin typeface="Tw Cen MT (Body)"/>
                <a:cs typeface="Times New Roman" panose="02020603050405020304" pitchFamily="18" charset="0"/>
              </a:rPr>
              <a:t> </a:t>
            </a:r>
            <a:r>
              <a:rPr lang="tr-TR" sz="2500" b="1" dirty="0">
                <a:solidFill>
                  <a:schemeClr val="bg1"/>
                </a:solidFill>
                <a:latin typeface="Tw Cen MT (Body)"/>
                <a:cs typeface="Times New Roman" panose="02020603050405020304" pitchFamily="18" charset="0"/>
              </a:rPr>
              <a:t>BODIES |</a:t>
            </a:r>
            <a:r>
              <a:rPr lang="en-GB" sz="2500" b="1" dirty="0">
                <a:solidFill>
                  <a:srgbClr val="FF0000"/>
                </a:solidFill>
                <a:latin typeface="Tw Cen MT (Headings)"/>
                <a:ea typeface="+mj-ea"/>
                <a:cs typeface="+mj-cs"/>
              </a:rPr>
              <a:t> 3.</a:t>
            </a:r>
            <a:r>
              <a:rPr lang="tr-TR" sz="2500" b="1" dirty="0">
                <a:solidFill>
                  <a:srgbClr val="FF0000"/>
                </a:solidFill>
                <a:latin typeface="Tw Cen MT (Headings)"/>
                <a:ea typeface="+mj-ea"/>
                <a:cs typeface="+mj-cs"/>
              </a:rPr>
              <a:t>4</a:t>
            </a:r>
            <a:r>
              <a:rPr lang="en-GB" sz="2500" b="1" dirty="0">
                <a:solidFill>
                  <a:srgbClr val="FF0000"/>
                </a:solidFill>
                <a:latin typeface="Tw Cen MT (Headings)"/>
                <a:ea typeface="+mj-ea"/>
                <a:cs typeface="+mj-cs"/>
              </a:rPr>
              <a:t> </a:t>
            </a:r>
            <a:r>
              <a:rPr lang="tr-TR" sz="2500" b="1" dirty="0">
                <a:solidFill>
                  <a:schemeClr val="bg1"/>
                </a:solidFill>
                <a:latin typeface="Tw Cen MT (Body)"/>
                <a:cs typeface="Times New Roman" panose="02020603050405020304" pitchFamily="18" charset="0"/>
              </a:rPr>
              <a:t>CONFIGURATION</a:t>
            </a:r>
            <a:r>
              <a:rPr lang="en-GB" sz="2500" b="1" dirty="0">
                <a:solidFill>
                  <a:schemeClr val="bg1"/>
                </a:solidFill>
                <a:latin typeface="Tw Cen MT (Body)"/>
                <a:cs typeface="Times New Roman" panose="02020603050405020304" pitchFamily="18" charset="0"/>
              </a:rPr>
              <a:t> </a:t>
            </a:r>
            <a:r>
              <a:rPr lang="tr-TR" sz="2500" b="1" dirty="0">
                <a:solidFill>
                  <a:schemeClr val="bg1"/>
                </a:solidFill>
                <a:latin typeface="Tw Cen MT (Body)"/>
                <a:cs typeface="Times New Roman" panose="02020603050405020304" pitchFamily="18" charset="0"/>
              </a:rPr>
              <a:t>                     																					 </a:t>
            </a:r>
            <a:r>
              <a:rPr lang="en-GB" sz="2500" b="1" dirty="0">
                <a:solidFill>
                  <a:schemeClr val="bg1"/>
                </a:solidFill>
                <a:latin typeface="Tw Cen MT (Body)"/>
                <a:cs typeface="Times New Roman" panose="02020603050405020304" pitchFamily="18" charset="0"/>
              </a:rPr>
              <a:t>DECLARATIONS</a:t>
            </a:r>
            <a:endParaRPr lang="en-GB" sz="2500" b="1" i="1" dirty="0">
              <a:solidFill>
                <a:schemeClr val="bg1"/>
              </a:solidFill>
              <a:latin typeface="Tw Cen MT (Body)"/>
              <a:cs typeface="Times New Roman" panose="02020603050405020304" pitchFamily="18" charset="0"/>
            </a:endParaRPr>
          </a:p>
        </p:txBody>
      </p:sp>
      <p:sp>
        <p:nvSpPr>
          <p:cNvPr id="5" name="TextBox 4">
            <a:extLst>
              <a:ext uri="{FF2B5EF4-FFF2-40B4-BE49-F238E27FC236}">
                <a16:creationId xmlns:a16="http://schemas.microsoft.com/office/drawing/2014/main" id="{978D2B31-FA68-57F7-6A4C-1547E93FF605}"/>
              </a:ext>
            </a:extLst>
          </p:cNvPr>
          <p:cNvSpPr txBox="1"/>
          <p:nvPr/>
        </p:nvSpPr>
        <p:spPr>
          <a:xfrm>
            <a:off x="179294" y="573741"/>
            <a:ext cx="11815482" cy="1200329"/>
          </a:xfrm>
          <a:prstGeom prst="rect">
            <a:avLst/>
          </a:prstGeom>
          <a:noFill/>
        </p:spPr>
        <p:txBody>
          <a:bodyPr wrap="square" rtlCol="0">
            <a:spAutoFit/>
          </a:bodyPr>
          <a:lstStyle/>
          <a:p>
            <a:r>
              <a:rPr lang="tr-TR" dirty="0">
                <a:solidFill>
                  <a:schemeClr val="bg1"/>
                </a:solidFill>
                <a:latin typeface="Times New Roman" panose="02020603050405020304" pitchFamily="18" charset="0"/>
                <a:cs typeface="Times New Roman" panose="02020603050405020304" pitchFamily="18" charset="0"/>
              </a:rPr>
              <a:t>Design Entity:</a:t>
            </a:r>
          </a:p>
          <a:p>
            <a:pPr marL="914400" lvl="1" indent="-457200">
              <a:buFont typeface="+mj-lt"/>
              <a:buAutoNum type="arabicPeriod"/>
            </a:pPr>
            <a:r>
              <a:rPr lang="tr-TR" dirty="0">
                <a:solidFill>
                  <a:schemeClr val="bg1"/>
                </a:solidFill>
                <a:latin typeface="Times New Roman" panose="02020603050405020304" pitchFamily="18" charset="0"/>
                <a:cs typeface="Times New Roman" panose="02020603050405020304" pitchFamily="18" charset="0"/>
              </a:rPr>
              <a:t>Entity declaration</a:t>
            </a:r>
          </a:p>
          <a:p>
            <a:pPr marL="914400" lvl="1" indent="-457200">
              <a:buFont typeface="+mj-lt"/>
              <a:buAutoNum type="arabicPeriod"/>
            </a:pPr>
            <a:r>
              <a:rPr lang="tr-TR" dirty="0">
                <a:solidFill>
                  <a:schemeClr val="bg1"/>
                </a:solidFill>
                <a:latin typeface="Times New Roman" panose="02020603050405020304" pitchFamily="18" charset="0"/>
                <a:cs typeface="Times New Roman" panose="02020603050405020304" pitchFamily="18" charset="0"/>
              </a:rPr>
              <a:t>Architecture bodies</a:t>
            </a:r>
          </a:p>
          <a:p>
            <a:pPr marL="914400" lvl="1" indent="-457200">
              <a:buFont typeface="+mj-lt"/>
              <a:buAutoNum type="arabicPeriod"/>
            </a:pPr>
            <a:r>
              <a:rPr lang="tr-TR" dirty="0">
                <a:solidFill>
                  <a:schemeClr val="bg1"/>
                </a:solidFill>
                <a:latin typeface="Times New Roman" panose="02020603050405020304" pitchFamily="18" charset="0"/>
                <a:cs typeface="Times New Roman" panose="02020603050405020304" pitchFamily="18" charset="0"/>
              </a:rPr>
              <a:t>Configuraiton decleration</a:t>
            </a:r>
          </a:p>
        </p:txBody>
      </p:sp>
      <p:sp>
        <p:nvSpPr>
          <p:cNvPr id="7" name="TextBox 6">
            <a:extLst>
              <a:ext uri="{FF2B5EF4-FFF2-40B4-BE49-F238E27FC236}">
                <a16:creationId xmlns:a16="http://schemas.microsoft.com/office/drawing/2014/main" id="{EB5AC714-C637-9C09-A082-CE2EC0AFB7AF}"/>
              </a:ext>
            </a:extLst>
          </p:cNvPr>
          <p:cNvSpPr txBox="1"/>
          <p:nvPr/>
        </p:nvSpPr>
        <p:spPr>
          <a:xfrm>
            <a:off x="179293" y="2547821"/>
            <a:ext cx="4141983" cy="646331"/>
          </a:xfrm>
          <a:prstGeom prst="rect">
            <a:avLst/>
          </a:prstGeom>
          <a:noFill/>
          <a:ln>
            <a:solidFill>
              <a:schemeClr val="bg1"/>
            </a:solidFill>
          </a:ln>
        </p:spPr>
        <p:txBody>
          <a:bodyPr wrap="square" rtlCol="0">
            <a:spAutoFit/>
          </a:bodyPr>
          <a:lstStyle/>
          <a:p>
            <a:pPr algn="just"/>
            <a:r>
              <a:rPr lang="tr-TR" dirty="0">
                <a:solidFill>
                  <a:schemeClr val="bg1"/>
                </a:solidFill>
                <a:latin typeface="Times New Roman" panose="02020603050405020304" pitchFamily="18" charset="0"/>
                <a:cs typeface="Times New Roman" panose="02020603050405020304" pitchFamily="18" charset="0"/>
              </a:rPr>
              <a:t>An </a:t>
            </a:r>
            <a:r>
              <a:rPr lang="tr-TR" u="sng" dirty="0">
                <a:solidFill>
                  <a:schemeClr val="bg1"/>
                </a:solidFill>
                <a:latin typeface="Times New Roman" panose="02020603050405020304" pitchFamily="18" charset="0"/>
                <a:cs typeface="Times New Roman" panose="02020603050405020304" pitchFamily="18" charset="0"/>
              </a:rPr>
              <a:t>entity</a:t>
            </a:r>
            <a:r>
              <a:rPr lang="tr-TR" dirty="0">
                <a:solidFill>
                  <a:schemeClr val="bg1"/>
                </a:solidFill>
                <a:latin typeface="Times New Roman" panose="02020603050405020304" pitchFamily="18" charset="0"/>
                <a:cs typeface="Times New Roman" panose="02020603050405020304" pitchFamily="18" charset="0"/>
              </a:rPr>
              <a:t> in VHDL defines the external interface of a design.</a:t>
            </a:r>
          </a:p>
        </p:txBody>
      </p:sp>
      <p:sp>
        <p:nvSpPr>
          <p:cNvPr id="9" name="TextBox 8">
            <a:extLst>
              <a:ext uri="{FF2B5EF4-FFF2-40B4-BE49-F238E27FC236}">
                <a16:creationId xmlns:a16="http://schemas.microsoft.com/office/drawing/2014/main" id="{0E8E9EE8-9D63-98D1-21BE-7B1BF4AF8E15}"/>
              </a:ext>
            </a:extLst>
          </p:cNvPr>
          <p:cNvSpPr txBox="1"/>
          <p:nvPr/>
        </p:nvSpPr>
        <p:spPr>
          <a:xfrm>
            <a:off x="179293" y="3356889"/>
            <a:ext cx="4141983" cy="3416320"/>
          </a:xfrm>
          <a:prstGeom prst="rect">
            <a:avLst/>
          </a:prstGeom>
          <a:noFill/>
          <a:ln>
            <a:solidFill>
              <a:schemeClr val="bg1"/>
            </a:solidFill>
          </a:ln>
        </p:spPr>
        <p:txBody>
          <a:bodyPr wrap="square" rtlCol="0">
            <a:spAutoFit/>
          </a:bodyPr>
          <a:lstStyle/>
          <a:p>
            <a:r>
              <a:rPr lang="en-US" sz="1200" b="1" dirty="0">
                <a:solidFill>
                  <a:srgbClr val="FFFF00"/>
                </a:solidFill>
                <a:latin typeface="Times New Roman" panose="02020603050405020304" pitchFamily="18" charset="0"/>
                <a:cs typeface="Times New Roman" panose="02020603050405020304" pitchFamily="18" charset="0"/>
              </a:rPr>
              <a:t>entity</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f</a:t>
            </a:r>
            <a:r>
              <a:rPr lang="en-US" sz="1200" b="1" dirty="0" err="1">
                <a:solidFill>
                  <a:schemeClr val="bg1"/>
                </a:solidFill>
                <a:latin typeface="Times New Roman" panose="02020603050405020304" pitchFamily="18" charset="0"/>
                <a:cs typeface="Times New Roman" panose="02020603050405020304" pitchFamily="18" charset="0"/>
              </a:rPr>
              <a:t>ull</a:t>
            </a:r>
            <a:r>
              <a:rPr lang="en-US" sz="1200" b="1" dirty="0">
                <a:solidFill>
                  <a:schemeClr val="bg1"/>
                </a:solidFill>
                <a:latin typeface="Times New Roman" panose="02020603050405020304" pitchFamily="18" charset="0"/>
                <a:cs typeface="Times New Roman" panose="02020603050405020304" pitchFamily="18" charset="0"/>
              </a:rPr>
              <a:t>_</a:t>
            </a:r>
            <a:r>
              <a:rPr lang="tr-TR" sz="1200" b="1" dirty="0">
                <a:solidFill>
                  <a:schemeClr val="bg1"/>
                </a:solidFill>
                <a:latin typeface="Times New Roman" panose="02020603050405020304" pitchFamily="18" charset="0"/>
                <a:cs typeface="Times New Roman" panose="02020603050405020304" pitchFamily="18" charset="0"/>
              </a:rPr>
              <a:t>a</a:t>
            </a:r>
            <a:r>
              <a:rPr lang="en-US" sz="1200" b="1" dirty="0" err="1">
                <a:solidFill>
                  <a:schemeClr val="bg1"/>
                </a:solidFill>
                <a:latin typeface="Times New Roman" panose="02020603050405020304" pitchFamily="18" charset="0"/>
                <a:cs typeface="Times New Roman" panose="02020603050405020304" pitchFamily="18" charset="0"/>
              </a:rPr>
              <a:t>dder</a:t>
            </a:r>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is</a:t>
            </a:r>
          </a:p>
          <a:p>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port</a:t>
            </a:r>
            <a:r>
              <a:rPr lang="en-US" sz="1200" b="1" dirty="0">
                <a:solidFill>
                  <a:schemeClr val="bg1"/>
                </a:solidFill>
                <a:latin typeface="Times New Roman" panose="02020603050405020304" pitchFamily="18" charset="0"/>
                <a:cs typeface="Times New Roman" panose="02020603050405020304" pitchFamily="18" charset="0"/>
              </a:rPr>
              <a:t> ( </a:t>
            </a:r>
            <a:r>
              <a:rPr lang="tr-TR" sz="1200" b="1" dirty="0">
                <a:solidFill>
                  <a:schemeClr val="bg1"/>
                </a:solidFill>
                <a:latin typeface="Times New Roman" panose="02020603050405020304" pitchFamily="18" charset="0"/>
                <a:cs typeface="Times New Roman" panose="02020603050405020304" pitchFamily="18" charset="0"/>
              </a:rPr>
              <a:t>x</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y</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c</a:t>
            </a:r>
            <a:r>
              <a:rPr lang="en-US" sz="1200" b="1" dirty="0">
                <a:solidFill>
                  <a:schemeClr val="bg1"/>
                </a:solidFill>
                <a:latin typeface="Times New Roman" panose="02020603050405020304" pitchFamily="18" charset="0"/>
                <a:cs typeface="Times New Roman" panose="02020603050405020304" pitchFamily="18" charset="0"/>
              </a:rPr>
              <a:t>in: </a:t>
            </a:r>
            <a:r>
              <a:rPr lang="tr-TR"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in</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a:solidFill>
                  <a:srgbClr val="FF0000"/>
                </a:solidFill>
                <a:latin typeface="Times New Roman" panose="02020603050405020304" pitchFamily="18" charset="0"/>
                <a:cs typeface="Times New Roman" panose="02020603050405020304" pitchFamily="18" charset="0"/>
              </a:rPr>
              <a:t>b</a:t>
            </a:r>
            <a:r>
              <a:rPr lang="en-US" sz="1200" b="1" dirty="0">
                <a:solidFill>
                  <a:srgbClr val="FF0000"/>
                </a:solidFill>
                <a:latin typeface="Times New Roman" panose="02020603050405020304" pitchFamily="18" charset="0"/>
                <a:cs typeface="Times New Roman" panose="02020603050405020304" pitchFamily="18" charset="0"/>
              </a:rPr>
              <a:t>it</a:t>
            </a:r>
            <a:r>
              <a:rPr lang="en-US" sz="1200" b="1" dirty="0">
                <a:solidFill>
                  <a:schemeClr val="bg1"/>
                </a:solidFill>
                <a:latin typeface="Times New Roman" panose="02020603050405020304" pitchFamily="18" charset="0"/>
                <a:cs typeface="Times New Roman" panose="02020603050405020304" pitchFamily="18" charset="0"/>
              </a:rPr>
              <a:t>; </a:t>
            </a:r>
          </a:p>
          <a:p>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   c</a:t>
            </a:r>
            <a:r>
              <a:rPr lang="en-US" sz="1200" b="1" dirty="0">
                <a:solidFill>
                  <a:schemeClr val="bg1"/>
                </a:solidFill>
                <a:latin typeface="Times New Roman" panose="02020603050405020304" pitchFamily="18" charset="0"/>
                <a:cs typeface="Times New Roman" panose="02020603050405020304" pitchFamily="18" charset="0"/>
              </a:rPr>
              <a:t>out, </a:t>
            </a:r>
            <a:r>
              <a:rPr lang="tr-TR" sz="1200" b="1" dirty="0">
                <a:solidFill>
                  <a:schemeClr val="bg1"/>
                </a:solidFill>
                <a:latin typeface="Times New Roman" panose="02020603050405020304" pitchFamily="18" charset="0"/>
                <a:cs typeface="Times New Roman" panose="02020603050405020304" pitchFamily="18" charset="0"/>
              </a:rPr>
              <a:t>s</a:t>
            </a:r>
            <a:r>
              <a:rPr lang="en-US" sz="1200" b="1" dirty="0">
                <a:solidFill>
                  <a:schemeClr val="bg1"/>
                </a:solidFill>
                <a:latin typeface="Times New Roman" panose="02020603050405020304" pitchFamily="18" charset="0"/>
                <a:cs typeface="Times New Roman" panose="02020603050405020304" pitchFamily="18" charset="0"/>
              </a:rPr>
              <a:t>um: </a:t>
            </a:r>
            <a:r>
              <a:rPr lang="en-US" sz="1200" b="1" dirty="0">
                <a:solidFill>
                  <a:srgbClr val="FFFF00"/>
                </a:solidFill>
                <a:latin typeface="Times New Roman" panose="02020603050405020304" pitchFamily="18" charset="0"/>
                <a:cs typeface="Times New Roman" panose="02020603050405020304" pitchFamily="18" charset="0"/>
              </a:rPr>
              <a:t>out</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rgbClr val="FF0000"/>
                </a:solidFill>
                <a:latin typeface="Times New Roman" panose="02020603050405020304" pitchFamily="18" charset="0"/>
                <a:cs typeface="Times New Roman" panose="02020603050405020304" pitchFamily="18" charset="0"/>
              </a:rPr>
              <a:t>b</a:t>
            </a:r>
            <a:r>
              <a:rPr lang="en-US" sz="1200" b="1" dirty="0">
                <a:solidFill>
                  <a:srgbClr val="FF0000"/>
                </a:solidFill>
                <a:latin typeface="Times New Roman" panose="02020603050405020304" pitchFamily="18" charset="0"/>
                <a:cs typeface="Times New Roman" panose="02020603050405020304" pitchFamily="18" charset="0"/>
              </a:rPr>
              <a:t>it</a:t>
            </a:r>
          </a:p>
          <a:p>
            <a:r>
              <a:rPr lang="en-US" sz="1200" b="1" dirty="0">
                <a:solidFill>
                  <a:schemeClr val="bg1"/>
                </a:solidFill>
                <a:latin typeface="Times New Roman" panose="02020603050405020304" pitchFamily="18" charset="0"/>
                <a:cs typeface="Times New Roman" panose="02020603050405020304" pitchFamily="18" charset="0"/>
              </a:rPr>
              <a:t>  );</a:t>
            </a:r>
          </a:p>
          <a:p>
            <a:r>
              <a:rPr lang="en-US" sz="1200" b="1" dirty="0">
                <a:solidFill>
                  <a:srgbClr val="FFFF00"/>
                </a:solidFill>
                <a:latin typeface="Times New Roman" panose="02020603050405020304" pitchFamily="18" charset="0"/>
                <a:cs typeface="Times New Roman" panose="02020603050405020304" pitchFamily="18" charset="0"/>
              </a:rPr>
              <a:t>end</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f</a:t>
            </a:r>
            <a:r>
              <a:rPr lang="en-US" sz="1200" b="1" dirty="0" err="1">
                <a:solidFill>
                  <a:schemeClr val="bg1"/>
                </a:solidFill>
                <a:latin typeface="Times New Roman" panose="02020603050405020304" pitchFamily="18" charset="0"/>
                <a:cs typeface="Times New Roman" panose="02020603050405020304" pitchFamily="18" charset="0"/>
              </a:rPr>
              <a:t>ull</a:t>
            </a:r>
            <a:r>
              <a:rPr lang="en-US" sz="1200" b="1" dirty="0">
                <a:solidFill>
                  <a:schemeClr val="bg1"/>
                </a:solidFill>
                <a:latin typeface="Times New Roman" panose="02020603050405020304" pitchFamily="18" charset="0"/>
                <a:cs typeface="Times New Roman" panose="02020603050405020304" pitchFamily="18" charset="0"/>
              </a:rPr>
              <a:t>_</a:t>
            </a:r>
            <a:r>
              <a:rPr lang="tr-TR" sz="1200" b="1" dirty="0">
                <a:solidFill>
                  <a:schemeClr val="bg1"/>
                </a:solidFill>
                <a:latin typeface="Times New Roman" panose="02020603050405020304" pitchFamily="18" charset="0"/>
                <a:cs typeface="Times New Roman" panose="02020603050405020304" pitchFamily="18" charset="0"/>
              </a:rPr>
              <a:t>a</a:t>
            </a:r>
            <a:r>
              <a:rPr lang="en-US" sz="1200" b="1" dirty="0" err="1">
                <a:solidFill>
                  <a:schemeClr val="bg1"/>
                </a:solidFill>
                <a:latin typeface="Times New Roman" panose="02020603050405020304" pitchFamily="18" charset="0"/>
                <a:cs typeface="Times New Roman" panose="02020603050405020304" pitchFamily="18" charset="0"/>
              </a:rPr>
              <a:t>dder</a:t>
            </a:r>
            <a:r>
              <a:rPr lang="en-US" sz="1200" b="1" dirty="0">
                <a:solidFill>
                  <a:schemeClr val="bg1"/>
                </a:solidFill>
                <a:latin typeface="Times New Roman" panose="02020603050405020304" pitchFamily="18" charset="0"/>
                <a:cs typeface="Times New Roman" panose="02020603050405020304" pitchFamily="18" charset="0"/>
              </a:rPr>
              <a:t>;</a:t>
            </a:r>
          </a:p>
          <a:p>
            <a:endParaRPr lang="en-US" sz="1200" b="1" dirty="0">
              <a:solidFill>
                <a:schemeClr val="bg1"/>
              </a:solidFill>
              <a:latin typeface="Times New Roman" panose="02020603050405020304" pitchFamily="18" charset="0"/>
              <a:cs typeface="Times New Roman" panose="02020603050405020304" pitchFamily="18" charset="0"/>
            </a:endParaRPr>
          </a:p>
          <a:p>
            <a:r>
              <a:rPr lang="en-US" sz="1200" b="1" dirty="0">
                <a:solidFill>
                  <a:srgbClr val="FFFF00"/>
                </a:solidFill>
                <a:latin typeface="Times New Roman" panose="02020603050405020304" pitchFamily="18" charset="0"/>
                <a:cs typeface="Times New Roman" panose="02020603050405020304" pitchFamily="18" charset="0"/>
              </a:rPr>
              <a:t>entity</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a</a:t>
            </a:r>
            <a:r>
              <a:rPr lang="en-US" sz="1200" b="1" dirty="0" err="1">
                <a:solidFill>
                  <a:schemeClr val="bg1"/>
                </a:solidFill>
                <a:latin typeface="Times New Roman" panose="02020603050405020304" pitchFamily="18" charset="0"/>
                <a:cs typeface="Times New Roman" panose="02020603050405020304" pitchFamily="18" charset="0"/>
              </a:rPr>
              <a:t>nd</a:t>
            </a:r>
            <a:r>
              <a:rPr lang="tr-TR" sz="1200" b="1" dirty="0">
                <a:solidFill>
                  <a:schemeClr val="bg1"/>
                </a:solidFill>
                <a:latin typeface="Times New Roman" panose="02020603050405020304" pitchFamily="18" charset="0"/>
                <a:cs typeface="Times New Roman" panose="02020603050405020304" pitchFamily="18" charset="0"/>
              </a:rPr>
              <a:t>g</a:t>
            </a:r>
            <a:r>
              <a:rPr lang="en-US" sz="1200" b="1" dirty="0">
                <a:solidFill>
                  <a:schemeClr val="bg1"/>
                </a:solidFill>
                <a:latin typeface="Times New Roman" panose="02020603050405020304" pitchFamily="18" charset="0"/>
                <a:cs typeface="Times New Roman" panose="02020603050405020304" pitchFamily="18" charset="0"/>
              </a:rPr>
              <a:t>ate </a:t>
            </a:r>
            <a:r>
              <a:rPr lang="en-US" sz="1200" b="1" dirty="0">
                <a:solidFill>
                  <a:srgbClr val="FFFF00"/>
                </a:solidFill>
                <a:latin typeface="Times New Roman" panose="02020603050405020304" pitchFamily="18" charset="0"/>
                <a:cs typeface="Times New Roman" panose="02020603050405020304" pitchFamily="18" charset="0"/>
              </a:rPr>
              <a:t>is</a:t>
            </a:r>
          </a:p>
          <a:p>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generic</a:t>
            </a:r>
            <a:r>
              <a:rPr lang="en-US" sz="1200" b="1" dirty="0">
                <a:solidFill>
                  <a:schemeClr val="bg1"/>
                </a:solidFill>
                <a:latin typeface="Times New Roman" panose="02020603050405020304" pitchFamily="18" charset="0"/>
                <a:cs typeface="Times New Roman" panose="02020603050405020304" pitchFamily="18" charset="0"/>
              </a:rPr>
              <a:t> (</a:t>
            </a:r>
          </a:p>
          <a:p>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n</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rgbClr val="FF0000"/>
                </a:solidFill>
                <a:latin typeface="Times New Roman" panose="02020603050405020304" pitchFamily="18" charset="0"/>
                <a:cs typeface="Times New Roman" panose="02020603050405020304" pitchFamily="18" charset="0"/>
              </a:rPr>
              <a:t>n</a:t>
            </a:r>
            <a:r>
              <a:rPr lang="en-US" sz="1200" b="1" dirty="0" err="1">
                <a:solidFill>
                  <a:srgbClr val="FF0000"/>
                </a:solidFill>
                <a:latin typeface="Times New Roman" panose="02020603050405020304" pitchFamily="18" charset="0"/>
                <a:cs typeface="Times New Roman" panose="02020603050405020304" pitchFamily="18" charset="0"/>
              </a:rPr>
              <a:t>atural</a:t>
            </a:r>
            <a:r>
              <a:rPr lang="en-US" sz="1200" b="1" dirty="0">
                <a:solidFill>
                  <a:schemeClr val="bg1"/>
                </a:solidFill>
                <a:latin typeface="Times New Roman" panose="02020603050405020304" pitchFamily="18" charset="0"/>
                <a:cs typeface="Times New Roman" panose="02020603050405020304" pitchFamily="18" charset="0"/>
              </a:rPr>
              <a:t> := </a:t>
            </a:r>
            <a:r>
              <a:rPr lang="en-US" sz="1200" b="1" dirty="0">
                <a:latin typeface="Times New Roman" panose="02020603050405020304" pitchFamily="18" charset="0"/>
                <a:cs typeface="Times New Roman" panose="02020603050405020304" pitchFamily="18" charset="0"/>
              </a:rPr>
              <a:t>2</a:t>
            </a:r>
          </a:p>
          <a:p>
            <a:r>
              <a:rPr lang="en-US" sz="1200" b="1" dirty="0">
                <a:solidFill>
                  <a:schemeClr val="bg1"/>
                </a:solidFill>
                <a:latin typeface="Times New Roman" panose="02020603050405020304" pitchFamily="18" charset="0"/>
                <a:cs typeface="Times New Roman" panose="02020603050405020304" pitchFamily="18" charset="0"/>
              </a:rPr>
              <a:t>  )</a:t>
            </a:r>
          </a:p>
          <a:p>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port</a:t>
            </a:r>
            <a:r>
              <a:rPr lang="en-US" sz="1200" b="1" dirty="0">
                <a:solidFill>
                  <a:schemeClr val="bg1"/>
                </a:solidFill>
                <a:latin typeface="Times New Roman" panose="02020603050405020304" pitchFamily="18" charset="0"/>
                <a:cs typeface="Times New Roman" panose="02020603050405020304" pitchFamily="18" charset="0"/>
              </a:rPr>
              <a:t>( </a:t>
            </a:r>
          </a:p>
          <a:p>
            <a:r>
              <a:rPr lang="en-US" sz="1200" b="1" dirty="0">
                <a:solidFill>
                  <a:schemeClr val="bg1"/>
                </a:solidFill>
                <a:latin typeface="Times New Roman" panose="02020603050405020304" pitchFamily="18" charset="0"/>
                <a:cs typeface="Times New Roman" panose="02020603050405020304" pitchFamily="18" charset="0"/>
              </a:rPr>
              <a:t>    inputs : </a:t>
            </a:r>
            <a:r>
              <a:rPr lang="en-US" sz="1200" b="1" dirty="0">
                <a:solidFill>
                  <a:srgbClr val="FFFF00"/>
                </a:solidFill>
                <a:latin typeface="Times New Roman" panose="02020603050405020304" pitchFamily="18" charset="0"/>
                <a:cs typeface="Times New Roman" panose="02020603050405020304" pitchFamily="18" charset="0"/>
              </a:rPr>
              <a:t>in</a:t>
            </a:r>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err="1">
                <a:solidFill>
                  <a:srgbClr val="FF0000"/>
                </a:solidFill>
                <a:latin typeface="Times New Roman" panose="02020603050405020304" pitchFamily="18" charset="0"/>
                <a:cs typeface="Times New Roman" panose="02020603050405020304" pitchFamily="18" charset="0"/>
              </a:rPr>
              <a:t>bit_vector</a:t>
            </a:r>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latin typeface="Times New Roman" panose="02020603050405020304" pitchFamily="18" charset="0"/>
                <a:cs typeface="Times New Roman" panose="02020603050405020304" pitchFamily="18" charset="0"/>
              </a:rPr>
              <a:t>1</a:t>
            </a:r>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to</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n</a:t>
            </a:r>
            <a:r>
              <a:rPr lang="en-US" sz="1200" b="1" dirty="0">
                <a:solidFill>
                  <a:schemeClr val="bg1"/>
                </a:solidFill>
                <a:latin typeface="Times New Roman" panose="02020603050405020304" pitchFamily="18" charset="0"/>
                <a:cs typeface="Times New Roman" panose="02020603050405020304" pitchFamily="18" charset="0"/>
              </a:rPr>
              <a:t>);</a:t>
            </a:r>
          </a:p>
          <a:p>
            <a:r>
              <a:rPr lang="en-US" sz="1200" b="1" dirty="0">
                <a:solidFill>
                  <a:schemeClr val="bg1"/>
                </a:solidFill>
                <a:latin typeface="Times New Roman" panose="02020603050405020304" pitchFamily="18" charset="0"/>
                <a:cs typeface="Times New Roman" panose="02020603050405020304" pitchFamily="18" charset="0"/>
              </a:rPr>
              <a:t>    result : </a:t>
            </a:r>
            <a:r>
              <a:rPr lang="en-US" sz="1200" b="1" dirty="0">
                <a:solidFill>
                  <a:srgbClr val="FFFF00"/>
                </a:solidFill>
                <a:latin typeface="Times New Roman" panose="02020603050405020304" pitchFamily="18" charset="0"/>
                <a:cs typeface="Times New Roman" panose="02020603050405020304" pitchFamily="18" charset="0"/>
              </a:rPr>
              <a:t>out</a:t>
            </a:r>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0000"/>
                </a:solidFill>
                <a:latin typeface="Times New Roman" panose="02020603050405020304" pitchFamily="18" charset="0"/>
                <a:cs typeface="Times New Roman" panose="02020603050405020304" pitchFamily="18" charset="0"/>
              </a:rPr>
              <a:t>bit</a:t>
            </a:r>
          </a:p>
          <a:p>
            <a:r>
              <a:rPr lang="en-US" sz="1200" b="1" dirty="0">
                <a:solidFill>
                  <a:schemeClr val="bg1"/>
                </a:solidFill>
                <a:latin typeface="Times New Roman" panose="02020603050405020304" pitchFamily="18" charset="0"/>
                <a:cs typeface="Times New Roman" panose="02020603050405020304" pitchFamily="18" charset="0"/>
              </a:rPr>
              <a:t>  );</a:t>
            </a:r>
          </a:p>
          <a:p>
            <a:r>
              <a:rPr lang="en-US" sz="1200" b="1" dirty="0">
                <a:solidFill>
                  <a:srgbClr val="FFFF00"/>
                </a:solidFill>
                <a:latin typeface="Times New Roman" panose="02020603050405020304" pitchFamily="18" charset="0"/>
                <a:cs typeface="Times New Roman" panose="02020603050405020304" pitchFamily="18" charset="0"/>
              </a:rPr>
              <a:t>end entity</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a</a:t>
            </a:r>
            <a:r>
              <a:rPr lang="en-US" sz="1200" b="1" dirty="0" err="1">
                <a:solidFill>
                  <a:schemeClr val="bg1"/>
                </a:solidFill>
                <a:latin typeface="Times New Roman" panose="02020603050405020304" pitchFamily="18" charset="0"/>
                <a:cs typeface="Times New Roman" panose="02020603050405020304" pitchFamily="18" charset="0"/>
              </a:rPr>
              <a:t>nd</a:t>
            </a:r>
            <a:r>
              <a:rPr lang="tr-TR" sz="1200" b="1" dirty="0">
                <a:solidFill>
                  <a:schemeClr val="bg1"/>
                </a:solidFill>
                <a:latin typeface="Times New Roman" panose="02020603050405020304" pitchFamily="18" charset="0"/>
                <a:cs typeface="Times New Roman" panose="02020603050405020304" pitchFamily="18" charset="0"/>
              </a:rPr>
              <a:t>g</a:t>
            </a:r>
            <a:r>
              <a:rPr lang="en-US" sz="1200" b="1" dirty="0">
                <a:solidFill>
                  <a:schemeClr val="bg1"/>
                </a:solidFill>
                <a:latin typeface="Times New Roman" panose="02020603050405020304" pitchFamily="18" charset="0"/>
                <a:cs typeface="Times New Roman" panose="02020603050405020304" pitchFamily="18" charset="0"/>
              </a:rPr>
              <a:t>ate;</a:t>
            </a:r>
          </a:p>
          <a:p>
            <a:endParaRPr lang="en-US" sz="1200" b="1" dirty="0">
              <a:solidFill>
                <a:schemeClr val="bg1"/>
              </a:solidFill>
              <a:latin typeface="Times New Roman" panose="02020603050405020304" pitchFamily="18" charset="0"/>
              <a:cs typeface="Times New Roman" panose="02020603050405020304" pitchFamily="18" charset="0"/>
            </a:endParaRPr>
          </a:p>
          <a:p>
            <a:r>
              <a:rPr lang="en-US" sz="1200" b="1" dirty="0">
                <a:solidFill>
                  <a:srgbClr val="FFFF00"/>
                </a:solidFill>
                <a:latin typeface="Times New Roman" panose="02020603050405020304" pitchFamily="18" charset="0"/>
                <a:cs typeface="Times New Roman" panose="02020603050405020304" pitchFamily="18" charset="0"/>
              </a:rPr>
              <a:t>entity</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t</a:t>
            </a:r>
            <a:r>
              <a:rPr lang="en-US" sz="1200" b="1" dirty="0" err="1">
                <a:solidFill>
                  <a:schemeClr val="bg1"/>
                </a:solidFill>
                <a:latin typeface="Times New Roman" panose="02020603050405020304" pitchFamily="18" charset="0"/>
                <a:cs typeface="Times New Roman" panose="02020603050405020304" pitchFamily="18" charset="0"/>
              </a:rPr>
              <a:t>est</a:t>
            </a:r>
            <a:r>
              <a:rPr lang="tr-TR" sz="1200" b="1" dirty="0">
                <a:solidFill>
                  <a:schemeClr val="bg1"/>
                </a:solidFill>
                <a:latin typeface="Times New Roman" panose="02020603050405020304" pitchFamily="18" charset="0"/>
                <a:cs typeface="Times New Roman" panose="02020603050405020304" pitchFamily="18" charset="0"/>
              </a:rPr>
              <a:t>b</a:t>
            </a:r>
            <a:r>
              <a:rPr lang="en-US" sz="1200" b="1" dirty="0" err="1">
                <a:solidFill>
                  <a:schemeClr val="bg1"/>
                </a:solidFill>
                <a:latin typeface="Times New Roman" panose="02020603050405020304" pitchFamily="18" charset="0"/>
                <a:cs typeface="Times New Roman" panose="02020603050405020304" pitchFamily="18" charset="0"/>
              </a:rPr>
              <a:t>ench</a:t>
            </a:r>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is</a:t>
            </a:r>
          </a:p>
          <a:p>
            <a:r>
              <a:rPr lang="en-US" sz="1200" b="1" dirty="0">
                <a:solidFill>
                  <a:srgbClr val="FFFF00"/>
                </a:solidFill>
                <a:latin typeface="Times New Roman" panose="02020603050405020304" pitchFamily="18" charset="0"/>
                <a:cs typeface="Times New Roman" panose="02020603050405020304" pitchFamily="18" charset="0"/>
              </a:rPr>
              <a:t>end</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t</a:t>
            </a:r>
            <a:r>
              <a:rPr lang="en-US" sz="1200" b="1" dirty="0" err="1">
                <a:solidFill>
                  <a:schemeClr val="bg1"/>
                </a:solidFill>
                <a:latin typeface="Times New Roman" panose="02020603050405020304" pitchFamily="18" charset="0"/>
                <a:cs typeface="Times New Roman" panose="02020603050405020304" pitchFamily="18" charset="0"/>
              </a:rPr>
              <a:t>est</a:t>
            </a:r>
            <a:r>
              <a:rPr lang="tr-TR" sz="1200" b="1" dirty="0">
                <a:solidFill>
                  <a:schemeClr val="bg1"/>
                </a:solidFill>
                <a:latin typeface="Times New Roman" panose="02020603050405020304" pitchFamily="18" charset="0"/>
                <a:cs typeface="Times New Roman" panose="02020603050405020304" pitchFamily="18" charset="0"/>
              </a:rPr>
              <a:t>b</a:t>
            </a:r>
            <a:r>
              <a:rPr lang="en-US" sz="1200" b="1" dirty="0" err="1">
                <a:solidFill>
                  <a:schemeClr val="bg1"/>
                </a:solidFill>
                <a:latin typeface="Times New Roman" panose="02020603050405020304" pitchFamily="18" charset="0"/>
                <a:cs typeface="Times New Roman" panose="02020603050405020304" pitchFamily="18" charset="0"/>
              </a:rPr>
              <a:t>ench</a:t>
            </a:r>
            <a:r>
              <a:rPr lang="en-US" sz="1200" b="1" dirty="0">
                <a:solidFill>
                  <a:schemeClr val="bg1"/>
                </a:solidFill>
                <a:latin typeface="Times New Roman" panose="02020603050405020304" pitchFamily="18" charset="0"/>
                <a:cs typeface="Times New Roman" panose="02020603050405020304" pitchFamily="18" charset="0"/>
              </a:rPr>
              <a:t>;</a:t>
            </a:r>
            <a:endParaRPr lang="tr-TR" sz="1200" b="1" dirty="0">
              <a:solidFill>
                <a:schemeClr val="bg1"/>
              </a:solidFill>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E413B816-922E-1B3F-2416-F52CDC80D549}"/>
              </a:ext>
            </a:extLst>
          </p:cNvPr>
          <p:cNvSpPr txBox="1"/>
          <p:nvPr/>
        </p:nvSpPr>
        <p:spPr>
          <a:xfrm>
            <a:off x="4580964" y="2548594"/>
            <a:ext cx="4141983" cy="646331"/>
          </a:xfrm>
          <a:prstGeom prst="rect">
            <a:avLst/>
          </a:prstGeom>
          <a:noFill/>
          <a:ln>
            <a:solidFill>
              <a:schemeClr val="bg1"/>
            </a:solidFill>
          </a:ln>
        </p:spPr>
        <p:txBody>
          <a:bodyPr wrap="square" rtlCol="0">
            <a:spAutoFit/>
          </a:bodyPr>
          <a:lstStyle/>
          <a:p>
            <a:pPr algn="just"/>
            <a:r>
              <a:rPr lang="en-US" dirty="0">
                <a:solidFill>
                  <a:schemeClr val="bg1"/>
                </a:solidFill>
                <a:latin typeface="Times New Roman" panose="02020603050405020304" pitchFamily="18" charset="0"/>
                <a:cs typeface="Times New Roman" panose="02020603050405020304" pitchFamily="18" charset="0"/>
              </a:rPr>
              <a:t>An </a:t>
            </a:r>
            <a:r>
              <a:rPr lang="en-US" u="sng" dirty="0">
                <a:solidFill>
                  <a:schemeClr val="bg1"/>
                </a:solidFill>
                <a:latin typeface="Times New Roman" panose="02020603050405020304" pitchFamily="18" charset="0"/>
                <a:cs typeface="Times New Roman" panose="02020603050405020304" pitchFamily="18" charset="0"/>
              </a:rPr>
              <a:t>architecture</a:t>
            </a:r>
            <a:r>
              <a:rPr lang="en-US" dirty="0">
                <a:solidFill>
                  <a:schemeClr val="bg1"/>
                </a:solidFill>
                <a:latin typeface="Times New Roman" panose="02020603050405020304" pitchFamily="18" charset="0"/>
                <a:cs typeface="Times New Roman" panose="02020603050405020304" pitchFamily="18" charset="0"/>
              </a:rPr>
              <a:t> in VHDL describes the internal implementation of an entity</a:t>
            </a:r>
            <a:r>
              <a:rPr lang="tr-TR" dirty="0">
                <a:solidFill>
                  <a:schemeClr val="bg1"/>
                </a:solidFill>
                <a:latin typeface="Times New Roman" panose="02020603050405020304" pitchFamily="18" charset="0"/>
                <a:cs typeface="Times New Roman" panose="02020603050405020304" pitchFamily="18" charset="0"/>
              </a:rPr>
              <a:t>.</a:t>
            </a:r>
          </a:p>
        </p:txBody>
      </p:sp>
      <p:sp>
        <p:nvSpPr>
          <p:cNvPr id="11" name="TextBox 10">
            <a:extLst>
              <a:ext uri="{FF2B5EF4-FFF2-40B4-BE49-F238E27FC236}">
                <a16:creationId xmlns:a16="http://schemas.microsoft.com/office/drawing/2014/main" id="{7C77F4C7-D42B-AD0C-CFF6-F919F682476E}"/>
              </a:ext>
            </a:extLst>
          </p:cNvPr>
          <p:cNvSpPr txBox="1"/>
          <p:nvPr/>
        </p:nvSpPr>
        <p:spPr>
          <a:xfrm>
            <a:off x="4580963" y="3364583"/>
            <a:ext cx="4141983" cy="3400931"/>
          </a:xfrm>
          <a:prstGeom prst="rect">
            <a:avLst/>
          </a:prstGeom>
          <a:noFill/>
          <a:ln>
            <a:solidFill>
              <a:schemeClr val="bg1"/>
            </a:solidFill>
          </a:ln>
        </p:spPr>
        <p:txBody>
          <a:bodyPr wrap="square" rtlCol="0">
            <a:spAutoFit/>
          </a:bodyPr>
          <a:lstStyle/>
          <a:p>
            <a:r>
              <a:rPr lang="tr-TR" sz="1200" b="1" dirty="0">
                <a:solidFill>
                  <a:srgbClr val="FFFF00"/>
                </a:solidFill>
                <a:latin typeface="Times New Roman" panose="02020603050405020304" pitchFamily="18" charset="0"/>
                <a:cs typeface="Times New Roman" panose="02020603050405020304" pitchFamily="18" charset="0"/>
              </a:rPr>
              <a:t>architecture</a:t>
            </a:r>
            <a:r>
              <a:rPr lang="tr-TR" sz="1200" b="1" dirty="0">
                <a:solidFill>
                  <a:schemeClr val="bg1"/>
                </a:solidFill>
                <a:latin typeface="Times New Roman" panose="02020603050405020304" pitchFamily="18" charset="0"/>
                <a:cs typeface="Times New Roman" panose="02020603050405020304" pitchFamily="18" charset="0"/>
              </a:rPr>
              <a:t> behavioral </a:t>
            </a:r>
            <a:r>
              <a:rPr lang="tr-TR" sz="1200" b="1" dirty="0">
                <a:solidFill>
                  <a:srgbClr val="FFFF00"/>
                </a:solidFill>
                <a:latin typeface="Times New Roman" panose="02020603050405020304" pitchFamily="18" charset="0"/>
                <a:cs typeface="Times New Roman" panose="02020603050405020304" pitchFamily="18" charset="0"/>
              </a:rPr>
              <a:t>of</a:t>
            </a:r>
            <a:r>
              <a:rPr lang="tr-TR" sz="1200" b="1" dirty="0">
                <a:solidFill>
                  <a:schemeClr val="bg1"/>
                </a:solidFill>
                <a:latin typeface="Times New Roman" panose="02020603050405020304" pitchFamily="18" charset="0"/>
                <a:cs typeface="Times New Roman" panose="02020603050405020304" pitchFamily="18" charset="0"/>
              </a:rPr>
              <a:t> sensor_cntrllr </a:t>
            </a:r>
            <a:r>
              <a:rPr lang="tr-TR" sz="1200" b="1" dirty="0">
                <a:solidFill>
                  <a:srgbClr val="FFFF00"/>
                </a:solidFill>
                <a:latin typeface="Times New Roman" panose="02020603050405020304" pitchFamily="18" charset="0"/>
                <a:cs typeface="Times New Roman" panose="02020603050405020304" pitchFamily="18" charset="0"/>
              </a:rPr>
              <a:t>is</a:t>
            </a:r>
          </a:p>
          <a:p>
            <a:endParaRPr lang="tr-TR" sz="1200" b="1" dirty="0">
              <a:solidFill>
                <a:schemeClr val="bg1"/>
              </a:solidFill>
              <a:latin typeface="Times New Roman" panose="02020603050405020304" pitchFamily="18" charset="0"/>
              <a:cs typeface="Times New Roman" panose="02020603050405020304" pitchFamily="18" charset="0"/>
            </a:endParaRPr>
          </a:p>
          <a:p>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a:solidFill>
                  <a:srgbClr val="FFFF00"/>
                </a:solidFill>
                <a:latin typeface="Times New Roman" panose="02020603050405020304" pitchFamily="18" charset="0"/>
                <a:cs typeface="Times New Roman" panose="02020603050405020304" pitchFamily="18" charset="0"/>
              </a:rPr>
              <a:t>component</a:t>
            </a:r>
            <a:r>
              <a:rPr lang="tr-TR" sz="1200" b="1" dirty="0">
                <a:solidFill>
                  <a:schemeClr val="bg1"/>
                </a:solidFill>
                <a:latin typeface="Times New Roman" panose="02020603050405020304" pitchFamily="18" charset="0"/>
                <a:cs typeface="Times New Roman" panose="02020603050405020304" pitchFamily="18" charset="0"/>
              </a:rPr>
              <a:t> i2c_master </a:t>
            </a:r>
            <a:r>
              <a:rPr lang="tr-TR" sz="1200" b="1" dirty="0">
                <a:solidFill>
                  <a:srgbClr val="FFFF00"/>
                </a:solidFill>
                <a:latin typeface="Times New Roman" panose="02020603050405020304" pitchFamily="18" charset="0"/>
                <a:cs typeface="Times New Roman" panose="02020603050405020304" pitchFamily="18" charset="0"/>
              </a:rPr>
              <a:t>is</a:t>
            </a:r>
            <a:r>
              <a:rPr lang="tr-TR" sz="1200" b="1" dirty="0">
                <a:solidFill>
                  <a:schemeClr val="bg1"/>
                </a:solidFill>
                <a:latin typeface="Times New Roman" panose="02020603050405020304" pitchFamily="18" charset="0"/>
                <a:cs typeface="Times New Roman" panose="02020603050405020304" pitchFamily="18" charset="0"/>
              </a:rPr>
              <a:t> </a:t>
            </a:r>
          </a:p>
          <a:p>
            <a:r>
              <a:rPr lang="tr-TR" sz="1200" b="1" dirty="0">
                <a:solidFill>
                  <a:schemeClr val="bg1"/>
                </a:solidFill>
                <a:latin typeface="Times New Roman" panose="02020603050405020304" pitchFamily="18" charset="0"/>
                <a:cs typeface="Times New Roman" panose="02020603050405020304" pitchFamily="18" charset="0"/>
              </a:rPr>
              <a:t>  ...</a:t>
            </a:r>
          </a:p>
          <a:p>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a:solidFill>
                  <a:srgbClr val="FFFF00"/>
                </a:solidFill>
                <a:latin typeface="Times New Roman" panose="02020603050405020304" pitchFamily="18" charset="0"/>
                <a:cs typeface="Times New Roman" panose="02020603050405020304" pitchFamily="18" charset="0"/>
              </a:rPr>
              <a:t>end</a:t>
            </a: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a:solidFill>
                  <a:srgbClr val="FFFF00"/>
                </a:solidFill>
                <a:latin typeface="Times New Roman" panose="02020603050405020304" pitchFamily="18" charset="0"/>
                <a:cs typeface="Times New Roman" panose="02020603050405020304" pitchFamily="18" charset="0"/>
              </a:rPr>
              <a:t>component</a:t>
            </a:r>
            <a:r>
              <a:rPr lang="tr-TR" sz="1200" b="1" dirty="0">
                <a:solidFill>
                  <a:schemeClr val="bg1"/>
                </a:solidFill>
                <a:latin typeface="Times New Roman" panose="02020603050405020304" pitchFamily="18" charset="0"/>
                <a:cs typeface="Times New Roman" panose="02020603050405020304" pitchFamily="18" charset="0"/>
              </a:rPr>
              <a:t> i2c_master;</a:t>
            </a:r>
          </a:p>
          <a:p>
            <a:r>
              <a:rPr lang="tr-TR" sz="1200" b="1" dirty="0">
                <a:solidFill>
                  <a:schemeClr val="bg1"/>
                </a:solidFill>
                <a:latin typeface="Times New Roman" panose="02020603050405020304" pitchFamily="18" charset="0"/>
                <a:cs typeface="Times New Roman" panose="02020603050405020304" pitchFamily="18" charset="0"/>
              </a:rPr>
              <a:t>  </a:t>
            </a:r>
          </a:p>
          <a:p>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a:solidFill>
                  <a:srgbClr val="FFFF00"/>
                </a:solidFill>
                <a:latin typeface="Times New Roman" panose="02020603050405020304" pitchFamily="18" charset="0"/>
                <a:cs typeface="Times New Roman" panose="02020603050405020304" pitchFamily="18" charset="0"/>
              </a:rPr>
              <a:t>constant</a:t>
            </a:r>
            <a:r>
              <a:rPr lang="tr-TR" sz="1200" b="1" dirty="0">
                <a:solidFill>
                  <a:schemeClr val="bg1"/>
                </a:solidFill>
                <a:latin typeface="Times New Roman" panose="02020603050405020304" pitchFamily="18" charset="0"/>
                <a:cs typeface="Times New Roman" panose="02020603050405020304" pitchFamily="18" charset="0"/>
              </a:rPr>
              <a:t> por_lim : </a:t>
            </a:r>
            <a:r>
              <a:rPr lang="tr-TR" sz="1200" b="1" dirty="0">
                <a:solidFill>
                  <a:srgbClr val="FF0000"/>
                </a:solidFill>
                <a:latin typeface="Times New Roman" panose="02020603050405020304" pitchFamily="18" charset="0"/>
                <a:cs typeface="Times New Roman" panose="02020603050405020304" pitchFamily="18" charset="0"/>
              </a:rPr>
              <a:t>integer</a:t>
            </a:r>
            <a:r>
              <a:rPr lang="tr-TR" sz="1200" b="1" dirty="0">
                <a:solidFill>
                  <a:schemeClr val="bg1"/>
                </a:solidFill>
                <a:latin typeface="Times New Roman" panose="02020603050405020304" pitchFamily="18" charset="0"/>
                <a:cs typeface="Times New Roman" panose="02020603050405020304" pitchFamily="18" charset="0"/>
              </a:rPr>
              <a:t> := </a:t>
            </a:r>
            <a:r>
              <a:rPr lang="tr-TR" sz="1200" b="1" dirty="0">
                <a:latin typeface="Times New Roman" panose="02020603050405020304" pitchFamily="18" charset="0"/>
                <a:cs typeface="Times New Roman" panose="02020603050405020304" pitchFamily="18" charset="0"/>
              </a:rPr>
              <a:t>99_999</a:t>
            </a:r>
            <a:r>
              <a:rPr lang="tr-TR" sz="1200" b="1" dirty="0">
                <a:solidFill>
                  <a:schemeClr val="bg1"/>
                </a:solidFill>
                <a:latin typeface="Times New Roman" panose="02020603050405020304" pitchFamily="18" charset="0"/>
                <a:cs typeface="Times New Roman" panose="02020603050405020304" pitchFamily="18" charset="0"/>
              </a:rPr>
              <a:t>;</a:t>
            </a:r>
          </a:p>
          <a:p>
            <a:r>
              <a:rPr lang="tr-TR" sz="1200" b="1" dirty="0">
                <a:solidFill>
                  <a:schemeClr val="bg1"/>
                </a:solidFill>
                <a:latin typeface="Times New Roman" panose="02020603050405020304" pitchFamily="18" charset="0"/>
                <a:cs typeface="Times New Roman" panose="02020603050405020304" pitchFamily="18" charset="0"/>
              </a:rPr>
              <a:t>  </a:t>
            </a:r>
          </a:p>
          <a:p>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a:solidFill>
                  <a:srgbClr val="FFFF00"/>
                </a:solidFill>
                <a:latin typeface="Times New Roman" panose="02020603050405020304" pitchFamily="18" charset="0"/>
                <a:cs typeface="Times New Roman" panose="02020603050405020304" pitchFamily="18" charset="0"/>
              </a:rPr>
              <a:t>type</a:t>
            </a:r>
            <a:r>
              <a:rPr lang="tr-TR" sz="1200" b="1" dirty="0">
                <a:solidFill>
                  <a:schemeClr val="bg1"/>
                </a:solidFill>
                <a:latin typeface="Times New Roman" panose="02020603050405020304" pitchFamily="18" charset="0"/>
                <a:cs typeface="Times New Roman" panose="02020603050405020304" pitchFamily="18" charset="0"/>
              </a:rPr>
              <a:t> sensor_states </a:t>
            </a:r>
            <a:r>
              <a:rPr lang="tr-TR" sz="1200" b="1" dirty="0">
                <a:solidFill>
                  <a:srgbClr val="FFFF00"/>
                </a:solidFill>
                <a:latin typeface="Times New Roman" panose="02020603050405020304" pitchFamily="18" charset="0"/>
                <a:cs typeface="Times New Roman" panose="02020603050405020304" pitchFamily="18" charset="0"/>
              </a:rPr>
              <a:t>is</a:t>
            </a:r>
            <a:r>
              <a:rPr lang="tr-TR" sz="1200" b="1" dirty="0">
                <a:solidFill>
                  <a:schemeClr val="bg1"/>
                </a:solidFill>
                <a:latin typeface="Times New Roman" panose="02020603050405020304" pitchFamily="18" charset="0"/>
                <a:cs typeface="Times New Roman" panose="02020603050405020304" pitchFamily="18" charset="0"/>
              </a:rPr>
              <a:t> (</a:t>
            </a:r>
          </a:p>
          <a:p>
            <a:r>
              <a:rPr lang="tr-TR" sz="1200" b="1" dirty="0">
                <a:solidFill>
                  <a:schemeClr val="bg1"/>
                </a:solidFill>
                <a:latin typeface="Times New Roman" panose="02020603050405020304" pitchFamily="18" charset="0"/>
                <a:cs typeface="Times New Roman" panose="02020603050405020304" pitchFamily="18" charset="0"/>
              </a:rPr>
              <a:t>    por_wait, cfg_sensor, take_data, bft_wait</a:t>
            </a:r>
          </a:p>
          <a:p>
            <a:r>
              <a:rPr lang="tr-TR" sz="1200" b="1" dirty="0">
                <a:solidFill>
                  <a:schemeClr val="bg1"/>
                </a:solidFill>
                <a:latin typeface="Times New Roman" panose="02020603050405020304" pitchFamily="18" charset="0"/>
                <a:cs typeface="Times New Roman" panose="02020603050405020304" pitchFamily="18" charset="0"/>
              </a:rPr>
              <a:t>  );</a:t>
            </a:r>
          </a:p>
          <a:p>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a:solidFill>
                  <a:srgbClr val="FFFF00"/>
                </a:solidFill>
                <a:latin typeface="Times New Roman" panose="02020603050405020304" pitchFamily="18" charset="0"/>
                <a:cs typeface="Times New Roman" panose="02020603050405020304" pitchFamily="18" charset="0"/>
              </a:rPr>
              <a:t>signal</a:t>
            </a:r>
            <a:r>
              <a:rPr lang="tr-TR" sz="1200" b="1" dirty="0">
                <a:solidFill>
                  <a:schemeClr val="bg1"/>
                </a:solidFill>
                <a:latin typeface="Times New Roman" panose="02020603050405020304" pitchFamily="18" charset="0"/>
                <a:cs typeface="Times New Roman" panose="02020603050405020304" pitchFamily="18" charset="0"/>
              </a:rPr>
              <a:t> sensor_ctrl_state : sensor_states;</a:t>
            </a:r>
          </a:p>
          <a:p>
            <a:endParaRPr lang="tr-TR" sz="1200" b="1" dirty="0">
              <a:solidFill>
                <a:schemeClr val="bg1"/>
              </a:solidFill>
              <a:latin typeface="Times New Roman" panose="02020603050405020304" pitchFamily="18" charset="0"/>
              <a:cs typeface="Times New Roman" panose="02020603050405020304" pitchFamily="18" charset="0"/>
            </a:endParaRPr>
          </a:p>
          <a:p>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a:solidFill>
                  <a:srgbClr val="FFFF00"/>
                </a:solidFill>
                <a:latin typeface="Times New Roman" panose="02020603050405020304" pitchFamily="18" charset="0"/>
                <a:cs typeface="Times New Roman" panose="02020603050405020304" pitchFamily="18" charset="0"/>
              </a:rPr>
              <a:t>signal</a:t>
            </a:r>
            <a:r>
              <a:rPr lang="tr-TR" sz="1200" b="1" dirty="0">
                <a:solidFill>
                  <a:schemeClr val="bg1"/>
                </a:solidFill>
                <a:latin typeface="Times New Roman" panose="02020603050405020304" pitchFamily="18" charset="0"/>
                <a:cs typeface="Times New Roman" panose="02020603050405020304" pitchFamily="18" charset="0"/>
              </a:rPr>
              <a:t> por_cnt : </a:t>
            </a:r>
            <a:r>
              <a:rPr lang="tr-TR" sz="1200" b="1" dirty="0">
                <a:solidFill>
                  <a:srgbClr val="FF0000"/>
                </a:solidFill>
                <a:latin typeface="Times New Roman" panose="02020603050405020304" pitchFamily="18" charset="0"/>
                <a:cs typeface="Times New Roman" panose="02020603050405020304" pitchFamily="18" charset="0"/>
              </a:rPr>
              <a:t>integer</a:t>
            </a:r>
            <a:r>
              <a:rPr lang="tr-TR" sz="1200" b="1" dirty="0">
                <a:solidFill>
                  <a:schemeClr val="bg1"/>
                </a:solidFill>
                <a:latin typeface="Times New Roman" panose="02020603050405020304" pitchFamily="18" charset="0"/>
                <a:cs typeface="Times New Roman" panose="02020603050405020304" pitchFamily="18" charset="0"/>
              </a:rPr>
              <a:t> range </a:t>
            </a:r>
            <a:r>
              <a:rPr lang="tr-TR" sz="1200" b="1" dirty="0">
                <a:latin typeface="Times New Roman" panose="02020603050405020304" pitchFamily="18" charset="0"/>
                <a:cs typeface="Times New Roman" panose="02020603050405020304" pitchFamily="18" charset="0"/>
              </a:rPr>
              <a:t>0</a:t>
            </a:r>
            <a:r>
              <a:rPr lang="tr-TR" sz="1200" b="1" dirty="0">
                <a:solidFill>
                  <a:schemeClr val="bg1"/>
                </a:solidFill>
                <a:latin typeface="Times New Roman" panose="02020603050405020304" pitchFamily="18" charset="0"/>
                <a:cs typeface="Times New Roman" panose="02020603050405020304" pitchFamily="18" charset="0"/>
              </a:rPr>
              <a:t> to por_lim;</a:t>
            </a:r>
          </a:p>
          <a:p>
            <a:r>
              <a:rPr lang="tr-TR" sz="1200" b="1" dirty="0">
                <a:solidFill>
                  <a:schemeClr val="bg1"/>
                </a:solidFill>
                <a:latin typeface="Times New Roman" panose="02020603050405020304" pitchFamily="18" charset="0"/>
                <a:cs typeface="Times New Roman" panose="02020603050405020304" pitchFamily="18" charset="0"/>
              </a:rPr>
              <a:t>  </a:t>
            </a:r>
          </a:p>
          <a:p>
            <a:endParaRPr lang="tr-TR" sz="1200" b="1" dirty="0">
              <a:solidFill>
                <a:schemeClr val="bg1"/>
              </a:solidFill>
              <a:latin typeface="Times New Roman" panose="02020603050405020304" pitchFamily="18" charset="0"/>
              <a:cs typeface="Times New Roman" panose="02020603050405020304" pitchFamily="18" charset="0"/>
            </a:endParaRPr>
          </a:p>
          <a:p>
            <a:r>
              <a:rPr lang="tr-TR" sz="1200" b="1" dirty="0">
                <a:solidFill>
                  <a:srgbClr val="FFFF00"/>
                </a:solidFill>
                <a:latin typeface="Times New Roman" panose="02020603050405020304" pitchFamily="18" charset="0"/>
                <a:cs typeface="Times New Roman" panose="02020603050405020304" pitchFamily="18" charset="0"/>
              </a:rPr>
              <a:t>begin</a:t>
            </a:r>
            <a:r>
              <a:rPr lang="tr-TR" sz="1200" b="1" dirty="0">
                <a:solidFill>
                  <a:schemeClr val="bg1"/>
                </a:solidFill>
                <a:latin typeface="Times New Roman" panose="02020603050405020304" pitchFamily="18" charset="0"/>
                <a:cs typeface="Times New Roman" panose="02020603050405020304" pitchFamily="18" charset="0"/>
              </a:rPr>
              <a:t> ...</a:t>
            </a:r>
          </a:p>
          <a:p>
            <a:endParaRPr lang="tr-TR" sz="1100" b="1" dirty="0">
              <a:solidFill>
                <a:schemeClr val="bg1"/>
              </a:solidFill>
              <a:latin typeface="Courier New" panose="02070309020205020404" pitchFamily="49" charset="0"/>
              <a:cs typeface="Courier New" panose="02070309020205020404" pitchFamily="49" charset="0"/>
            </a:endParaRPr>
          </a:p>
        </p:txBody>
      </p:sp>
      <p:sp>
        <p:nvSpPr>
          <p:cNvPr id="14" name="TextBox 13">
            <a:extLst>
              <a:ext uri="{FF2B5EF4-FFF2-40B4-BE49-F238E27FC236}">
                <a16:creationId xmlns:a16="http://schemas.microsoft.com/office/drawing/2014/main" id="{5965F447-E896-5EAD-0AAD-7F708EE0F429}"/>
              </a:ext>
            </a:extLst>
          </p:cNvPr>
          <p:cNvSpPr txBox="1"/>
          <p:nvPr/>
        </p:nvSpPr>
        <p:spPr>
          <a:xfrm>
            <a:off x="8982635" y="2735132"/>
            <a:ext cx="3012142" cy="646331"/>
          </a:xfrm>
          <a:prstGeom prst="rect">
            <a:avLst/>
          </a:prstGeom>
          <a:noFill/>
          <a:ln>
            <a:solidFill>
              <a:schemeClr val="bg1"/>
            </a:solidFill>
          </a:ln>
        </p:spPr>
        <p:txBody>
          <a:bodyPr wrap="square" rtlCol="0">
            <a:spAutoFit/>
          </a:bodyPr>
          <a:lstStyle/>
          <a:p>
            <a:pPr algn="just"/>
            <a:r>
              <a:rPr lang="en-US" sz="1200" dirty="0">
                <a:solidFill>
                  <a:schemeClr val="bg1"/>
                </a:solidFill>
                <a:latin typeface="Times New Roman" panose="02020603050405020304" pitchFamily="18" charset="0"/>
                <a:cs typeface="Times New Roman" panose="02020603050405020304" pitchFamily="18" charset="0"/>
              </a:rPr>
              <a:t>A </a:t>
            </a:r>
            <a:r>
              <a:rPr lang="en-US" sz="1200" u="sng" dirty="0">
                <a:solidFill>
                  <a:schemeClr val="bg1"/>
                </a:solidFill>
                <a:latin typeface="Times New Roman" panose="02020603050405020304" pitchFamily="18" charset="0"/>
                <a:cs typeface="Times New Roman" panose="02020603050405020304" pitchFamily="18" charset="0"/>
              </a:rPr>
              <a:t>configuration</a:t>
            </a:r>
            <a:r>
              <a:rPr lang="en-US" sz="1200" dirty="0">
                <a:solidFill>
                  <a:schemeClr val="bg1"/>
                </a:solidFill>
                <a:latin typeface="Times New Roman" panose="02020603050405020304" pitchFamily="18" charset="0"/>
                <a:cs typeface="Times New Roman" panose="02020603050405020304" pitchFamily="18" charset="0"/>
              </a:rPr>
              <a:t> in VHDL specifies how components within an architecture are bound to entities and architectures</a:t>
            </a:r>
            <a:r>
              <a:rPr lang="tr-TR" sz="1200" dirty="0">
                <a:solidFill>
                  <a:schemeClr val="bg1"/>
                </a:solidFill>
                <a:latin typeface="Times New Roman" panose="02020603050405020304" pitchFamily="18" charset="0"/>
                <a:cs typeface="Times New Roman" panose="02020603050405020304" pitchFamily="18" charset="0"/>
              </a:rPr>
              <a:t>.</a:t>
            </a:r>
          </a:p>
        </p:txBody>
      </p:sp>
      <p:sp>
        <p:nvSpPr>
          <p:cNvPr id="15" name="TextBox 14">
            <a:extLst>
              <a:ext uri="{FF2B5EF4-FFF2-40B4-BE49-F238E27FC236}">
                <a16:creationId xmlns:a16="http://schemas.microsoft.com/office/drawing/2014/main" id="{5ACFC74E-EE49-BDB3-CAF6-E35FA05F187C}"/>
              </a:ext>
            </a:extLst>
          </p:cNvPr>
          <p:cNvSpPr txBox="1"/>
          <p:nvPr/>
        </p:nvSpPr>
        <p:spPr>
          <a:xfrm>
            <a:off x="8982634" y="3497039"/>
            <a:ext cx="3013200" cy="3222000"/>
          </a:xfrm>
          <a:prstGeom prst="rect">
            <a:avLst/>
          </a:prstGeom>
          <a:noFill/>
          <a:ln>
            <a:solidFill>
              <a:schemeClr val="bg1"/>
            </a:solidFill>
          </a:ln>
        </p:spPr>
        <p:txBody>
          <a:bodyPr wrap="square" rtlCol="0">
            <a:spAutoFit/>
          </a:bodyPr>
          <a:lstStyle/>
          <a:p>
            <a:r>
              <a:rPr lang="en-US" sz="1200" b="1" dirty="0">
                <a:solidFill>
                  <a:srgbClr val="FFFF00"/>
                </a:solidFill>
                <a:latin typeface="Times New Roman" panose="02020603050405020304" pitchFamily="18" charset="0"/>
                <a:cs typeface="Times New Roman" panose="02020603050405020304" pitchFamily="18" charset="0"/>
              </a:rPr>
              <a:t>library</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ttl</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accent3">
                    <a:lumMod val="50000"/>
                  </a:schemeClr>
                </a:solidFill>
                <a:latin typeface="Times New Roman" panose="02020603050405020304" pitchFamily="18" charset="0"/>
                <a:cs typeface="Times New Roman" panose="02020603050405020304" pitchFamily="18" charset="0"/>
              </a:rPr>
              <a:t>w</a:t>
            </a:r>
            <a:r>
              <a:rPr lang="en-US" sz="1200" b="1" dirty="0" err="1">
                <a:solidFill>
                  <a:schemeClr val="accent3">
                    <a:lumMod val="50000"/>
                  </a:schemeClr>
                </a:solidFill>
                <a:latin typeface="Times New Roman" panose="02020603050405020304" pitchFamily="18" charset="0"/>
                <a:cs typeface="Times New Roman" panose="02020603050405020304" pitchFamily="18" charset="0"/>
              </a:rPr>
              <a:t>ork</a:t>
            </a:r>
            <a:r>
              <a:rPr lang="en-US" sz="1200" b="1" dirty="0">
                <a:solidFill>
                  <a:schemeClr val="bg1"/>
                </a:solidFill>
                <a:latin typeface="Times New Roman" panose="02020603050405020304" pitchFamily="18" charset="0"/>
                <a:cs typeface="Times New Roman" panose="02020603050405020304" pitchFamily="18" charset="0"/>
              </a:rPr>
              <a:t>;</a:t>
            </a:r>
          </a:p>
          <a:p>
            <a:r>
              <a:rPr lang="en-US" sz="1200" b="1" dirty="0">
                <a:solidFill>
                  <a:srgbClr val="FFFF66"/>
                </a:solidFill>
                <a:latin typeface="Times New Roman" panose="02020603050405020304" pitchFamily="18" charset="0"/>
                <a:cs typeface="Times New Roman" panose="02020603050405020304" pitchFamily="18" charset="0"/>
              </a:rPr>
              <a:t>configuration</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v</a:t>
            </a:r>
            <a:r>
              <a:rPr lang="en-US" sz="1200" b="1" dirty="0">
                <a:solidFill>
                  <a:schemeClr val="bg1"/>
                </a:solidFill>
                <a:latin typeface="Times New Roman" panose="02020603050405020304" pitchFamily="18" charset="0"/>
                <a:cs typeface="Times New Roman" panose="02020603050405020304" pitchFamily="18" charset="0"/>
              </a:rPr>
              <a:t>4_27_87 </a:t>
            </a:r>
            <a:r>
              <a:rPr lang="en-US" sz="1200" b="1" dirty="0">
                <a:solidFill>
                  <a:srgbClr val="FFFF66"/>
                </a:solidFill>
                <a:latin typeface="Times New Roman" panose="02020603050405020304" pitchFamily="18" charset="0"/>
                <a:cs typeface="Times New Roman" panose="02020603050405020304" pitchFamily="18" charset="0"/>
              </a:rPr>
              <a:t>of</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p</a:t>
            </a:r>
            <a:r>
              <a:rPr lang="en-US" sz="1200" b="1" dirty="0" err="1">
                <a:solidFill>
                  <a:schemeClr val="bg1"/>
                </a:solidFill>
                <a:latin typeface="Times New Roman" panose="02020603050405020304" pitchFamily="18" charset="0"/>
                <a:cs typeface="Times New Roman" panose="02020603050405020304" pitchFamily="18" charset="0"/>
              </a:rPr>
              <a:t>rocessor</a:t>
            </a:r>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66"/>
                </a:solidFill>
                <a:latin typeface="Times New Roman" panose="02020603050405020304" pitchFamily="18" charset="0"/>
                <a:cs typeface="Times New Roman" panose="02020603050405020304" pitchFamily="18" charset="0"/>
              </a:rPr>
              <a:t>is</a:t>
            </a:r>
          </a:p>
          <a:p>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66"/>
                </a:solidFill>
                <a:latin typeface="Times New Roman" panose="02020603050405020304" pitchFamily="18" charset="0"/>
                <a:cs typeface="Times New Roman" panose="02020603050405020304" pitchFamily="18" charset="0"/>
              </a:rPr>
              <a:t>use</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accent3">
                    <a:lumMod val="50000"/>
                  </a:schemeClr>
                </a:solidFill>
                <a:latin typeface="Times New Roman" panose="02020603050405020304" pitchFamily="18" charset="0"/>
                <a:cs typeface="Times New Roman" panose="02020603050405020304" pitchFamily="18" charset="0"/>
              </a:rPr>
              <a:t>w</a:t>
            </a:r>
            <a:r>
              <a:rPr lang="en-US" sz="1200" b="1" dirty="0" err="1">
                <a:solidFill>
                  <a:schemeClr val="accent3">
                    <a:lumMod val="50000"/>
                  </a:schemeClr>
                </a:solidFill>
                <a:latin typeface="Times New Roman" panose="02020603050405020304" pitchFamily="18" charset="0"/>
                <a:cs typeface="Times New Roman" panose="02020603050405020304" pitchFamily="18" charset="0"/>
              </a:rPr>
              <a:t>ork</a:t>
            </a:r>
            <a:r>
              <a:rPr lang="en-US" sz="1200" b="1" dirty="0" err="1">
                <a:solidFill>
                  <a:schemeClr val="bg1"/>
                </a:solidFill>
                <a:latin typeface="Times New Roman" panose="02020603050405020304" pitchFamily="18" charset="0"/>
                <a:cs typeface="Times New Roman" panose="02020603050405020304" pitchFamily="18" charset="0"/>
              </a:rPr>
              <a:t>.</a:t>
            </a:r>
            <a:r>
              <a:rPr lang="en-US" sz="1200" b="1" dirty="0" err="1">
                <a:solidFill>
                  <a:srgbClr val="FFFF66"/>
                </a:solidFill>
                <a:latin typeface="Times New Roman" panose="02020603050405020304" pitchFamily="18" charset="0"/>
                <a:cs typeface="Times New Roman" panose="02020603050405020304" pitchFamily="18" charset="0"/>
              </a:rPr>
              <a:t>all</a:t>
            </a:r>
            <a:r>
              <a:rPr lang="en-US" sz="1200" b="1" dirty="0">
                <a:solidFill>
                  <a:schemeClr val="bg1"/>
                </a:solidFill>
                <a:latin typeface="Times New Roman" panose="02020603050405020304" pitchFamily="18" charset="0"/>
                <a:cs typeface="Times New Roman" panose="02020603050405020304" pitchFamily="18" charset="0"/>
              </a:rPr>
              <a:t>;</a:t>
            </a:r>
          </a:p>
          <a:p>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for</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s</a:t>
            </a:r>
            <a:r>
              <a:rPr lang="en-US" sz="1200" b="1" dirty="0" err="1">
                <a:solidFill>
                  <a:schemeClr val="bg1"/>
                </a:solidFill>
                <a:latin typeface="Times New Roman" panose="02020603050405020304" pitchFamily="18" charset="0"/>
                <a:cs typeface="Times New Roman" panose="02020603050405020304" pitchFamily="18" charset="0"/>
              </a:rPr>
              <a:t>tructure</a:t>
            </a:r>
            <a:r>
              <a:rPr lang="en-US" sz="1200" b="1" dirty="0">
                <a:solidFill>
                  <a:schemeClr val="bg1"/>
                </a:solidFill>
                <a:latin typeface="Times New Roman" panose="02020603050405020304" pitchFamily="18" charset="0"/>
                <a:cs typeface="Times New Roman" panose="02020603050405020304" pitchFamily="18" charset="0"/>
              </a:rPr>
              <a:t>_</a:t>
            </a:r>
            <a:r>
              <a:rPr lang="tr-TR" sz="1200" b="1" dirty="0">
                <a:solidFill>
                  <a:schemeClr val="bg1"/>
                </a:solidFill>
                <a:latin typeface="Times New Roman" panose="02020603050405020304" pitchFamily="18" charset="0"/>
                <a:cs typeface="Times New Roman" panose="02020603050405020304" pitchFamily="18" charset="0"/>
              </a:rPr>
              <a:t>v</a:t>
            </a:r>
            <a:r>
              <a:rPr lang="en-US" sz="1200" b="1" dirty="0" err="1">
                <a:solidFill>
                  <a:schemeClr val="bg1"/>
                </a:solidFill>
                <a:latin typeface="Times New Roman" panose="02020603050405020304" pitchFamily="18" charset="0"/>
                <a:cs typeface="Times New Roman" panose="02020603050405020304" pitchFamily="18" charset="0"/>
              </a:rPr>
              <a:t>iew</a:t>
            </a:r>
            <a:endParaRPr lang="en-US" sz="1200" b="1" dirty="0">
              <a:solidFill>
                <a:schemeClr val="bg1"/>
              </a:solidFill>
              <a:latin typeface="Times New Roman" panose="02020603050405020304" pitchFamily="18" charset="0"/>
              <a:cs typeface="Times New Roman" panose="02020603050405020304" pitchFamily="18" charset="0"/>
            </a:endParaRPr>
          </a:p>
          <a:p>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for</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a</a:t>
            </a:r>
            <a:r>
              <a:rPr lang="en-US" sz="1200" b="1" dirty="0">
                <a:solidFill>
                  <a:schemeClr val="bg1"/>
                </a:solidFill>
                <a:latin typeface="Times New Roman" panose="02020603050405020304" pitchFamily="18" charset="0"/>
                <a:cs typeface="Times New Roman" panose="02020603050405020304" pitchFamily="18" charset="0"/>
              </a:rPr>
              <a:t>1: </a:t>
            </a:r>
            <a:r>
              <a:rPr lang="tr-TR" sz="1200" b="1" dirty="0">
                <a:solidFill>
                  <a:schemeClr val="bg1"/>
                </a:solidFill>
                <a:latin typeface="Times New Roman" panose="02020603050405020304" pitchFamily="18" charset="0"/>
                <a:cs typeface="Times New Roman" panose="02020603050405020304" pitchFamily="18" charset="0"/>
              </a:rPr>
              <a:t>alu</a:t>
            </a:r>
            <a:endParaRPr lang="en-US" sz="1200" b="1" dirty="0">
              <a:solidFill>
                <a:schemeClr val="bg1"/>
              </a:solidFill>
              <a:latin typeface="Times New Roman" panose="02020603050405020304" pitchFamily="18" charset="0"/>
              <a:cs typeface="Times New Roman" panose="02020603050405020304" pitchFamily="18" charset="0"/>
            </a:endParaRPr>
          </a:p>
          <a:p>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use</a:t>
            </a:r>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configuration</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ttl</a:t>
            </a:r>
            <a:r>
              <a:rPr lang="en-US" sz="1200" b="1" dirty="0">
                <a:solidFill>
                  <a:schemeClr val="bg1"/>
                </a:solidFill>
                <a:latin typeface="Times New Roman" panose="02020603050405020304" pitchFamily="18" charset="0"/>
                <a:cs typeface="Times New Roman" panose="02020603050405020304" pitchFamily="18" charset="0"/>
              </a:rPr>
              <a:t>.</a:t>
            </a:r>
            <a:r>
              <a:rPr lang="tr-TR" sz="1200" b="1" dirty="0">
                <a:solidFill>
                  <a:schemeClr val="bg1"/>
                </a:solidFill>
                <a:latin typeface="Times New Roman" panose="02020603050405020304" pitchFamily="18" charset="0"/>
                <a:cs typeface="Times New Roman" panose="02020603050405020304" pitchFamily="18" charset="0"/>
              </a:rPr>
              <a:t>sn</a:t>
            </a:r>
            <a:r>
              <a:rPr lang="en-US" sz="1200" b="1" dirty="0">
                <a:solidFill>
                  <a:schemeClr val="bg1"/>
                </a:solidFill>
                <a:latin typeface="Times New Roman" panose="02020603050405020304" pitchFamily="18" charset="0"/>
                <a:cs typeface="Times New Roman" panose="02020603050405020304" pitchFamily="18" charset="0"/>
              </a:rPr>
              <a:t>74</a:t>
            </a:r>
            <a:r>
              <a:rPr lang="tr-TR" sz="1200" b="1" dirty="0">
                <a:solidFill>
                  <a:schemeClr val="bg1"/>
                </a:solidFill>
                <a:latin typeface="Times New Roman" panose="02020603050405020304" pitchFamily="18" charset="0"/>
                <a:cs typeface="Times New Roman" panose="02020603050405020304" pitchFamily="18" charset="0"/>
              </a:rPr>
              <a:t>ls</a:t>
            </a:r>
            <a:r>
              <a:rPr lang="en-US" sz="1200" b="1" dirty="0">
                <a:solidFill>
                  <a:schemeClr val="bg1"/>
                </a:solidFill>
                <a:latin typeface="Times New Roman" panose="02020603050405020304" pitchFamily="18" charset="0"/>
                <a:cs typeface="Times New Roman" panose="02020603050405020304" pitchFamily="18" charset="0"/>
              </a:rPr>
              <a:t>181;</a:t>
            </a:r>
          </a:p>
          <a:p>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end</a:t>
            </a:r>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for</a:t>
            </a:r>
            <a:r>
              <a:rPr lang="en-US" sz="1200" b="1" dirty="0">
                <a:solidFill>
                  <a:schemeClr val="bg1"/>
                </a:solidFill>
                <a:latin typeface="Times New Roman" panose="02020603050405020304" pitchFamily="18" charset="0"/>
                <a:cs typeface="Times New Roman" panose="02020603050405020304" pitchFamily="18" charset="0"/>
              </a:rPr>
              <a:t>;</a:t>
            </a:r>
          </a:p>
          <a:p>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for</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m</a:t>
            </a:r>
            <a:r>
              <a:rPr lang="en-US" sz="1200" b="1" dirty="0">
                <a:solidFill>
                  <a:schemeClr val="bg1"/>
                </a:solidFill>
                <a:latin typeface="Times New Roman" panose="02020603050405020304" pitchFamily="18" charset="0"/>
                <a:cs typeface="Times New Roman" panose="02020603050405020304" pitchFamily="18" charset="0"/>
              </a:rPr>
              <a:t>1,</a:t>
            </a:r>
            <a:r>
              <a:rPr lang="tr-TR" sz="1200" b="1" dirty="0">
                <a:solidFill>
                  <a:schemeClr val="bg1"/>
                </a:solidFill>
                <a:latin typeface="Times New Roman" panose="02020603050405020304" pitchFamily="18" charset="0"/>
                <a:cs typeface="Times New Roman" panose="02020603050405020304" pitchFamily="18" charset="0"/>
              </a:rPr>
              <a:t>m</a:t>
            </a:r>
            <a:r>
              <a:rPr lang="en-US" sz="1200" b="1" dirty="0">
                <a:solidFill>
                  <a:schemeClr val="bg1"/>
                </a:solidFill>
                <a:latin typeface="Times New Roman" panose="02020603050405020304" pitchFamily="18" charset="0"/>
                <a:cs typeface="Times New Roman" panose="02020603050405020304" pitchFamily="18" charset="0"/>
              </a:rPr>
              <a:t>2,</a:t>
            </a:r>
            <a:r>
              <a:rPr lang="tr-TR" sz="1200" b="1" dirty="0">
                <a:solidFill>
                  <a:schemeClr val="bg1"/>
                </a:solidFill>
                <a:latin typeface="Times New Roman" panose="02020603050405020304" pitchFamily="18" charset="0"/>
                <a:cs typeface="Times New Roman" panose="02020603050405020304" pitchFamily="18" charset="0"/>
              </a:rPr>
              <a:t>m</a:t>
            </a:r>
            <a:r>
              <a:rPr lang="en-US" sz="1200" b="1" dirty="0">
                <a:solidFill>
                  <a:schemeClr val="bg1"/>
                </a:solidFill>
                <a:latin typeface="Times New Roman" panose="02020603050405020304" pitchFamily="18" charset="0"/>
                <a:cs typeface="Times New Roman" panose="02020603050405020304" pitchFamily="18" charset="0"/>
              </a:rPr>
              <a:t>3: </a:t>
            </a:r>
            <a:r>
              <a:rPr lang="tr-TR" sz="1200" b="1" dirty="0">
                <a:solidFill>
                  <a:schemeClr val="bg1"/>
                </a:solidFill>
                <a:latin typeface="Times New Roman" panose="02020603050405020304" pitchFamily="18" charset="0"/>
                <a:cs typeface="Times New Roman" panose="02020603050405020304" pitchFamily="18" charset="0"/>
              </a:rPr>
              <a:t>mux</a:t>
            </a:r>
            <a:endParaRPr lang="en-US" sz="1200" b="1" dirty="0">
              <a:solidFill>
                <a:schemeClr val="bg1"/>
              </a:solidFill>
              <a:latin typeface="Times New Roman" panose="02020603050405020304" pitchFamily="18" charset="0"/>
              <a:cs typeface="Times New Roman" panose="02020603050405020304" pitchFamily="18" charset="0"/>
            </a:endParaRPr>
          </a:p>
          <a:p>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use</a:t>
            </a:r>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entity</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m</a:t>
            </a:r>
            <a:r>
              <a:rPr lang="en-US" sz="1200" b="1" dirty="0">
                <a:solidFill>
                  <a:schemeClr val="bg1"/>
                </a:solidFill>
                <a:latin typeface="Times New Roman" panose="02020603050405020304" pitchFamily="18" charset="0"/>
                <a:cs typeface="Times New Roman" panose="02020603050405020304" pitchFamily="18" charset="0"/>
              </a:rPr>
              <a:t>ultiplex4 (</a:t>
            </a:r>
            <a:r>
              <a:rPr lang="tr-TR" sz="1200" b="1" dirty="0">
                <a:solidFill>
                  <a:schemeClr val="bg1"/>
                </a:solidFill>
                <a:latin typeface="Times New Roman" panose="02020603050405020304" pitchFamily="18" charset="0"/>
                <a:cs typeface="Times New Roman" panose="02020603050405020304" pitchFamily="18" charset="0"/>
              </a:rPr>
              <a:t>b</a:t>
            </a:r>
            <a:r>
              <a:rPr lang="en-US" sz="1200" b="1" dirty="0" err="1">
                <a:solidFill>
                  <a:schemeClr val="bg1"/>
                </a:solidFill>
                <a:latin typeface="Times New Roman" panose="02020603050405020304" pitchFamily="18" charset="0"/>
                <a:cs typeface="Times New Roman" panose="02020603050405020304" pitchFamily="18" charset="0"/>
              </a:rPr>
              <a:t>ehavior</a:t>
            </a:r>
            <a:r>
              <a:rPr lang="en-US" sz="1200" b="1" dirty="0">
                <a:solidFill>
                  <a:schemeClr val="bg1"/>
                </a:solidFill>
                <a:latin typeface="Times New Roman" panose="02020603050405020304" pitchFamily="18" charset="0"/>
                <a:cs typeface="Times New Roman" panose="02020603050405020304" pitchFamily="18" charset="0"/>
              </a:rPr>
              <a:t>);</a:t>
            </a:r>
          </a:p>
          <a:p>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end</a:t>
            </a:r>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for</a:t>
            </a:r>
            <a:r>
              <a:rPr lang="en-US" sz="1200" b="1" dirty="0">
                <a:solidFill>
                  <a:schemeClr val="bg1"/>
                </a:solidFill>
                <a:latin typeface="Times New Roman" panose="02020603050405020304" pitchFamily="18" charset="0"/>
                <a:cs typeface="Times New Roman" panose="02020603050405020304" pitchFamily="18" charset="0"/>
              </a:rPr>
              <a:t>;</a:t>
            </a:r>
          </a:p>
          <a:p>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for</a:t>
            </a:r>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all</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l</a:t>
            </a:r>
            <a:r>
              <a:rPr lang="en-US" sz="1200" b="1" dirty="0" err="1">
                <a:solidFill>
                  <a:schemeClr val="bg1"/>
                </a:solidFill>
                <a:latin typeface="Times New Roman" panose="02020603050405020304" pitchFamily="18" charset="0"/>
                <a:cs typeface="Times New Roman" panose="02020603050405020304" pitchFamily="18" charset="0"/>
              </a:rPr>
              <a:t>atch</a:t>
            </a:r>
            <a:endParaRPr lang="en-US" sz="1200" b="1" dirty="0">
              <a:solidFill>
                <a:schemeClr val="bg1"/>
              </a:solidFill>
              <a:latin typeface="Times New Roman" panose="02020603050405020304" pitchFamily="18" charset="0"/>
              <a:cs typeface="Times New Roman" panose="02020603050405020304" pitchFamily="18" charset="0"/>
            </a:endParaRPr>
          </a:p>
          <a:p>
            <a:r>
              <a:rPr lang="en-US" sz="1200" b="1" dirty="0">
                <a:solidFill>
                  <a:schemeClr val="bg1"/>
                </a:solidFill>
                <a:latin typeface="Times New Roman" panose="02020603050405020304" pitchFamily="18" charset="0"/>
                <a:cs typeface="Times New Roman" panose="02020603050405020304" pitchFamily="18" charset="0"/>
              </a:rPr>
              <a:t>      -- use defaults</a:t>
            </a:r>
          </a:p>
          <a:p>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end</a:t>
            </a:r>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for</a:t>
            </a:r>
            <a:r>
              <a:rPr lang="en-US" sz="1200" b="1" dirty="0">
                <a:solidFill>
                  <a:schemeClr val="bg1"/>
                </a:solidFill>
                <a:latin typeface="Times New Roman" panose="02020603050405020304" pitchFamily="18" charset="0"/>
                <a:cs typeface="Times New Roman" panose="02020603050405020304" pitchFamily="18" charset="0"/>
              </a:rPr>
              <a:t>;</a:t>
            </a:r>
          </a:p>
          <a:p>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end</a:t>
            </a:r>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for</a:t>
            </a:r>
            <a:r>
              <a:rPr lang="en-US" sz="1200" b="1" dirty="0">
                <a:solidFill>
                  <a:schemeClr val="bg1"/>
                </a:solidFill>
                <a:latin typeface="Times New Roman" panose="02020603050405020304" pitchFamily="18" charset="0"/>
                <a:cs typeface="Times New Roman" panose="02020603050405020304" pitchFamily="18" charset="0"/>
              </a:rPr>
              <a:t>;</a:t>
            </a:r>
          </a:p>
          <a:p>
            <a:r>
              <a:rPr lang="en-US" sz="1200" b="1" dirty="0">
                <a:solidFill>
                  <a:srgbClr val="FFFF00"/>
                </a:solidFill>
                <a:latin typeface="Times New Roman" panose="02020603050405020304" pitchFamily="18" charset="0"/>
                <a:cs typeface="Times New Roman" panose="02020603050405020304" pitchFamily="18" charset="0"/>
              </a:rPr>
              <a:t>end</a:t>
            </a:r>
            <a:r>
              <a:rPr lang="en-US" sz="1200" b="1" dirty="0">
                <a:solidFill>
                  <a:schemeClr val="bg1"/>
                </a:solidFill>
                <a:latin typeface="Times New Roman" panose="02020603050405020304" pitchFamily="18" charset="0"/>
                <a:cs typeface="Times New Roman" panose="02020603050405020304" pitchFamily="18" charset="0"/>
              </a:rPr>
              <a:t> </a:t>
            </a:r>
            <a:r>
              <a:rPr lang="en-US" sz="1200" b="1" dirty="0">
                <a:solidFill>
                  <a:srgbClr val="FFFF00"/>
                </a:solidFill>
                <a:latin typeface="Times New Roman" panose="02020603050405020304" pitchFamily="18" charset="0"/>
                <a:cs typeface="Times New Roman" panose="02020603050405020304" pitchFamily="18" charset="0"/>
              </a:rPr>
              <a:t>configuration</a:t>
            </a:r>
            <a:r>
              <a:rPr lang="en-US" sz="1200" b="1" dirty="0">
                <a:solidFill>
                  <a:schemeClr val="bg1"/>
                </a:solidFill>
                <a:latin typeface="Times New Roman" panose="02020603050405020304" pitchFamily="18" charset="0"/>
                <a:cs typeface="Times New Roman" panose="02020603050405020304" pitchFamily="18" charset="0"/>
              </a:rPr>
              <a:t> </a:t>
            </a:r>
            <a:r>
              <a:rPr lang="tr-TR" sz="1200" b="1" dirty="0">
                <a:solidFill>
                  <a:schemeClr val="bg1"/>
                </a:solidFill>
                <a:latin typeface="Times New Roman" panose="02020603050405020304" pitchFamily="18" charset="0"/>
                <a:cs typeface="Times New Roman" panose="02020603050405020304" pitchFamily="18" charset="0"/>
              </a:rPr>
              <a:t>v</a:t>
            </a:r>
            <a:r>
              <a:rPr lang="en-US" sz="1200" b="1" dirty="0">
                <a:solidFill>
                  <a:schemeClr val="bg1"/>
                </a:solidFill>
                <a:latin typeface="Times New Roman" panose="02020603050405020304" pitchFamily="18" charset="0"/>
                <a:cs typeface="Times New Roman" panose="02020603050405020304" pitchFamily="18" charset="0"/>
              </a:rPr>
              <a:t>4_27_87;</a:t>
            </a:r>
            <a:endParaRPr lang="tr-TR" sz="1200" b="1" dirty="0">
              <a:solidFill>
                <a:schemeClr val="bg1"/>
              </a:solidFill>
              <a:latin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06D9527A-1775-3B30-854E-B3464B5DC447}"/>
              </a:ext>
            </a:extLst>
          </p:cNvPr>
          <p:cNvSpPr txBox="1"/>
          <p:nvPr/>
        </p:nvSpPr>
        <p:spPr>
          <a:xfrm>
            <a:off x="6838950" y="134470"/>
            <a:ext cx="5086350" cy="461665"/>
          </a:xfrm>
          <a:prstGeom prst="rect">
            <a:avLst/>
          </a:prstGeom>
          <a:noFill/>
        </p:spPr>
        <p:txBody>
          <a:bodyPr wrap="square" rtlCol="0">
            <a:spAutoFit/>
          </a:bodyPr>
          <a:lstStyle/>
          <a:p>
            <a:r>
              <a:rPr lang="tr-TR" sz="1200" dirty="0">
                <a:solidFill>
                  <a:schemeClr val="bg1"/>
                </a:solidFill>
                <a:latin typeface="Times New Roman" panose="02020603050405020304" pitchFamily="18" charset="0"/>
                <a:cs typeface="Times New Roman" panose="02020603050405020304" pitchFamily="18" charset="0"/>
              </a:rPr>
              <a:t>Examples 1 and 3 taken from "</a:t>
            </a:r>
            <a:r>
              <a:rPr lang="tr-TR" sz="1200" i="1" u="sng" dirty="0">
                <a:solidFill>
                  <a:schemeClr val="bg1"/>
                </a:solidFill>
                <a:latin typeface="Times New Roman" panose="02020603050405020304" pitchFamily="18" charset="0"/>
                <a:cs typeface="Times New Roman" panose="02020603050405020304" pitchFamily="18" charset="0"/>
              </a:rPr>
              <a:t>IEEE1076-2019"</a:t>
            </a:r>
            <a:r>
              <a:rPr lang="tr-TR" sz="1200" dirty="0">
                <a:solidFill>
                  <a:schemeClr val="bg1"/>
                </a:solidFill>
                <a:latin typeface="Times New Roman" panose="02020603050405020304" pitchFamily="18" charset="0"/>
                <a:cs typeface="Times New Roman" panose="02020603050405020304" pitchFamily="18" charset="0"/>
              </a:rPr>
              <a:t>  document where example 2 is my example.</a:t>
            </a:r>
          </a:p>
        </p:txBody>
      </p:sp>
      <p:sp>
        <p:nvSpPr>
          <p:cNvPr id="17" name="TextBox 16">
            <a:extLst>
              <a:ext uri="{FF2B5EF4-FFF2-40B4-BE49-F238E27FC236}">
                <a16:creationId xmlns:a16="http://schemas.microsoft.com/office/drawing/2014/main" id="{52463AF4-CE02-31C7-4281-DD3279F9F90F}"/>
              </a:ext>
            </a:extLst>
          </p:cNvPr>
          <p:cNvSpPr txBox="1"/>
          <p:nvPr/>
        </p:nvSpPr>
        <p:spPr>
          <a:xfrm>
            <a:off x="3765176" y="6497756"/>
            <a:ext cx="556100" cy="276999"/>
          </a:xfrm>
          <a:prstGeom prst="rect">
            <a:avLst/>
          </a:prstGeom>
          <a:noFill/>
          <a:ln>
            <a:solidFill>
              <a:schemeClr val="bg1"/>
            </a:solidFill>
          </a:ln>
        </p:spPr>
        <p:txBody>
          <a:bodyPr wrap="square" rtlCol="0">
            <a:spAutoFit/>
          </a:bodyPr>
          <a:lstStyle/>
          <a:p>
            <a:r>
              <a:rPr lang="tr-TR" sz="1200" dirty="0">
                <a:solidFill>
                  <a:schemeClr val="bg1"/>
                </a:solidFill>
                <a:latin typeface="Times New Roman" panose="02020603050405020304" pitchFamily="18" charset="0"/>
                <a:cs typeface="Times New Roman" panose="02020603050405020304" pitchFamily="18" charset="0"/>
              </a:rPr>
              <a:t>EX-1</a:t>
            </a:r>
            <a:endParaRPr lang="tr-TR" dirty="0">
              <a:solidFill>
                <a:schemeClr val="bg1"/>
              </a:solidFill>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A9C6B4A6-49F8-39E0-55BE-7ED86C7B272A}"/>
              </a:ext>
            </a:extLst>
          </p:cNvPr>
          <p:cNvSpPr txBox="1"/>
          <p:nvPr/>
        </p:nvSpPr>
        <p:spPr>
          <a:xfrm>
            <a:off x="11438676" y="6442040"/>
            <a:ext cx="556100" cy="276999"/>
          </a:xfrm>
          <a:prstGeom prst="rect">
            <a:avLst/>
          </a:prstGeom>
          <a:noFill/>
          <a:ln>
            <a:solidFill>
              <a:schemeClr val="bg1"/>
            </a:solidFill>
          </a:ln>
        </p:spPr>
        <p:txBody>
          <a:bodyPr wrap="square" rtlCol="0">
            <a:spAutoFit/>
          </a:bodyPr>
          <a:lstStyle/>
          <a:p>
            <a:r>
              <a:rPr lang="tr-TR" sz="1200" dirty="0">
                <a:solidFill>
                  <a:schemeClr val="bg1"/>
                </a:solidFill>
                <a:latin typeface="Times New Roman" panose="02020603050405020304" pitchFamily="18" charset="0"/>
                <a:cs typeface="Times New Roman" panose="02020603050405020304" pitchFamily="18" charset="0"/>
              </a:rPr>
              <a:t>EX-3</a:t>
            </a:r>
            <a:endParaRPr lang="tr-TR" dirty="0">
              <a:solidFill>
                <a:schemeClr val="bg1"/>
              </a:solidFill>
              <a:latin typeface="Times New Roman" panose="02020603050405020304" pitchFamily="18" charset="0"/>
              <a:cs typeface="Times New Roman" panose="02020603050405020304" pitchFamily="18" charset="0"/>
            </a:endParaRPr>
          </a:p>
        </p:txBody>
      </p:sp>
      <p:sp>
        <p:nvSpPr>
          <p:cNvPr id="19" name="TextBox 18">
            <a:extLst>
              <a:ext uri="{FF2B5EF4-FFF2-40B4-BE49-F238E27FC236}">
                <a16:creationId xmlns:a16="http://schemas.microsoft.com/office/drawing/2014/main" id="{E2159D23-9383-3EF9-6253-9F0545615354}"/>
              </a:ext>
            </a:extLst>
          </p:cNvPr>
          <p:cNvSpPr txBox="1"/>
          <p:nvPr/>
        </p:nvSpPr>
        <p:spPr>
          <a:xfrm>
            <a:off x="8166846" y="6488515"/>
            <a:ext cx="556100" cy="276999"/>
          </a:xfrm>
          <a:prstGeom prst="rect">
            <a:avLst/>
          </a:prstGeom>
          <a:noFill/>
          <a:ln>
            <a:solidFill>
              <a:schemeClr val="bg1"/>
            </a:solidFill>
          </a:ln>
        </p:spPr>
        <p:txBody>
          <a:bodyPr wrap="square" rtlCol="0">
            <a:spAutoFit/>
          </a:bodyPr>
          <a:lstStyle/>
          <a:p>
            <a:r>
              <a:rPr lang="tr-TR" sz="1200" dirty="0">
                <a:solidFill>
                  <a:schemeClr val="bg1"/>
                </a:solidFill>
                <a:latin typeface="Times New Roman" panose="02020603050405020304" pitchFamily="18" charset="0"/>
                <a:cs typeface="Times New Roman" panose="02020603050405020304" pitchFamily="18" charset="0"/>
              </a:rPr>
              <a:t>EX-2</a:t>
            </a:r>
            <a:endParaRPr lang="tr-TR"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64759715"/>
      </p:ext>
    </p:extLst>
  </p:cSld>
  <p:clrMapOvr>
    <a:masterClrMapping/>
  </p:clrMapOvr>
  <p:extLst>
    <p:ext uri="{6950BFC3-D8DA-4A85-94F7-54DA5524770B}">
      <p188:commentRel xmlns:p188="http://schemas.microsoft.com/office/powerpoint/2018/8/main" r:id="rId2"/>
    </p:ext>
  </p:extLst>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4D0014EB-8F9A-D2DD-7C3F-8139167D2D25}"/>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79BA532D-6542-06CD-1CC6-9905184E8D86}"/>
              </a:ext>
            </a:extLst>
          </p:cNvPr>
          <p:cNvSpPr>
            <a:spLocks noGrp="1"/>
          </p:cNvSpPr>
          <p:nvPr>
            <p:ph idx="1"/>
          </p:nvPr>
        </p:nvSpPr>
        <p:spPr>
          <a:xfrm>
            <a:off x="0" y="542454"/>
            <a:ext cx="7370113" cy="5460793"/>
          </a:xfrm>
        </p:spPr>
        <p:txBody>
          <a:bodyPr>
            <a:noAutofit/>
          </a:bodyPr>
          <a:lstStyle/>
          <a:p>
            <a:pPr marL="457200" lvl="1" indent="0" algn="just">
              <a:lnSpc>
                <a:spcPct val="110000"/>
              </a:lnSpc>
              <a:buNone/>
            </a:pPr>
            <a:r>
              <a:rPr lang="en-US" sz="1400" b="1" dirty="0">
                <a:solidFill>
                  <a:schemeClr val="bg1"/>
                </a:solidFill>
                <a:latin typeface="Times New Roman" panose="02020603050405020304" pitchFamily="18" charset="0"/>
                <a:cs typeface="Times New Roman" panose="02020603050405020304" pitchFamily="18" charset="0"/>
              </a:rPr>
              <a:t>library IEEE;</a:t>
            </a:r>
          </a:p>
          <a:p>
            <a:pPr marL="457200" lvl="1" indent="0" algn="just">
              <a:lnSpc>
                <a:spcPct val="110000"/>
              </a:lnSpc>
              <a:buNone/>
            </a:pPr>
            <a:r>
              <a:rPr lang="en-US" sz="1400" b="1" dirty="0">
                <a:solidFill>
                  <a:schemeClr val="bg1"/>
                </a:solidFill>
                <a:latin typeface="Times New Roman" panose="02020603050405020304" pitchFamily="18" charset="0"/>
                <a:cs typeface="Times New Roman" panose="02020603050405020304" pitchFamily="18" charset="0"/>
              </a:rPr>
              <a:t>use IEEE.std_logic_1164.all;		</a:t>
            </a:r>
            <a:r>
              <a:rPr lang="en-US" sz="1400" b="1" dirty="0">
                <a:solidFill>
                  <a:schemeClr val="accent6">
                    <a:lumMod val="50000"/>
                  </a:schemeClr>
                </a:solidFill>
                <a:latin typeface="Times New Roman" panose="02020603050405020304" pitchFamily="18" charset="0"/>
                <a:cs typeface="Times New Roman" panose="02020603050405020304" pitchFamily="18" charset="0"/>
              </a:rPr>
              <a:t>--This line is example for selected name</a:t>
            </a:r>
          </a:p>
          <a:p>
            <a:pPr marL="457200" lvl="1" indent="0" algn="just">
              <a:lnSpc>
                <a:spcPct val="110000"/>
              </a:lnSpc>
              <a:buNone/>
            </a:pPr>
            <a:r>
              <a:rPr lang="en-US" sz="1400" b="1" dirty="0">
                <a:solidFill>
                  <a:schemeClr val="bg1"/>
                </a:solidFill>
                <a:latin typeface="Times New Roman" panose="02020603050405020304" pitchFamily="18" charset="0"/>
                <a:cs typeface="Times New Roman" panose="02020603050405020304" pitchFamily="18" charset="0"/>
              </a:rPr>
              <a:t>use work.example_package.all;		</a:t>
            </a:r>
            <a:r>
              <a:rPr lang="en-US" sz="1400" b="1" dirty="0">
                <a:solidFill>
                  <a:schemeClr val="accent6">
                    <a:lumMod val="50000"/>
                  </a:schemeClr>
                </a:solidFill>
                <a:latin typeface="Times New Roman" panose="02020603050405020304" pitchFamily="18" charset="0"/>
                <a:cs typeface="Times New Roman" panose="02020603050405020304" pitchFamily="18" charset="0"/>
              </a:rPr>
              <a:t>--This line is example for external name</a:t>
            </a:r>
          </a:p>
          <a:p>
            <a:pPr marL="457200" lvl="1" indent="0" algn="just">
              <a:lnSpc>
                <a:spcPct val="110000"/>
              </a:lnSpc>
              <a:buNone/>
            </a:pPr>
            <a:endParaRPr lang="tr-TR" sz="1400" b="1" dirty="0">
              <a:solidFill>
                <a:schemeClr val="bg1"/>
              </a:solidFill>
              <a:latin typeface="Times New Roman" panose="02020603050405020304" pitchFamily="18" charset="0"/>
              <a:cs typeface="Times New Roman" panose="02020603050405020304" pitchFamily="18" charset="0"/>
            </a:endParaRPr>
          </a:p>
          <a:p>
            <a:pPr marL="457200" lvl="1" indent="0" algn="just">
              <a:lnSpc>
                <a:spcPct val="110000"/>
              </a:lnSpc>
              <a:buNone/>
            </a:pPr>
            <a:r>
              <a:rPr lang="en-US" sz="1400" b="1" dirty="0">
                <a:solidFill>
                  <a:schemeClr val="bg1"/>
                </a:solidFill>
                <a:latin typeface="Times New Roman" panose="02020603050405020304" pitchFamily="18" charset="0"/>
                <a:cs typeface="Times New Roman" panose="02020603050405020304" pitchFamily="18" charset="0"/>
              </a:rPr>
              <a:t>Entity my_design is			</a:t>
            </a:r>
            <a:r>
              <a:rPr lang="en-US" sz="1400" b="1" dirty="0">
                <a:solidFill>
                  <a:schemeClr val="accent6">
                    <a:lumMod val="50000"/>
                  </a:schemeClr>
                </a:solidFill>
                <a:latin typeface="Times New Roman" panose="02020603050405020304" pitchFamily="18" charset="0"/>
                <a:cs typeface="Times New Roman" panose="02020603050405020304" pitchFamily="18" charset="0"/>
              </a:rPr>
              <a:t>--my_design is a simple name</a:t>
            </a:r>
          </a:p>
          <a:p>
            <a:pPr marL="457200" lvl="1" indent="0" algn="just">
              <a:lnSpc>
                <a:spcPct val="110000"/>
              </a:lnSpc>
              <a:buNone/>
            </a:pPr>
            <a:r>
              <a:rPr lang="en-US" sz="1400" b="1" dirty="0">
                <a:solidFill>
                  <a:schemeClr val="bg1"/>
                </a:solidFill>
                <a:latin typeface="Times New Roman" panose="02020603050405020304" pitchFamily="18" charset="0"/>
                <a:cs typeface="Times New Roman" panose="02020603050405020304" pitchFamily="18" charset="0"/>
              </a:rPr>
              <a:t>port</a:t>
            </a:r>
          </a:p>
          <a:p>
            <a:pPr marL="457200" lvl="1" indent="0" algn="just">
              <a:lnSpc>
                <a:spcPct val="110000"/>
              </a:lnSpc>
              <a:buNone/>
            </a:pPr>
            <a:r>
              <a:rPr lang="en-US" sz="1400" b="1" dirty="0">
                <a:solidFill>
                  <a:schemeClr val="bg1"/>
                </a:solidFill>
                <a:latin typeface="Times New Roman" panose="02020603050405020304" pitchFamily="18" charset="0"/>
                <a:cs typeface="Times New Roman" panose="02020603050405020304" pitchFamily="18" charset="0"/>
              </a:rPr>
              <a:t>(</a:t>
            </a:r>
          </a:p>
          <a:p>
            <a:pPr marL="457200" lvl="1" indent="0" algn="just">
              <a:lnSpc>
                <a:spcPct val="110000"/>
              </a:lnSpc>
              <a:buNone/>
            </a:pPr>
            <a:r>
              <a:rPr lang="tr-TR" sz="1400" b="1" dirty="0">
                <a:solidFill>
                  <a:schemeClr val="bg1"/>
                </a:solidFill>
                <a:latin typeface="Times New Roman" panose="02020603050405020304" pitchFamily="18" charset="0"/>
                <a:cs typeface="Times New Roman" panose="02020603050405020304" pitchFamily="18" charset="0"/>
              </a:rPr>
              <a:t>	</a:t>
            </a:r>
            <a:r>
              <a:rPr lang="en-US" sz="1400" b="1" dirty="0">
                <a:solidFill>
                  <a:schemeClr val="bg1"/>
                </a:solidFill>
                <a:latin typeface="Times New Roman" panose="02020603050405020304" pitchFamily="18" charset="0"/>
                <a:cs typeface="Times New Roman" panose="02020603050405020304" pitchFamily="18" charset="0"/>
              </a:rPr>
              <a:t>clk 		: in  std_logic;</a:t>
            </a:r>
          </a:p>
          <a:p>
            <a:pPr marL="457200" lvl="1" indent="0" algn="just">
              <a:lnSpc>
                <a:spcPct val="110000"/>
              </a:lnSpc>
              <a:buNone/>
            </a:pPr>
            <a:r>
              <a:rPr lang="en-US" sz="1400" b="1" dirty="0">
                <a:solidFill>
                  <a:schemeClr val="bg1"/>
                </a:solidFill>
                <a:latin typeface="Times New Roman" panose="02020603050405020304" pitchFamily="18" charset="0"/>
                <a:cs typeface="Times New Roman" panose="02020603050405020304" pitchFamily="18" charset="0"/>
              </a:rPr>
              <a:t>    </a:t>
            </a:r>
            <a:r>
              <a:rPr lang="tr-TR" sz="1400" b="1" dirty="0">
                <a:solidFill>
                  <a:schemeClr val="bg1"/>
                </a:solidFill>
                <a:latin typeface="Times New Roman" panose="02020603050405020304" pitchFamily="18" charset="0"/>
                <a:cs typeface="Times New Roman" panose="02020603050405020304" pitchFamily="18" charset="0"/>
              </a:rPr>
              <a:t>	</a:t>
            </a:r>
            <a:r>
              <a:rPr lang="en-US" sz="1400" b="1" dirty="0">
                <a:solidFill>
                  <a:schemeClr val="bg1"/>
                </a:solidFill>
                <a:latin typeface="Times New Roman" panose="02020603050405020304" pitchFamily="18" charset="0"/>
                <a:cs typeface="Times New Roman" panose="02020603050405020304" pitchFamily="18" charset="0"/>
              </a:rPr>
              <a:t>rst 		: in  std_logi</a:t>
            </a:r>
            <a:r>
              <a:rPr lang="tr-TR" sz="1400" b="1" dirty="0">
                <a:solidFill>
                  <a:schemeClr val="bg1"/>
                </a:solidFill>
                <a:latin typeface="Times New Roman" panose="02020603050405020304" pitchFamily="18" charset="0"/>
                <a:cs typeface="Times New Roman" panose="02020603050405020304" pitchFamily="18" charset="0"/>
              </a:rPr>
              <a:t>c;</a:t>
            </a:r>
            <a:r>
              <a:rPr lang="en-US" sz="1400" b="1" dirty="0">
                <a:solidFill>
                  <a:schemeClr val="bg1"/>
                </a:solidFill>
                <a:latin typeface="Times New Roman" panose="02020603050405020304" pitchFamily="18" charset="0"/>
                <a:cs typeface="Times New Roman" panose="02020603050405020304" pitchFamily="18" charset="0"/>
              </a:rPr>
              <a:t>	</a:t>
            </a:r>
          </a:p>
          <a:p>
            <a:pPr marL="457200" lvl="1" indent="0" algn="just">
              <a:lnSpc>
                <a:spcPct val="110000"/>
              </a:lnSpc>
              <a:buNone/>
            </a:pPr>
            <a:r>
              <a:rPr lang="en-US" sz="1400" b="1" dirty="0">
                <a:solidFill>
                  <a:schemeClr val="bg1"/>
                </a:solidFill>
                <a:latin typeface="Times New Roman" panose="02020603050405020304" pitchFamily="18" charset="0"/>
                <a:cs typeface="Times New Roman" panose="02020603050405020304" pitchFamily="18" charset="0"/>
              </a:rPr>
              <a:t>	input_vld	: in  std_logic;</a:t>
            </a:r>
          </a:p>
          <a:p>
            <a:pPr marL="457200" lvl="1" indent="0" algn="just">
              <a:lnSpc>
                <a:spcPct val="110000"/>
              </a:lnSpc>
              <a:buNone/>
            </a:pPr>
            <a:r>
              <a:rPr lang="en-US" sz="1400" b="1" dirty="0">
                <a:solidFill>
                  <a:schemeClr val="bg1"/>
                </a:solidFill>
                <a:latin typeface="Times New Roman" panose="02020603050405020304" pitchFamily="18" charset="0"/>
                <a:cs typeface="Times New Roman" panose="02020603050405020304" pitchFamily="18" charset="0"/>
              </a:rPr>
              <a:t>	comm_input	: in  std_logic_vector (15 downto 0); </a:t>
            </a:r>
            <a:r>
              <a:rPr lang="en-US" sz="1400" b="1" dirty="0">
                <a:solidFill>
                  <a:schemeClr val="accent6">
                    <a:lumMod val="50000"/>
                  </a:schemeClr>
                </a:solidFill>
                <a:latin typeface="Times New Roman" panose="02020603050405020304" pitchFamily="18" charset="0"/>
                <a:cs typeface="Times New Roman" panose="02020603050405020304" pitchFamily="18" charset="0"/>
              </a:rPr>
              <a:t>--comm_input port is a slice name</a:t>
            </a:r>
          </a:p>
          <a:p>
            <a:pPr marL="457200" lvl="1" indent="0" algn="just">
              <a:lnSpc>
                <a:spcPct val="110000"/>
              </a:lnSpc>
              <a:buNone/>
            </a:pPr>
            <a:r>
              <a:rPr lang="en-US" sz="1400" b="1" dirty="0">
                <a:solidFill>
                  <a:schemeClr val="bg1"/>
                </a:solidFill>
                <a:latin typeface="Times New Roman" panose="02020603050405020304" pitchFamily="18" charset="0"/>
                <a:cs typeface="Times New Roman" panose="02020603050405020304" pitchFamily="18" charset="0"/>
              </a:rPr>
              <a:t>	output_vld	: in  std_logic;</a:t>
            </a:r>
          </a:p>
          <a:p>
            <a:pPr marL="457200" lvl="1" indent="0" algn="just">
              <a:lnSpc>
                <a:spcPct val="110000"/>
              </a:lnSpc>
              <a:buNone/>
            </a:pPr>
            <a:r>
              <a:rPr lang="en-US" sz="1400" b="1" dirty="0">
                <a:solidFill>
                  <a:schemeClr val="bg1"/>
                </a:solidFill>
                <a:latin typeface="Times New Roman" panose="02020603050405020304" pitchFamily="18" charset="0"/>
                <a:cs typeface="Times New Roman" panose="02020603050405020304" pitchFamily="18" charset="0"/>
              </a:rPr>
              <a:t>	data_out	: out std_logic_vector(15 downto 0)	  </a:t>
            </a:r>
            <a:r>
              <a:rPr lang="en-US" sz="1400" b="1" dirty="0">
                <a:solidFill>
                  <a:schemeClr val="accent6">
                    <a:lumMod val="50000"/>
                  </a:schemeClr>
                </a:solidFill>
                <a:latin typeface="Times New Roman" panose="02020603050405020304" pitchFamily="18" charset="0"/>
                <a:cs typeface="Times New Roman" panose="02020603050405020304" pitchFamily="18" charset="0"/>
              </a:rPr>
              <a:t>--data_out port is a slice name</a:t>
            </a:r>
          </a:p>
          <a:p>
            <a:pPr marL="457200" lvl="1" indent="0" algn="just">
              <a:lnSpc>
                <a:spcPct val="110000"/>
              </a:lnSpc>
              <a:buNone/>
            </a:pPr>
            <a:r>
              <a:rPr lang="en-US" sz="1400" b="1" dirty="0">
                <a:solidFill>
                  <a:schemeClr val="bg1"/>
                </a:solidFill>
                <a:latin typeface="Times New Roman" panose="02020603050405020304" pitchFamily="18" charset="0"/>
                <a:cs typeface="Times New Roman" panose="02020603050405020304" pitchFamily="18" charset="0"/>
              </a:rPr>
              <a:t>);</a:t>
            </a:r>
          </a:p>
          <a:p>
            <a:pPr marL="457200" lvl="1" indent="0" algn="just">
              <a:lnSpc>
                <a:spcPct val="110000"/>
              </a:lnSpc>
              <a:buNone/>
            </a:pPr>
            <a:r>
              <a:rPr lang="en-US" sz="1400" b="1" dirty="0">
                <a:solidFill>
                  <a:schemeClr val="bg1"/>
                </a:solidFill>
                <a:latin typeface="Times New Roman" panose="02020603050405020304" pitchFamily="18" charset="0"/>
                <a:cs typeface="Times New Roman" panose="02020603050405020304" pitchFamily="18" charset="0"/>
              </a:rPr>
              <a:t>end my_design;</a:t>
            </a:r>
          </a:p>
          <a:p>
            <a:pPr marL="457200" lvl="1" indent="0" algn="just">
              <a:lnSpc>
                <a:spcPct val="110000"/>
              </a:lnSpc>
              <a:buNone/>
            </a:pPr>
            <a:r>
              <a:rPr lang="en-US" sz="1400" b="1" dirty="0">
                <a:solidFill>
                  <a:schemeClr val="bg1"/>
                </a:solidFill>
                <a:latin typeface="Times New Roman" panose="02020603050405020304" pitchFamily="18" charset="0"/>
                <a:cs typeface="Times New Roman" panose="02020603050405020304" pitchFamily="18" charset="0"/>
              </a:rPr>
              <a:t>architecture behavioral of my_design is</a:t>
            </a:r>
          </a:p>
          <a:p>
            <a:pPr marL="457200" lvl="1" indent="0" algn="just">
              <a:lnSpc>
                <a:spcPct val="110000"/>
              </a:lnSpc>
              <a:buNone/>
            </a:pPr>
            <a:r>
              <a:rPr lang="en-US" sz="1400" b="1" dirty="0">
                <a:solidFill>
                  <a:schemeClr val="bg1"/>
                </a:solidFill>
                <a:latin typeface="Times New Roman" panose="02020603050405020304" pitchFamily="18" charset="0"/>
                <a:cs typeface="Times New Roman" panose="02020603050405020304" pitchFamily="18" charset="0"/>
              </a:rPr>
              <a:t>signal data : std_logic_vector(data_upper_lmt downto data_lower_lmt); </a:t>
            </a:r>
            <a:r>
              <a:rPr lang="en-US" sz="1400" b="1" dirty="0">
                <a:solidFill>
                  <a:schemeClr val="accent6">
                    <a:lumMod val="50000"/>
                  </a:schemeClr>
                </a:solidFill>
                <a:latin typeface="Times New Roman" panose="02020603050405020304" pitchFamily="18" charset="0"/>
                <a:cs typeface="Times New Roman" panose="02020603050405020304" pitchFamily="18" charset="0"/>
              </a:rPr>
              <a:t>--data is a static name</a:t>
            </a:r>
          </a:p>
          <a:p>
            <a:pPr marL="457200" lvl="1" indent="0" algn="just">
              <a:lnSpc>
                <a:spcPct val="110000"/>
              </a:lnSpc>
              <a:buNone/>
            </a:pPr>
            <a:r>
              <a:rPr lang="en-US" sz="1400" b="1" dirty="0">
                <a:solidFill>
                  <a:schemeClr val="bg1"/>
                </a:solidFill>
                <a:latin typeface="Times New Roman" panose="02020603050405020304" pitchFamily="18" charset="0"/>
                <a:cs typeface="Times New Roman" panose="02020603050405020304" pitchFamily="18" charset="0"/>
              </a:rPr>
              <a:t>begin</a:t>
            </a:r>
          </a:p>
        </p:txBody>
      </p:sp>
      <p:sp>
        <p:nvSpPr>
          <p:cNvPr id="8" name="Content Placeholder 2">
            <a:extLst>
              <a:ext uri="{FF2B5EF4-FFF2-40B4-BE49-F238E27FC236}">
                <a16:creationId xmlns:a16="http://schemas.microsoft.com/office/drawing/2014/main" id="{3BB3F5FC-36E1-6B03-DFB7-33EC7A8F5341}"/>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CODE EXAMPLE</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5A5ADD7C-0B44-EB8C-E895-FAC38E5D55D5}"/>
              </a:ext>
            </a:extLst>
          </p:cNvPr>
          <p:cNvSpPr txBox="1">
            <a:spLocks/>
          </p:cNvSpPr>
          <p:nvPr/>
        </p:nvSpPr>
        <p:spPr>
          <a:xfrm>
            <a:off x="6967959" y="542454"/>
            <a:ext cx="5222873" cy="609130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lvl="1" indent="0">
              <a:lnSpc>
                <a:spcPct val="110000"/>
              </a:lnSpc>
              <a:buNone/>
            </a:pPr>
            <a:r>
              <a:rPr lang="en-US" sz="1400" b="1" dirty="0">
                <a:solidFill>
                  <a:schemeClr val="bg1"/>
                </a:solidFill>
                <a:latin typeface="Times New Roman" panose="02020603050405020304" pitchFamily="18" charset="0"/>
                <a:cs typeface="Times New Roman" panose="02020603050405020304" pitchFamily="18" charset="0"/>
              </a:rPr>
              <a:t>process(clk) begin</a:t>
            </a:r>
          </a:p>
          <a:p>
            <a:pPr marL="457200" lvl="1" indent="0">
              <a:lnSpc>
                <a:spcPct val="110000"/>
              </a:lnSpc>
              <a:buNone/>
            </a:pPr>
            <a:r>
              <a:rPr lang="en-US" sz="1400" b="1" dirty="0">
                <a:solidFill>
                  <a:schemeClr val="bg1"/>
                </a:solidFill>
                <a:latin typeface="Times New Roman" panose="02020603050405020304" pitchFamily="18" charset="0"/>
                <a:cs typeface="Times New Roman" panose="02020603050405020304" pitchFamily="18" charset="0"/>
              </a:rPr>
              <a:t>if (clk'event and clk = '1') then </a:t>
            </a:r>
            <a:r>
              <a:rPr lang="en-US" sz="1400" b="1" dirty="0">
                <a:solidFill>
                  <a:schemeClr val="accent6">
                    <a:lumMod val="50000"/>
                  </a:schemeClr>
                </a:solidFill>
                <a:latin typeface="Times New Roman" panose="02020603050405020304" pitchFamily="18" charset="0"/>
                <a:cs typeface="Times New Roman" panose="02020603050405020304" pitchFamily="18" charset="0"/>
              </a:rPr>
              <a:t>--clk'event is a attribute name</a:t>
            </a:r>
            <a:endParaRPr lang="tr-TR" sz="1400" b="1" dirty="0">
              <a:solidFill>
                <a:schemeClr val="accent6">
                  <a:lumMod val="50000"/>
                </a:schemeClr>
              </a:solidFill>
              <a:latin typeface="Times New Roman" panose="02020603050405020304" pitchFamily="18" charset="0"/>
              <a:cs typeface="Times New Roman" panose="02020603050405020304" pitchFamily="18" charset="0"/>
            </a:endParaRPr>
          </a:p>
          <a:p>
            <a:pPr marL="457200" lvl="1" indent="0">
              <a:lnSpc>
                <a:spcPct val="110000"/>
              </a:lnSpc>
              <a:buNone/>
            </a:pPr>
            <a:r>
              <a:rPr lang="tr-TR" sz="1400" b="1" dirty="0">
                <a:solidFill>
                  <a:schemeClr val="bg1"/>
                </a:solidFill>
                <a:latin typeface="Times New Roman" panose="02020603050405020304" pitchFamily="18" charset="0"/>
                <a:cs typeface="Times New Roman" panose="02020603050405020304" pitchFamily="18" charset="0"/>
              </a:rPr>
              <a:t> </a:t>
            </a:r>
          </a:p>
          <a:p>
            <a:pPr marL="457200" lvl="1" indent="0">
              <a:lnSpc>
                <a:spcPct val="110000"/>
              </a:lnSpc>
              <a:buNone/>
            </a:pPr>
            <a:r>
              <a:rPr lang="en-US" sz="1400" b="1" dirty="0">
                <a:solidFill>
                  <a:schemeClr val="bg1"/>
                </a:solidFill>
                <a:latin typeface="Times New Roman" panose="02020603050405020304" pitchFamily="18" charset="0"/>
                <a:cs typeface="Times New Roman" panose="02020603050405020304" pitchFamily="18" charset="0"/>
              </a:rPr>
              <a:t>if(input_vld = '1') then</a:t>
            </a:r>
          </a:p>
          <a:p>
            <a:pPr marL="457200" lvl="1" indent="0">
              <a:lnSpc>
                <a:spcPct val="110000"/>
              </a:lnSpc>
              <a:buNone/>
            </a:pPr>
            <a:r>
              <a:rPr lang="tr-TR" sz="1400" b="1" dirty="0">
                <a:solidFill>
                  <a:schemeClr val="bg1"/>
                </a:solidFill>
                <a:latin typeface="Times New Roman" panose="02020603050405020304" pitchFamily="18" charset="0"/>
                <a:cs typeface="Times New Roman" panose="02020603050405020304" pitchFamily="18" charset="0"/>
              </a:rPr>
              <a:t>   </a:t>
            </a:r>
            <a:r>
              <a:rPr lang="en-US" sz="1400" b="1" dirty="0">
                <a:solidFill>
                  <a:schemeClr val="bg1"/>
                </a:solidFill>
                <a:latin typeface="Times New Roman" panose="02020603050405020304" pitchFamily="18" charset="0"/>
                <a:cs typeface="Times New Roman" panose="02020603050405020304" pitchFamily="18" charset="0"/>
              </a:rPr>
              <a:t>data &lt;= comm_input(15 downto 1) &amp; not</a:t>
            </a:r>
            <a:r>
              <a:rPr lang="tr-TR" sz="1400" b="1" dirty="0">
                <a:solidFill>
                  <a:schemeClr val="bg1"/>
                </a:solidFill>
                <a:latin typeface="Times New Roman" panose="02020603050405020304" pitchFamily="18" charset="0"/>
                <a:cs typeface="Times New Roman" panose="02020603050405020304" pitchFamily="18" charset="0"/>
              </a:rPr>
              <a:t> </a:t>
            </a:r>
            <a:r>
              <a:rPr lang="en-US" sz="1400" b="1" dirty="0">
                <a:solidFill>
                  <a:schemeClr val="bg1"/>
                </a:solidFill>
                <a:latin typeface="Times New Roman" panose="02020603050405020304" pitchFamily="18" charset="0"/>
                <a:cs typeface="Times New Roman" panose="02020603050405020304" pitchFamily="18" charset="0"/>
              </a:rPr>
              <a:t>comm_input(0); </a:t>
            </a:r>
            <a:endParaRPr lang="tr-TR" sz="1400" b="1" dirty="0">
              <a:solidFill>
                <a:schemeClr val="bg1"/>
              </a:solidFill>
              <a:latin typeface="Times New Roman" panose="02020603050405020304" pitchFamily="18" charset="0"/>
              <a:cs typeface="Times New Roman" panose="02020603050405020304" pitchFamily="18" charset="0"/>
            </a:endParaRPr>
          </a:p>
          <a:p>
            <a:pPr marL="457200" lvl="1" indent="0">
              <a:lnSpc>
                <a:spcPct val="110000"/>
              </a:lnSpc>
              <a:buNone/>
            </a:pPr>
            <a:r>
              <a:rPr lang="tr-TR" sz="1400" b="1" dirty="0">
                <a:solidFill>
                  <a:schemeClr val="bg1"/>
                </a:solidFill>
                <a:latin typeface="Times New Roman" panose="02020603050405020304" pitchFamily="18" charset="0"/>
                <a:cs typeface="Times New Roman" panose="02020603050405020304" pitchFamily="18" charset="0"/>
              </a:rPr>
              <a:t>	</a:t>
            </a:r>
            <a:r>
              <a:rPr lang="tr-TR" sz="1400" b="1" dirty="0">
                <a:solidFill>
                  <a:schemeClr val="accent6">
                    <a:lumMod val="50000"/>
                  </a:schemeClr>
                </a:solidFill>
                <a:latin typeface="Times New Roman" panose="02020603050405020304" pitchFamily="18" charset="0"/>
                <a:cs typeface="Times New Roman" panose="02020603050405020304" pitchFamily="18" charset="0"/>
              </a:rPr>
              <a:t>  -</a:t>
            </a:r>
            <a:r>
              <a:rPr lang="en-US" sz="1400" b="1" dirty="0">
                <a:solidFill>
                  <a:schemeClr val="accent6">
                    <a:lumMod val="50000"/>
                  </a:schemeClr>
                </a:solidFill>
                <a:latin typeface="Times New Roman" panose="02020603050405020304" pitchFamily="18" charset="0"/>
                <a:cs typeface="Times New Roman" panose="02020603050405020304" pitchFamily="18" charset="0"/>
              </a:rPr>
              <a:t>-comm_input(0) is a indexed name</a:t>
            </a:r>
            <a:r>
              <a:rPr lang="en-US" sz="1400" b="1" dirty="0">
                <a:solidFill>
                  <a:schemeClr val="bg1"/>
                </a:solidFill>
                <a:latin typeface="Times New Roman" panose="02020603050405020304" pitchFamily="18" charset="0"/>
                <a:cs typeface="Times New Roman" panose="02020603050405020304" pitchFamily="18" charset="0"/>
              </a:rPr>
              <a:t>		</a:t>
            </a:r>
          </a:p>
          <a:p>
            <a:pPr marL="457200" lvl="1" indent="0">
              <a:lnSpc>
                <a:spcPct val="110000"/>
              </a:lnSpc>
              <a:buNone/>
            </a:pPr>
            <a:r>
              <a:rPr lang="tr-TR" sz="1400" b="1" dirty="0">
                <a:solidFill>
                  <a:schemeClr val="bg1"/>
                </a:solidFill>
                <a:latin typeface="Times New Roman" panose="02020603050405020304" pitchFamily="18" charset="0"/>
                <a:cs typeface="Times New Roman" panose="02020603050405020304" pitchFamily="18" charset="0"/>
              </a:rPr>
              <a:t> </a:t>
            </a:r>
            <a:r>
              <a:rPr lang="en-US" sz="1400" b="1" dirty="0">
                <a:solidFill>
                  <a:schemeClr val="bg1"/>
                </a:solidFill>
                <a:latin typeface="Times New Roman" panose="02020603050405020304" pitchFamily="18" charset="0"/>
                <a:cs typeface="Times New Roman" panose="02020603050405020304" pitchFamily="18" charset="0"/>
              </a:rPr>
              <a:t>end if;	</a:t>
            </a:r>
          </a:p>
          <a:p>
            <a:pPr marL="457200" lvl="1" indent="0">
              <a:lnSpc>
                <a:spcPct val="110000"/>
              </a:lnSpc>
              <a:buNone/>
            </a:pPr>
            <a:r>
              <a:rPr lang="en-US" sz="1400" b="1" dirty="0">
                <a:solidFill>
                  <a:schemeClr val="bg1"/>
                </a:solidFill>
                <a:latin typeface="Times New Roman" panose="02020603050405020304" pitchFamily="18" charset="0"/>
                <a:cs typeface="Times New Roman" panose="02020603050405020304" pitchFamily="18" charset="0"/>
              </a:rPr>
              <a:t>	</a:t>
            </a:r>
            <a:r>
              <a:rPr lang="tr-TR" sz="1400" b="1" dirty="0">
                <a:solidFill>
                  <a:schemeClr val="bg1"/>
                </a:solidFill>
                <a:latin typeface="Times New Roman" panose="02020603050405020304" pitchFamily="18" charset="0"/>
                <a:cs typeface="Times New Roman" panose="02020603050405020304" pitchFamily="18" charset="0"/>
              </a:rPr>
              <a:t> </a:t>
            </a:r>
          </a:p>
          <a:p>
            <a:pPr marL="457200" lvl="1" indent="0">
              <a:lnSpc>
                <a:spcPct val="110000"/>
              </a:lnSpc>
              <a:buNone/>
            </a:pPr>
            <a:r>
              <a:rPr lang="tr-TR" sz="1400" b="1" dirty="0">
                <a:solidFill>
                  <a:schemeClr val="bg1"/>
                </a:solidFill>
                <a:latin typeface="Times New Roman" panose="02020603050405020304" pitchFamily="18" charset="0"/>
                <a:cs typeface="Times New Roman" panose="02020603050405020304" pitchFamily="18" charset="0"/>
              </a:rPr>
              <a:t> </a:t>
            </a:r>
            <a:r>
              <a:rPr lang="en-US" sz="1400" b="1" dirty="0">
                <a:solidFill>
                  <a:schemeClr val="bg1"/>
                </a:solidFill>
                <a:latin typeface="Times New Roman" panose="02020603050405020304" pitchFamily="18" charset="0"/>
                <a:cs typeface="Times New Roman" panose="02020603050405020304" pitchFamily="18" charset="0"/>
              </a:rPr>
              <a:t>if(output_vld = '1') then	</a:t>
            </a:r>
          </a:p>
          <a:p>
            <a:pPr marL="457200" lvl="1" indent="0">
              <a:lnSpc>
                <a:spcPct val="110000"/>
              </a:lnSpc>
              <a:buNone/>
            </a:pPr>
            <a:r>
              <a:rPr lang="tr-TR" sz="1400" b="1" dirty="0">
                <a:solidFill>
                  <a:schemeClr val="bg1"/>
                </a:solidFill>
                <a:latin typeface="Times New Roman" panose="02020603050405020304" pitchFamily="18" charset="0"/>
                <a:cs typeface="Times New Roman" panose="02020603050405020304" pitchFamily="18" charset="0"/>
              </a:rPr>
              <a:t>   </a:t>
            </a:r>
            <a:r>
              <a:rPr lang="en-US" sz="1400" b="1" dirty="0">
                <a:solidFill>
                  <a:schemeClr val="bg1"/>
                </a:solidFill>
                <a:latin typeface="Times New Roman" panose="02020603050405020304" pitchFamily="18" charset="0"/>
                <a:cs typeface="Times New Roman" panose="02020603050405020304" pitchFamily="18" charset="0"/>
              </a:rPr>
              <a:t>data_out &lt;= data;</a:t>
            </a:r>
          </a:p>
          <a:p>
            <a:pPr marL="457200" lvl="1" indent="0">
              <a:lnSpc>
                <a:spcPct val="110000"/>
              </a:lnSpc>
              <a:buNone/>
            </a:pPr>
            <a:r>
              <a:rPr lang="tr-TR" sz="1400" b="1" dirty="0">
                <a:solidFill>
                  <a:schemeClr val="bg1"/>
                </a:solidFill>
                <a:latin typeface="Times New Roman" panose="02020603050405020304" pitchFamily="18" charset="0"/>
                <a:cs typeface="Times New Roman" panose="02020603050405020304" pitchFamily="18" charset="0"/>
              </a:rPr>
              <a:t> </a:t>
            </a:r>
            <a:r>
              <a:rPr lang="en-US" sz="1400" b="1" dirty="0">
                <a:solidFill>
                  <a:schemeClr val="bg1"/>
                </a:solidFill>
                <a:latin typeface="Times New Roman" panose="02020603050405020304" pitchFamily="18" charset="0"/>
                <a:cs typeface="Times New Roman" panose="02020603050405020304" pitchFamily="18" charset="0"/>
              </a:rPr>
              <a:t>end if;	</a:t>
            </a:r>
          </a:p>
          <a:p>
            <a:pPr marL="457200" lvl="1" indent="0">
              <a:lnSpc>
                <a:spcPct val="110000"/>
              </a:lnSpc>
              <a:buNone/>
            </a:pPr>
            <a:r>
              <a:rPr lang="en-US" sz="1400" b="1" dirty="0">
                <a:solidFill>
                  <a:schemeClr val="bg1"/>
                </a:solidFill>
                <a:latin typeface="Times New Roman" panose="02020603050405020304" pitchFamily="18" charset="0"/>
                <a:cs typeface="Times New Roman" panose="02020603050405020304" pitchFamily="18" charset="0"/>
              </a:rPr>
              <a:t>end if;</a:t>
            </a:r>
          </a:p>
          <a:p>
            <a:pPr marL="457200" lvl="1" indent="0">
              <a:lnSpc>
                <a:spcPct val="110000"/>
              </a:lnSpc>
              <a:buNone/>
            </a:pPr>
            <a:r>
              <a:rPr lang="en-US" sz="1400" b="1" dirty="0">
                <a:solidFill>
                  <a:schemeClr val="bg1"/>
                </a:solidFill>
                <a:latin typeface="Times New Roman" panose="02020603050405020304" pitchFamily="18" charset="0"/>
                <a:cs typeface="Times New Roman" panose="02020603050405020304" pitchFamily="18" charset="0"/>
              </a:rPr>
              <a:t>end process;</a:t>
            </a:r>
          </a:p>
        </p:txBody>
      </p:sp>
      <p:sp>
        <p:nvSpPr>
          <p:cNvPr id="3" name="Content Placeholder 2">
            <a:extLst>
              <a:ext uri="{FF2B5EF4-FFF2-40B4-BE49-F238E27FC236}">
                <a16:creationId xmlns:a16="http://schemas.microsoft.com/office/drawing/2014/main" id="{1112444F-44E7-39E5-B4F7-6039135740A0}"/>
              </a:ext>
            </a:extLst>
          </p:cNvPr>
          <p:cNvSpPr txBox="1">
            <a:spLocks/>
          </p:cNvSpPr>
          <p:nvPr/>
        </p:nvSpPr>
        <p:spPr>
          <a:xfrm>
            <a:off x="7370113" y="698604"/>
            <a:ext cx="7403126" cy="5460793"/>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lvl="1" indent="0" algn="just">
              <a:lnSpc>
                <a:spcPct val="110000"/>
              </a:lnSpc>
              <a:buFont typeface="Arial" panose="020B0604020202020204" pitchFamily="34" charset="0"/>
              <a:buNone/>
            </a:pPr>
            <a:endParaRPr lang="en-US" sz="1400" dirty="0">
              <a:solidFill>
                <a:schemeClr val="bg1"/>
              </a:solidFill>
              <a:latin typeface="Times New Roman" panose="02020603050405020304" pitchFamily="18" charset="0"/>
              <a:cs typeface="Times New Roman" panose="02020603050405020304" pitchFamily="18" charset="0"/>
            </a:endParaRPr>
          </a:p>
        </p:txBody>
      </p:sp>
      <p:cxnSp>
        <p:nvCxnSpPr>
          <p:cNvPr id="7" name="Düz Bağlayıcı 6">
            <a:extLst>
              <a:ext uri="{FF2B5EF4-FFF2-40B4-BE49-F238E27FC236}">
                <a16:creationId xmlns:a16="http://schemas.microsoft.com/office/drawing/2014/main" id="{FA445E6A-C372-09AC-69A1-CB7A7627213D}"/>
              </a:ext>
            </a:extLst>
          </p:cNvPr>
          <p:cNvCxnSpPr>
            <a:cxnSpLocks/>
          </p:cNvCxnSpPr>
          <p:nvPr/>
        </p:nvCxnSpPr>
        <p:spPr>
          <a:xfrm>
            <a:off x="7349924" y="542454"/>
            <a:ext cx="0" cy="5460793"/>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874051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647C851D-21D9-F371-1EB9-C2E4C0C3FE32}"/>
            </a:ext>
          </a:extLst>
        </p:cNvPr>
        <p:cNvGrpSpPr/>
        <p:nvPr/>
      </p:nvGrpSpPr>
      <p:grpSpPr>
        <a:xfrm>
          <a:off x="0" y="0"/>
          <a:ext cx="0" cy="0"/>
          <a:chOff x="0" y="0"/>
          <a:chExt cx="0" cy="0"/>
        </a:xfrm>
      </p:grpSpPr>
      <p:pic>
        <p:nvPicPr>
          <p:cNvPr id="2" name="Picture 1" descr="close up of circuit board">
            <a:extLst>
              <a:ext uri="{FF2B5EF4-FFF2-40B4-BE49-F238E27FC236}">
                <a16:creationId xmlns:a16="http://schemas.microsoft.com/office/drawing/2014/main" id="{A9A81EB9-EF1B-5952-7C88-1575DF5BE6E4}"/>
              </a:ext>
            </a:extLst>
          </p:cNvPr>
          <p:cNvPicPr>
            <a:picLocks noChangeAspect="1"/>
          </p:cNvPicPr>
          <p:nvPr/>
        </p:nvPicPr>
        <p:blipFill rotWithShape="1">
          <a:blip r:embed="rId3">
            <a:alphaModFix amt="30000"/>
          </a:blip>
          <a:srcRect l="17220" r="9210" b="-1"/>
          <a:stretch/>
        </p:blipFill>
        <p:spPr>
          <a:xfrm>
            <a:off x="-10357" y="10"/>
            <a:ext cx="5917468" cy="6857990"/>
          </a:xfrm>
          <a:prstGeom prst="rect">
            <a:avLst/>
          </a:prstGeom>
        </p:spPr>
      </p:pic>
      <p:sp>
        <p:nvSpPr>
          <p:cNvPr id="3" name="Content Placeholder 2">
            <a:extLst>
              <a:ext uri="{FF2B5EF4-FFF2-40B4-BE49-F238E27FC236}">
                <a16:creationId xmlns:a16="http://schemas.microsoft.com/office/drawing/2014/main" id="{3C645603-C61E-6970-B5FF-FCAAF0D3A2AE}"/>
              </a:ext>
            </a:extLst>
          </p:cNvPr>
          <p:cNvSpPr>
            <a:spLocks noGrp="1"/>
          </p:cNvSpPr>
          <p:nvPr>
            <p:ph idx="1"/>
          </p:nvPr>
        </p:nvSpPr>
        <p:spPr>
          <a:xfrm>
            <a:off x="5907111" y="514766"/>
            <a:ext cx="6284889" cy="2740597"/>
          </a:xfrm>
        </p:spPr>
        <p:txBody>
          <a:bodyPr>
            <a:noAutofit/>
          </a:bodyPr>
          <a:lstStyle/>
          <a:p>
            <a:pPr marL="0" indent="0">
              <a:lnSpc>
                <a:spcPct val="110000"/>
              </a:lnSpc>
              <a:buNone/>
            </a:pPr>
            <a:r>
              <a:rPr lang="tr-TR" b="1" dirty="0">
                <a:solidFill>
                  <a:srgbClr val="FF0000"/>
                </a:solidFill>
              </a:rPr>
              <a:t>   9.1 </a:t>
            </a:r>
            <a:r>
              <a:rPr lang="en-GB" b="1" dirty="0">
                <a:solidFill>
                  <a:schemeClr val="bg1"/>
                </a:solidFill>
              </a:rPr>
              <a:t>General</a:t>
            </a:r>
          </a:p>
          <a:p>
            <a:pPr marL="0" indent="0">
              <a:lnSpc>
                <a:spcPct val="110000"/>
              </a:lnSpc>
              <a:buNone/>
            </a:pPr>
            <a:r>
              <a:rPr lang="tr-TR" b="1" dirty="0">
                <a:solidFill>
                  <a:srgbClr val="FF0000"/>
                </a:solidFill>
              </a:rPr>
              <a:t> </a:t>
            </a:r>
            <a:r>
              <a:rPr lang="en-GB" b="1" dirty="0">
                <a:solidFill>
                  <a:srgbClr val="FF0000"/>
                </a:solidFill>
              </a:rPr>
              <a:t>  </a:t>
            </a:r>
            <a:r>
              <a:rPr lang="tr-TR" b="1" dirty="0">
                <a:solidFill>
                  <a:srgbClr val="FF0000"/>
                </a:solidFill>
              </a:rPr>
              <a:t>9.2 </a:t>
            </a:r>
            <a:r>
              <a:rPr lang="tr-TR" b="1" dirty="0" err="1">
                <a:solidFill>
                  <a:schemeClr val="bg1"/>
                </a:solidFill>
              </a:rPr>
              <a:t>Operators</a:t>
            </a:r>
            <a:endParaRPr lang="en-GB" b="1" dirty="0">
              <a:solidFill>
                <a:schemeClr val="bg1"/>
              </a:solidFill>
            </a:endParaRPr>
          </a:p>
          <a:p>
            <a:pPr marL="0" indent="0">
              <a:lnSpc>
                <a:spcPct val="110000"/>
              </a:lnSpc>
              <a:buNone/>
            </a:pPr>
            <a:r>
              <a:rPr lang="tr-TR" b="1" dirty="0">
                <a:solidFill>
                  <a:srgbClr val="FF0000"/>
                </a:solidFill>
              </a:rPr>
              <a:t>   9.3 </a:t>
            </a:r>
            <a:r>
              <a:rPr lang="tr-TR" b="1" dirty="0" err="1">
                <a:solidFill>
                  <a:schemeClr val="bg1"/>
                </a:solidFill>
              </a:rPr>
              <a:t>Operands</a:t>
            </a:r>
            <a:endParaRPr lang="en-GB" b="1" dirty="0">
              <a:solidFill>
                <a:schemeClr val="bg1"/>
              </a:solidFill>
            </a:endParaRPr>
          </a:p>
          <a:p>
            <a:pPr marL="0" indent="0">
              <a:lnSpc>
                <a:spcPct val="110000"/>
              </a:lnSpc>
              <a:buNone/>
            </a:pPr>
            <a:r>
              <a:rPr lang="tr-TR" b="1" dirty="0">
                <a:solidFill>
                  <a:srgbClr val="FF0000"/>
                </a:solidFill>
              </a:rPr>
              <a:t>   9.4 </a:t>
            </a:r>
            <a:r>
              <a:rPr lang="tr-TR" b="1" dirty="0" err="1">
                <a:solidFill>
                  <a:schemeClr val="bg1"/>
                </a:solidFill>
              </a:rPr>
              <a:t>Static</a:t>
            </a:r>
            <a:r>
              <a:rPr lang="tr-TR" b="1" dirty="0">
                <a:solidFill>
                  <a:schemeClr val="bg1"/>
                </a:solidFill>
              </a:rPr>
              <a:t> </a:t>
            </a:r>
            <a:r>
              <a:rPr lang="tr-TR" b="1" dirty="0" err="1">
                <a:solidFill>
                  <a:schemeClr val="bg1"/>
                </a:solidFill>
              </a:rPr>
              <a:t>Expressions</a:t>
            </a:r>
            <a:endParaRPr lang="en-GB" b="1" dirty="0">
              <a:solidFill>
                <a:schemeClr val="bg1"/>
              </a:solidFill>
            </a:endParaRPr>
          </a:p>
          <a:p>
            <a:pPr marL="0" indent="0">
              <a:lnSpc>
                <a:spcPct val="110000"/>
              </a:lnSpc>
              <a:buNone/>
            </a:pPr>
            <a:r>
              <a:rPr lang="tr-TR" b="1" dirty="0">
                <a:solidFill>
                  <a:srgbClr val="FF0000"/>
                </a:solidFill>
              </a:rPr>
              <a:t>   9.5 </a:t>
            </a:r>
            <a:r>
              <a:rPr lang="tr-TR" b="1" dirty="0">
                <a:solidFill>
                  <a:schemeClr val="bg1"/>
                </a:solidFill>
              </a:rPr>
              <a:t>Universal </a:t>
            </a:r>
            <a:r>
              <a:rPr lang="tr-TR" b="1" dirty="0" err="1">
                <a:solidFill>
                  <a:schemeClr val="bg1"/>
                </a:solidFill>
              </a:rPr>
              <a:t>Expressions</a:t>
            </a:r>
            <a:endParaRPr lang="en-GB" b="1" dirty="0">
              <a:solidFill>
                <a:schemeClr val="bg1"/>
              </a:solidFill>
            </a:endParaRPr>
          </a:p>
          <a:p>
            <a:pPr marL="0" indent="0">
              <a:lnSpc>
                <a:spcPct val="110000"/>
              </a:lnSpc>
              <a:buNone/>
            </a:pPr>
            <a:endParaRPr lang="tr-TR" b="1" dirty="0">
              <a:solidFill>
                <a:schemeClr val="bg1"/>
              </a:solidFill>
            </a:endParaRPr>
          </a:p>
          <a:p>
            <a:pPr marL="0" indent="0">
              <a:lnSpc>
                <a:spcPct val="110000"/>
              </a:lnSpc>
              <a:buNone/>
            </a:pPr>
            <a:endParaRPr lang="tr-TR" b="1" dirty="0">
              <a:solidFill>
                <a:schemeClr val="bg1"/>
              </a:solidFill>
            </a:endParaRPr>
          </a:p>
          <a:p>
            <a:pPr marL="0" indent="0">
              <a:lnSpc>
                <a:spcPct val="110000"/>
              </a:lnSpc>
              <a:buNone/>
            </a:pPr>
            <a:endParaRPr lang="tr-TR" b="1" dirty="0">
              <a:solidFill>
                <a:schemeClr val="bg1"/>
              </a:solidFill>
            </a:endParaRPr>
          </a:p>
          <a:p>
            <a:pPr marL="0" indent="0">
              <a:lnSpc>
                <a:spcPct val="110000"/>
              </a:lnSpc>
              <a:buNone/>
            </a:pPr>
            <a:endParaRPr lang="en-US" b="1" dirty="0">
              <a:solidFill>
                <a:schemeClr val="bg1"/>
              </a:solidFill>
            </a:endParaRPr>
          </a:p>
          <a:p>
            <a:pPr marL="0" indent="0">
              <a:lnSpc>
                <a:spcPct val="110000"/>
              </a:lnSpc>
              <a:buNone/>
            </a:pPr>
            <a:endParaRPr lang="en-US" b="1" dirty="0">
              <a:solidFill>
                <a:schemeClr val="bg1"/>
              </a:solidFill>
            </a:endParaRPr>
          </a:p>
        </p:txBody>
      </p:sp>
      <p:sp>
        <p:nvSpPr>
          <p:cNvPr id="6" name="Title 1">
            <a:extLst>
              <a:ext uri="{FF2B5EF4-FFF2-40B4-BE49-F238E27FC236}">
                <a16:creationId xmlns:a16="http://schemas.microsoft.com/office/drawing/2014/main" id="{9FA55E3F-F961-2660-0685-ABB2510B71A0}"/>
              </a:ext>
            </a:extLst>
          </p:cNvPr>
          <p:cNvSpPr txBox="1">
            <a:spLocks/>
          </p:cNvSpPr>
          <p:nvPr/>
        </p:nvSpPr>
        <p:spPr>
          <a:xfrm>
            <a:off x="5907111" y="-11850"/>
            <a:ext cx="6284889" cy="56726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tr-TR" sz="2800" b="1" dirty="0">
                <a:solidFill>
                  <a:srgbClr val="FF0000"/>
                </a:solidFill>
              </a:rPr>
              <a:t>9</a:t>
            </a:r>
            <a:r>
              <a:rPr lang="en-US" sz="2800" b="1" dirty="0">
                <a:solidFill>
                  <a:srgbClr val="FF0000"/>
                </a:solidFill>
              </a:rPr>
              <a:t>. </a:t>
            </a:r>
            <a:r>
              <a:rPr lang="tr-TR" sz="2800" b="1" dirty="0">
                <a:solidFill>
                  <a:srgbClr val="FF0000"/>
                </a:solidFill>
              </a:rPr>
              <a:t>EXPRESSIONS</a:t>
            </a:r>
            <a:endParaRPr lang="en-US" sz="2800" b="1" dirty="0">
              <a:solidFill>
                <a:srgbClr val="FF0000"/>
              </a:solidFill>
            </a:endParaRPr>
          </a:p>
        </p:txBody>
      </p:sp>
      <p:sp>
        <p:nvSpPr>
          <p:cNvPr id="9" name="Content Placeholder 2">
            <a:extLst>
              <a:ext uri="{FF2B5EF4-FFF2-40B4-BE49-F238E27FC236}">
                <a16:creationId xmlns:a16="http://schemas.microsoft.com/office/drawing/2014/main" id="{06077E2E-DCE1-2908-E7E6-FD458BCB3EDF}"/>
              </a:ext>
            </a:extLst>
          </p:cNvPr>
          <p:cNvSpPr txBox="1">
            <a:spLocks/>
          </p:cNvSpPr>
          <p:nvPr/>
        </p:nvSpPr>
        <p:spPr>
          <a:xfrm>
            <a:off x="5971871" y="2985334"/>
            <a:ext cx="6220129" cy="3317250"/>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Font typeface="Arial" panose="020B0604020202020204" pitchFamily="34" charset="0"/>
              <a:buNone/>
            </a:pPr>
            <a:endParaRPr lang="tr-TR" b="1" dirty="0">
              <a:solidFill>
                <a:schemeClr val="bg1"/>
              </a:solidFill>
            </a:endParaRPr>
          </a:p>
        </p:txBody>
      </p:sp>
      <p:sp>
        <p:nvSpPr>
          <p:cNvPr id="10" name="Subtitle 2">
            <a:extLst>
              <a:ext uri="{FF2B5EF4-FFF2-40B4-BE49-F238E27FC236}">
                <a16:creationId xmlns:a16="http://schemas.microsoft.com/office/drawing/2014/main" id="{D4071AFE-DC0C-E170-58BB-28368FBFE79B}"/>
              </a:ext>
            </a:extLst>
          </p:cNvPr>
          <p:cNvSpPr txBox="1">
            <a:spLocks/>
          </p:cNvSpPr>
          <p:nvPr/>
        </p:nvSpPr>
        <p:spPr>
          <a:xfrm>
            <a:off x="-10358" y="152676"/>
            <a:ext cx="5982231" cy="132912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spcBef>
                <a:spcPts val="0"/>
              </a:spcBef>
              <a:buNone/>
            </a:pPr>
            <a:r>
              <a:rPr lang="en-US" sz="6000" b="1" dirty="0">
                <a:solidFill>
                  <a:srgbClr val="FF0000"/>
                </a:solidFill>
              </a:rPr>
              <a:t>Chapter </a:t>
            </a:r>
            <a:r>
              <a:rPr lang="tr-TR" sz="6000" b="1" dirty="0">
                <a:solidFill>
                  <a:srgbClr val="FF0000"/>
                </a:solidFill>
              </a:rPr>
              <a:t>9</a:t>
            </a:r>
            <a:endParaRPr lang="en-US" sz="6000" b="1" dirty="0">
              <a:solidFill>
                <a:srgbClr val="FF0000"/>
              </a:solidFill>
            </a:endParaRPr>
          </a:p>
          <a:p>
            <a:pPr marL="0" indent="0" algn="ctr">
              <a:lnSpc>
                <a:spcPct val="100000"/>
              </a:lnSpc>
              <a:spcBef>
                <a:spcPts val="0"/>
              </a:spcBef>
              <a:buNone/>
            </a:pPr>
            <a:r>
              <a:rPr lang="en-US" sz="6000" b="1" dirty="0">
                <a:solidFill>
                  <a:srgbClr val="FF0000"/>
                </a:solidFill>
              </a:rPr>
              <a:t>Presenter:</a:t>
            </a:r>
          </a:p>
          <a:p>
            <a:pPr marL="0" indent="0" algn="ctr">
              <a:lnSpc>
                <a:spcPct val="100000"/>
              </a:lnSpc>
              <a:spcBef>
                <a:spcPts val="0"/>
              </a:spcBef>
              <a:buNone/>
            </a:pPr>
            <a:r>
              <a:rPr lang="tr-TR" sz="6000" b="1" dirty="0">
                <a:solidFill>
                  <a:schemeClr val="bg1"/>
                </a:solidFill>
              </a:rPr>
              <a:t>Mert Ecevit</a:t>
            </a:r>
            <a:endParaRPr lang="en-US" sz="6000" b="1" i="1" dirty="0">
              <a:solidFill>
                <a:schemeClr val="bg1"/>
              </a:solidFill>
            </a:endParaRPr>
          </a:p>
        </p:txBody>
      </p:sp>
    </p:spTree>
    <p:extLst>
      <p:ext uri="{BB962C8B-B14F-4D97-AF65-F5344CB8AC3E}">
        <p14:creationId xmlns:p14="http://schemas.microsoft.com/office/powerpoint/2010/main" val="33670042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845A209-05F7-98E5-55B1-19A73ADA56D6}"/>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3050B4D3-1FAC-2E6B-EFBC-C399A77892EB}"/>
              </a:ext>
            </a:extLst>
          </p:cNvPr>
          <p:cNvSpPr>
            <a:spLocks noGrp="1"/>
          </p:cNvSpPr>
          <p:nvPr>
            <p:ph idx="1"/>
          </p:nvPr>
        </p:nvSpPr>
        <p:spPr>
          <a:xfrm>
            <a:off x="565710" y="689599"/>
            <a:ext cx="10724247" cy="907973"/>
          </a:xfrm>
        </p:spPr>
        <p:txBody>
          <a:bodyPr>
            <a:noAutofit/>
          </a:bodyPr>
          <a:lstStyle/>
          <a:p>
            <a:pPr>
              <a:lnSpc>
                <a:spcPct val="110000"/>
              </a:lnSpc>
            </a:pPr>
            <a:r>
              <a:rPr lang="en-US" sz="2000" dirty="0">
                <a:solidFill>
                  <a:schemeClr val="bg1"/>
                </a:solidFill>
              </a:rPr>
              <a:t>A formula that defines the computation of a value.</a:t>
            </a:r>
            <a:endParaRPr lang="en-US" sz="2000" b="1" dirty="0">
              <a:solidFill>
                <a:schemeClr val="bg1"/>
              </a:solidFill>
            </a:endParaRPr>
          </a:p>
        </p:txBody>
      </p:sp>
      <p:sp>
        <p:nvSpPr>
          <p:cNvPr id="8" name="Content Placeholder 2">
            <a:extLst>
              <a:ext uri="{FF2B5EF4-FFF2-40B4-BE49-F238E27FC236}">
                <a16:creationId xmlns:a16="http://schemas.microsoft.com/office/drawing/2014/main" id="{A732F53C-E6B5-FDBA-4273-83A8132B8DF7}"/>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9</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2</a:t>
            </a:r>
            <a:r>
              <a:rPr lang="en-GB" sz="4000" b="1" dirty="0">
                <a:solidFill>
                  <a:srgbClr val="FF0000"/>
                </a:solidFill>
                <a:latin typeface="Tw Cen MT (Headings)"/>
                <a:ea typeface="+mj-ea"/>
                <a:cs typeface="+mj-cs"/>
              </a:rPr>
              <a:t> </a:t>
            </a:r>
            <a:r>
              <a:rPr lang="tr-TR" sz="4000" b="1" dirty="0" err="1">
                <a:solidFill>
                  <a:schemeClr val="bg1"/>
                </a:solidFill>
                <a:latin typeface="Tw Cen MT (Body)"/>
                <a:ea typeface="+mj-ea"/>
                <a:cs typeface="Times New Roman" panose="02020603050405020304" pitchFamily="18" charset="0"/>
              </a:rPr>
              <a:t>Operators</a:t>
            </a:r>
            <a:endParaRPr lang="en-GB" sz="4000" b="1" i="1" dirty="0">
              <a:solidFill>
                <a:schemeClr val="bg1"/>
              </a:solidFill>
              <a:latin typeface="Tw Cen MT (Body)"/>
              <a:cs typeface="Times New Roman" panose="02020603050405020304" pitchFamily="18" charset="0"/>
            </a:endParaRPr>
          </a:p>
        </p:txBody>
      </p:sp>
      <p:pic>
        <p:nvPicPr>
          <p:cNvPr id="5" name="Resim 4">
            <a:extLst>
              <a:ext uri="{FF2B5EF4-FFF2-40B4-BE49-F238E27FC236}">
                <a16:creationId xmlns:a16="http://schemas.microsoft.com/office/drawing/2014/main" id="{BF23534E-B4A4-4CD4-911E-1D8CC54279F5}"/>
              </a:ext>
            </a:extLst>
          </p:cNvPr>
          <p:cNvPicPr>
            <a:picLocks noChangeAspect="1"/>
          </p:cNvPicPr>
          <p:nvPr/>
        </p:nvPicPr>
        <p:blipFill>
          <a:blip r:embed="rId3"/>
          <a:stretch>
            <a:fillRect/>
          </a:stretch>
        </p:blipFill>
        <p:spPr>
          <a:xfrm>
            <a:off x="1203103" y="1132805"/>
            <a:ext cx="4595390" cy="3100504"/>
          </a:xfrm>
          <a:prstGeom prst="rect">
            <a:avLst/>
          </a:prstGeom>
        </p:spPr>
      </p:pic>
      <p:pic>
        <p:nvPicPr>
          <p:cNvPr id="13" name="Resim 12">
            <a:extLst>
              <a:ext uri="{FF2B5EF4-FFF2-40B4-BE49-F238E27FC236}">
                <a16:creationId xmlns:a16="http://schemas.microsoft.com/office/drawing/2014/main" id="{96EAF0B8-BC7D-4B7B-97DC-E6319DB444D7}"/>
              </a:ext>
            </a:extLst>
          </p:cNvPr>
          <p:cNvPicPr>
            <a:picLocks noChangeAspect="1"/>
          </p:cNvPicPr>
          <p:nvPr/>
        </p:nvPicPr>
        <p:blipFill>
          <a:blip r:embed="rId4"/>
          <a:stretch>
            <a:fillRect/>
          </a:stretch>
        </p:blipFill>
        <p:spPr>
          <a:xfrm>
            <a:off x="6694567" y="1013388"/>
            <a:ext cx="4595390" cy="4831223"/>
          </a:xfrm>
          <a:prstGeom prst="rect">
            <a:avLst/>
          </a:prstGeom>
        </p:spPr>
      </p:pic>
      <p:pic>
        <p:nvPicPr>
          <p:cNvPr id="19" name="Resim 18">
            <a:extLst>
              <a:ext uri="{FF2B5EF4-FFF2-40B4-BE49-F238E27FC236}">
                <a16:creationId xmlns:a16="http://schemas.microsoft.com/office/drawing/2014/main" id="{635D7F31-DC1E-4DFD-907B-F4CEA3D5A872}"/>
              </a:ext>
            </a:extLst>
          </p:cNvPr>
          <p:cNvPicPr>
            <a:picLocks noChangeAspect="1"/>
          </p:cNvPicPr>
          <p:nvPr/>
        </p:nvPicPr>
        <p:blipFill>
          <a:blip r:embed="rId5"/>
          <a:stretch>
            <a:fillRect/>
          </a:stretch>
        </p:blipFill>
        <p:spPr>
          <a:xfrm>
            <a:off x="402865" y="4488955"/>
            <a:ext cx="6195866" cy="2135116"/>
          </a:xfrm>
          <a:prstGeom prst="rect">
            <a:avLst/>
          </a:prstGeom>
        </p:spPr>
      </p:pic>
    </p:spTree>
    <p:extLst>
      <p:ext uri="{BB962C8B-B14F-4D97-AF65-F5344CB8AC3E}">
        <p14:creationId xmlns:p14="http://schemas.microsoft.com/office/powerpoint/2010/main" val="7730393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845A209-05F7-98E5-55B1-19A73ADA56D6}"/>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3050B4D3-1FAC-2E6B-EFBC-C399A77892EB}"/>
              </a:ext>
            </a:extLst>
          </p:cNvPr>
          <p:cNvSpPr>
            <a:spLocks noGrp="1"/>
          </p:cNvSpPr>
          <p:nvPr>
            <p:ph idx="1"/>
          </p:nvPr>
        </p:nvSpPr>
        <p:spPr>
          <a:xfrm>
            <a:off x="565710" y="689599"/>
            <a:ext cx="10724247" cy="907973"/>
          </a:xfrm>
        </p:spPr>
        <p:txBody>
          <a:bodyPr>
            <a:noAutofit/>
          </a:bodyPr>
          <a:lstStyle/>
          <a:p>
            <a:pPr>
              <a:lnSpc>
                <a:spcPct val="110000"/>
              </a:lnSpc>
            </a:pPr>
            <a:r>
              <a:rPr lang="tr-TR" sz="2000" dirty="0">
                <a:solidFill>
                  <a:schemeClr val="bg1"/>
                </a:solidFill>
              </a:rPr>
              <a:t>The </a:t>
            </a:r>
            <a:r>
              <a:rPr lang="tr-TR" sz="2000" dirty="0" err="1">
                <a:solidFill>
                  <a:schemeClr val="bg1"/>
                </a:solidFill>
              </a:rPr>
              <a:t>operands</a:t>
            </a:r>
            <a:r>
              <a:rPr lang="tr-TR" sz="2000" dirty="0">
                <a:solidFill>
                  <a:schemeClr val="bg1"/>
                </a:solidFill>
              </a:rPr>
              <a:t> in an </a:t>
            </a:r>
            <a:r>
              <a:rPr lang="tr-TR" sz="2000" dirty="0" err="1">
                <a:solidFill>
                  <a:schemeClr val="bg1"/>
                </a:solidFill>
              </a:rPr>
              <a:t>expression</a:t>
            </a:r>
            <a:r>
              <a:rPr lang="tr-TR" sz="2000" dirty="0">
                <a:solidFill>
                  <a:schemeClr val="bg1"/>
                </a:solidFill>
              </a:rPr>
              <a:t> </a:t>
            </a:r>
            <a:r>
              <a:rPr lang="tr-TR" sz="2000" dirty="0" err="1">
                <a:solidFill>
                  <a:schemeClr val="bg1"/>
                </a:solidFill>
              </a:rPr>
              <a:t>includes</a:t>
            </a:r>
            <a:r>
              <a:rPr lang="tr-TR" sz="2000" dirty="0">
                <a:solidFill>
                  <a:schemeClr val="bg1"/>
                </a:solidFill>
              </a:rPr>
              <a:t> </a:t>
            </a:r>
            <a:r>
              <a:rPr lang="tr-TR" sz="2000" dirty="0" err="1">
                <a:solidFill>
                  <a:schemeClr val="bg1"/>
                </a:solidFill>
              </a:rPr>
              <a:t>literals</a:t>
            </a:r>
            <a:r>
              <a:rPr lang="tr-TR" sz="2000" dirty="0">
                <a:solidFill>
                  <a:schemeClr val="bg1"/>
                </a:solidFill>
              </a:rPr>
              <a:t>, </a:t>
            </a:r>
            <a:r>
              <a:rPr lang="tr-TR" sz="2000" dirty="0" err="1">
                <a:solidFill>
                  <a:schemeClr val="bg1"/>
                </a:solidFill>
              </a:rPr>
              <a:t>aggregates</a:t>
            </a:r>
            <a:r>
              <a:rPr lang="tr-TR" sz="2000" dirty="0">
                <a:solidFill>
                  <a:schemeClr val="bg1"/>
                </a:solidFill>
              </a:rPr>
              <a:t>, </a:t>
            </a:r>
            <a:r>
              <a:rPr lang="tr-TR" sz="2000" dirty="0" err="1">
                <a:solidFill>
                  <a:schemeClr val="bg1"/>
                </a:solidFill>
              </a:rPr>
              <a:t>function</a:t>
            </a:r>
            <a:r>
              <a:rPr lang="tr-TR" sz="2000" dirty="0">
                <a:solidFill>
                  <a:schemeClr val="bg1"/>
                </a:solidFill>
              </a:rPr>
              <a:t>, </a:t>
            </a:r>
            <a:r>
              <a:rPr lang="tr-TR" sz="2000" dirty="0" err="1">
                <a:solidFill>
                  <a:schemeClr val="bg1"/>
                </a:solidFill>
              </a:rPr>
              <a:t>calls</a:t>
            </a:r>
            <a:r>
              <a:rPr lang="tr-TR" sz="2000" dirty="0">
                <a:solidFill>
                  <a:schemeClr val="bg1"/>
                </a:solidFill>
              </a:rPr>
              <a:t>, </a:t>
            </a:r>
            <a:r>
              <a:rPr lang="tr-TR" sz="2000" dirty="0" err="1">
                <a:solidFill>
                  <a:schemeClr val="bg1"/>
                </a:solidFill>
              </a:rPr>
              <a:t>type</a:t>
            </a:r>
            <a:r>
              <a:rPr lang="tr-TR" sz="2000" dirty="0">
                <a:solidFill>
                  <a:schemeClr val="bg1"/>
                </a:solidFill>
              </a:rPr>
              <a:t> </a:t>
            </a:r>
            <a:r>
              <a:rPr lang="tr-TR" sz="2000" dirty="0" err="1">
                <a:solidFill>
                  <a:schemeClr val="bg1"/>
                </a:solidFill>
              </a:rPr>
              <a:t>conversions</a:t>
            </a:r>
            <a:endParaRPr lang="en-US" sz="2000" b="1" dirty="0">
              <a:solidFill>
                <a:schemeClr val="bg1"/>
              </a:solidFill>
            </a:endParaRPr>
          </a:p>
        </p:txBody>
      </p:sp>
      <p:sp>
        <p:nvSpPr>
          <p:cNvPr id="8" name="Content Placeholder 2">
            <a:extLst>
              <a:ext uri="{FF2B5EF4-FFF2-40B4-BE49-F238E27FC236}">
                <a16:creationId xmlns:a16="http://schemas.microsoft.com/office/drawing/2014/main" id="{A732F53C-E6B5-FDBA-4273-83A8132B8DF7}"/>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9</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3</a:t>
            </a:r>
            <a:r>
              <a:rPr lang="en-GB" sz="4000" b="1" dirty="0">
                <a:solidFill>
                  <a:srgbClr val="FF0000"/>
                </a:solidFill>
                <a:latin typeface="Tw Cen MT (Headings)"/>
                <a:ea typeface="+mj-ea"/>
                <a:cs typeface="+mj-cs"/>
              </a:rPr>
              <a:t> </a:t>
            </a:r>
            <a:r>
              <a:rPr lang="tr-TR" sz="4000" b="1" dirty="0" err="1">
                <a:solidFill>
                  <a:schemeClr val="bg1"/>
                </a:solidFill>
                <a:latin typeface="Tw Cen MT (Body)"/>
                <a:ea typeface="+mj-ea"/>
                <a:cs typeface="Times New Roman" panose="02020603050405020304" pitchFamily="18" charset="0"/>
              </a:rPr>
              <a:t>Operands</a:t>
            </a:r>
            <a:endParaRPr lang="en-GB" sz="4000" b="1" i="1" dirty="0">
              <a:solidFill>
                <a:schemeClr val="bg1"/>
              </a:solidFill>
              <a:latin typeface="Tw Cen MT (Body)"/>
              <a:cs typeface="Times New Roman" panose="02020603050405020304" pitchFamily="18" charset="0"/>
            </a:endParaRPr>
          </a:p>
        </p:txBody>
      </p:sp>
      <p:sp>
        <p:nvSpPr>
          <p:cNvPr id="7" name="Content Placeholder 2">
            <a:extLst>
              <a:ext uri="{FF2B5EF4-FFF2-40B4-BE49-F238E27FC236}">
                <a16:creationId xmlns:a16="http://schemas.microsoft.com/office/drawing/2014/main" id="{01141395-1EB0-4DD5-88E8-AB324EDE7DDC}"/>
              </a:ext>
            </a:extLst>
          </p:cNvPr>
          <p:cNvSpPr txBox="1">
            <a:spLocks/>
          </p:cNvSpPr>
          <p:nvPr/>
        </p:nvSpPr>
        <p:spPr bwMode="auto">
          <a:xfrm>
            <a:off x="0" y="1326345"/>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9</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4</a:t>
            </a:r>
            <a:r>
              <a:rPr lang="en-GB" sz="4000" b="1" dirty="0">
                <a:solidFill>
                  <a:srgbClr val="FF0000"/>
                </a:solidFill>
                <a:latin typeface="Tw Cen MT (Headings)"/>
                <a:ea typeface="+mj-ea"/>
                <a:cs typeface="+mj-cs"/>
              </a:rPr>
              <a:t> </a:t>
            </a:r>
            <a:r>
              <a:rPr lang="tr-TR" sz="4000" b="1" dirty="0" err="1">
                <a:solidFill>
                  <a:schemeClr val="bg1"/>
                </a:solidFill>
                <a:latin typeface="Tw Cen MT (Body)"/>
                <a:ea typeface="+mj-ea"/>
                <a:cs typeface="Times New Roman" panose="02020603050405020304" pitchFamily="18" charset="0"/>
              </a:rPr>
              <a:t>Static</a:t>
            </a:r>
            <a:r>
              <a:rPr lang="tr-TR" sz="4000" b="1" dirty="0">
                <a:solidFill>
                  <a:schemeClr val="bg1"/>
                </a:solidFill>
                <a:latin typeface="Tw Cen MT (Body)"/>
                <a:ea typeface="+mj-ea"/>
                <a:cs typeface="Times New Roman" panose="02020603050405020304" pitchFamily="18" charset="0"/>
              </a:rPr>
              <a:t> </a:t>
            </a:r>
            <a:r>
              <a:rPr lang="tr-TR" sz="4000" b="1" dirty="0" err="1">
                <a:solidFill>
                  <a:schemeClr val="bg1"/>
                </a:solidFill>
                <a:latin typeface="Tw Cen MT (Body)"/>
                <a:ea typeface="+mj-ea"/>
                <a:cs typeface="Times New Roman" panose="02020603050405020304" pitchFamily="18" charset="0"/>
              </a:rPr>
              <a:t>Expressions</a:t>
            </a:r>
            <a:endParaRPr lang="en-GB" sz="4000" b="1" i="1" dirty="0">
              <a:solidFill>
                <a:schemeClr val="bg1"/>
              </a:solidFill>
              <a:latin typeface="Tw Cen MT (Body)"/>
              <a:cs typeface="Times New Roman" panose="02020603050405020304" pitchFamily="18" charset="0"/>
            </a:endParaRPr>
          </a:p>
        </p:txBody>
      </p:sp>
      <p:sp>
        <p:nvSpPr>
          <p:cNvPr id="9" name="Content Placeholder 2">
            <a:extLst>
              <a:ext uri="{FF2B5EF4-FFF2-40B4-BE49-F238E27FC236}">
                <a16:creationId xmlns:a16="http://schemas.microsoft.com/office/drawing/2014/main" id="{9978D92C-75BB-4428-B57F-534F671C38EE}"/>
              </a:ext>
            </a:extLst>
          </p:cNvPr>
          <p:cNvSpPr txBox="1">
            <a:spLocks/>
          </p:cNvSpPr>
          <p:nvPr/>
        </p:nvSpPr>
        <p:spPr bwMode="auto">
          <a:xfrm>
            <a:off x="0" y="3536732"/>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9</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5</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Universal </a:t>
            </a:r>
            <a:r>
              <a:rPr lang="tr-TR" sz="4000" b="1" dirty="0" err="1">
                <a:solidFill>
                  <a:schemeClr val="bg1"/>
                </a:solidFill>
                <a:latin typeface="Tw Cen MT (Body)"/>
                <a:ea typeface="+mj-ea"/>
                <a:cs typeface="Times New Roman" panose="02020603050405020304" pitchFamily="18" charset="0"/>
              </a:rPr>
              <a:t>Expressions</a:t>
            </a:r>
            <a:endParaRPr lang="en-GB" sz="4000" b="1" i="1" dirty="0">
              <a:solidFill>
                <a:schemeClr val="bg1"/>
              </a:solidFill>
              <a:latin typeface="Tw Cen MT (Body)"/>
              <a:cs typeface="Times New Roman" panose="02020603050405020304" pitchFamily="18" charset="0"/>
            </a:endParaRPr>
          </a:p>
        </p:txBody>
      </p:sp>
      <p:sp>
        <p:nvSpPr>
          <p:cNvPr id="10" name="Content Placeholder 2">
            <a:extLst>
              <a:ext uri="{FF2B5EF4-FFF2-40B4-BE49-F238E27FC236}">
                <a16:creationId xmlns:a16="http://schemas.microsoft.com/office/drawing/2014/main" id="{22C6E32A-F40B-40E0-913A-5CD0F03D51E5}"/>
              </a:ext>
            </a:extLst>
          </p:cNvPr>
          <p:cNvSpPr txBox="1">
            <a:spLocks/>
          </p:cNvSpPr>
          <p:nvPr/>
        </p:nvSpPr>
        <p:spPr>
          <a:xfrm>
            <a:off x="733291" y="2051558"/>
            <a:ext cx="10724247" cy="907973"/>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None/>
            </a:pPr>
            <a:r>
              <a:rPr lang="en-US" sz="2000" dirty="0">
                <a:solidFill>
                  <a:schemeClr val="bg1"/>
                </a:solidFill>
              </a:rPr>
              <a:t>• Utilized in constant declarations or restrictions; fully computed at compile time</a:t>
            </a:r>
          </a:p>
          <a:p>
            <a:pPr marL="0" indent="0">
              <a:lnSpc>
                <a:spcPct val="110000"/>
              </a:lnSpc>
              <a:buNone/>
            </a:pPr>
            <a:r>
              <a:rPr lang="en-US" sz="2000" dirty="0">
                <a:solidFill>
                  <a:schemeClr val="bg1"/>
                </a:solidFill>
              </a:rPr>
              <a:t>• There are two categories of static expression: – If every operator in expression is an implicit defined operator, these are called locally static expressions – If every in the expression is a pure function and every primary in the expression is a global static primary, they are called globally static expressions</a:t>
            </a:r>
            <a:endParaRPr lang="en-US" sz="2000" b="1" dirty="0">
              <a:solidFill>
                <a:schemeClr val="bg1"/>
              </a:solidFill>
            </a:endParaRPr>
          </a:p>
        </p:txBody>
      </p:sp>
      <p:sp>
        <p:nvSpPr>
          <p:cNvPr id="11" name="Content Placeholder 2">
            <a:extLst>
              <a:ext uri="{FF2B5EF4-FFF2-40B4-BE49-F238E27FC236}">
                <a16:creationId xmlns:a16="http://schemas.microsoft.com/office/drawing/2014/main" id="{8B159B2B-ECA0-4B20-8619-6B7ABBB095D7}"/>
              </a:ext>
            </a:extLst>
          </p:cNvPr>
          <p:cNvSpPr txBox="1">
            <a:spLocks/>
          </p:cNvSpPr>
          <p:nvPr/>
        </p:nvSpPr>
        <p:spPr>
          <a:xfrm>
            <a:off x="733291" y="4079186"/>
            <a:ext cx="10724247" cy="907973"/>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None/>
            </a:pPr>
            <a:r>
              <a:rPr lang="en-US" sz="2000" dirty="0">
                <a:solidFill>
                  <a:schemeClr val="bg1"/>
                </a:solidFill>
              </a:rPr>
              <a:t>• A universal expression is either an expression that delivers a result of type universal integer or one that delivers a result of type universal real </a:t>
            </a:r>
            <a:endParaRPr lang="tr-TR" sz="2000" dirty="0">
              <a:solidFill>
                <a:schemeClr val="bg1"/>
              </a:solidFill>
            </a:endParaRPr>
          </a:p>
          <a:p>
            <a:pPr marL="0" indent="0">
              <a:lnSpc>
                <a:spcPct val="110000"/>
              </a:lnSpc>
              <a:buNone/>
            </a:pPr>
            <a:r>
              <a:rPr lang="en-US" sz="2000" dirty="0">
                <a:solidFill>
                  <a:schemeClr val="bg1"/>
                </a:solidFill>
              </a:rPr>
              <a:t>• The same operations are predefined for the type universal integer as for any integer type </a:t>
            </a:r>
            <a:endParaRPr lang="tr-TR" sz="2000" dirty="0">
              <a:solidFill>
                <a:schemeClr val="bg1"/>
              </a:solidFill>
            </a:endParaRPr>
          </a:p>
          <a:p>
            <a:pPr marL="0" indent="0">
              <a:lnSpc>
                <a:spcPct val="110000"/>
              </a:lnSpc>
              <a:buNone/>
            </a:pPr>
            <a:r>
              <a:rPr lang="en-US" sz="2000" dirty="0">
                <a:solidFill>
                  <a:schemeClr val="bg1"/>
                </a:solidFill>
              </a:rPr>
              <a:t>• The same operations are predefined for the type universal real as for any floating-point type </a:t>
            </a:r>
            <a:endParaRPr lang="tr-TR" sz="2000" dirty="0">
              <a:solidFill>
                <a:schemeClr val="bg1"/>
              </a:solidFill>
            </a:endParaRPr>
          </a:p>
          <a:p>
            <a:pPr marL="0" indent="0">
              <a:lnSpc>
                <a:spcPct val="110000"/>
              </a:lnSpc>
              <a:buNone/>
            </a:pPr>
            <a:r>
              <a:rPr lang="en-US" sz="2000" dirty="0">
                <a:solidFill>
                  <a:schemeClr val="bg1"/>
                </a:solidFill>
              </a:rPr>
              <a:t>• In addition, these operations include the multiplication and division operators</a:t>
            </a:r>
            <a:endParaRPr lang="en-US" sz="2000" b="1" dirty="0">
              <a:solidFill>
                <a:schemeClr val="bg1"/>
              </a:solidFill>
            </a:endParaRPr>
          </a:p>
        </p:txBody>
      </p:sp>
    </p:spTree>
    <p:extLst>
      <p:ext uri="{BB962C8B-B14F-4D97-AF65-F5344CB8AC3E}">
        <p14:creationId xmlns:p14="http://schemas.microsoft.com/office/powerpoint/2010/main" val="25382290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8AB43AA0-6CD8-9890-B0FB-3750705A4CA9}"/>
            </a:ext>
          </a:extLst>
        </p:cNvPr>
        <p:cNvGrpSpPr/>
        <p:nvPr/>
      </p:nvGrpSpPr>
      <p:grpSpPr>
        <a:xfrm>
          <a:off x="0" y="0"/>
          <a:ext cx="0" cy="0"/>
          <a:chOff x="0" y="0"/>
          <a:chExt cx="0" cy="0"/>
        </a:xfrm>
      </p:grpSpPr>
      <p:pic>
        <p:nvPicPr>
          <p:cNvPr id="2" name="Picture 1" descr="close up of circuit board">
            <a:extLst>
              <a:ext uri="{FF2B5EF4-FFF2-40B4-BE49-F238E27FC236}">
                <a16:creationId xmlns:a16="http://schemas.microsoft.com/office/drawing/2014/main" id="{B005A6CC-F789-1E66-431E-D5EA687FEF67}"/>
              </a:ext>
            </a:extLst>
          </p:cNvPr>
          <p:cNvPicPr>
            <a:picLocks noChangeAspect="1"/>
          </p:cNvPicPr>
          <p:nvPr/>
        </p:nvPicPr>
        <p:blipFill rotWithShape="1">
          <a:blip r:embed="rId3">
            <a:alphaModFix amt="30000"/>
          </a:blip>
          <a:srcRect l="17220" r="9210" b="-1"/>
          <a:stretch/>
        </p:blipFill>
        <p:spPr>
          <a:xfrm>
            <a:off x="-10357" y="10"/>
            <a:ext cx="5917468" cy="6857990"/>
          </a:xfrm>
          <a:prstGeom prst="rect">
            <a:avLst/>
          </a:prstGeom>
        </p:spPr>
      </p:pic>
      <p:sp>
        <p:nvSpPr>
          <p:cNvPr id="3" name="Content Placeholder 2">
            <a:extLst>
              <a:ext uri="{FF2B5EF4-FFF2-40B4-BE49-F238E27FC236}">
                <a16:creationId xmlns:a16="http://schemas.microsoft.com/office/drawing/2014/main" id="{1A9D02C0-AFC3-E33E-8C4C-13FCB0F6EEB5}"/>
              </a:ext>
            </a:extLst>
          </p:cNvPr>
          <p:cNvSpPr>
            <a:spLocks noGrp="1"/>
          </p:cNvSpPr>
          <p:nvPr>
            <p:ph idx="1"/>
          </p:nvPr>
        </p:nvSpPr>
        <p:spPr>
          <a:xfrm>
            <a:off x="5907111" y="514766"/>
            <a:ext cx="6284889" cy="6190558"/>
          </a:xfrm>
        </p:spPr>
        <p:txBody>
          <a:bodyPr>
            <a:noAutofit/>
          </a:bodyPr>
          <a:lstStyle/>
          <a:p>
            <a:pPr marL="0" indent="0">
              <a:lnSpc>
                <a:spcPct val="110000"/>
              </a:lnSpc>
              <a:buNone/>
            </a:pPr>
            <a:r>
              <a:rPr lang="tr-TR" sz="1800" b="1" dirty="0">
                <a:solidFill>
                  <a:srgbClr val="FF0000"/>
                </a:solidFill>
              </a:rPr>
              <a:t> 10.1 </a:t>
            </a:r>
            <a:r>
              <a:rPr lang="tr-TR" sz="1800" b="1" dirty="0">
                <a:solidFill>
                  <a:schemeClr val="bg1"/>
                </a:solidFill>
              </a:rPr>
              <a:t>General</a:t>
            </a:r>
            <a:endParaRPr lang="en-GB" sz="1800" b="1" dirty="0">
              <a:solidFill>
                <a:schemeClr val="bg1"/>
              </a:solidFill>
            </a:endParaRPr>
          </a:p>
          <a:p>
            <a:pPr marL="0" indent="0">
              <a:lnSpc>
                <a:spcPct val="110000"/>
              </a:lnSpc>
              <a:buNone/>
            </a:pPr>
            <a:r>
              <a:rPr lang="tr-TR" sz="1800" b="1" dirty="0">
                <a:solidFill>
                  <a:srgbClr val="FF0000"/>
                </a:solidFill>
              </a:rPr>
              <a:t> 10.2 </a:t>
            </a:r>
            <a:r>
              <a:rPr lang="tr-TR" sz="1800" b="1" dirty="0" err="1">
                <a:solidFill>
                  <a:schemeClr val="bg1"/>
                </a:solidFill>
              </a:rPr>
              <a:t>Wait</a:t>
            </a:r>
            <a:r>
              <a:rPr lang="tr-TR" sz="1800" b="1" dirty="0">
                <a:solidFill>
                  <a:schemeClr val="bg1"/>
                </a:solidFill>
              </a:rPr>
              <a:t> Statement</a:t>
            </a:r>
            <a:endParaRPr lang="en-GB" sz="1800" b="1" dirty="0">
              <a:solidFill>
                <a:schemeClr val="bg1"/>
              </a:solidFill>
            </a:endParaRPr>
          </a:p>
          <a:p>
            <a:pPr marL="0" indent="0">
              <a:lnSpc>
                <a:spcPct val="110000"/>
              </a:lnSpc>
              <a:buNone/>
            </a:pPr>
            <a:r>
              <a:rPr lang="tr-TR" sz="1800" b="1" dirty="0">
                <a:solidFill>
                  <a:srgbClr val="FF0000"/>
                </a:solidFill>
              </a:rPr>
              <a:t> 10.3 </a:t>
            </a:r>
            <a:r>
              <a:rPr lang="tr-TR" sz="1800" b="1" dirty="0" err="1">
                <a:solidFill>
                  <a:schemeClr val="bg1"/>
                </a:solidFill>
              </a:rPr>
              <a:t>Assertion</a:t>
            </a:r>
            <a:r>
              <a:rPr lang="tr-TR" sz="1800" b="1" dirty="0">
                <a:solidFill>
                  <a:schemeClr val="bg1"/>
                </a:solidFill>
              </a:rPr>
              <a:t> Statement</a:t>
            </a:r>
            <a:endParaRPr lang="en-GB" sz="1800" b="1" dirty="0">
              <a:solidFill>
                <a:schemeClr val="bg1"/>
              </a:solidFill>
            </a:endParaRPr>
          </a:p>
          <a:p>
            <a:pPr marL="0" indent="0">
              <a:lnSpc>
                <a:spcPct val="110000"/>
              </a:lnSpc>
              <a:buNone/>
            </a:pPr>
            <a:r>
              <a:rPr lang="en-US" sz="1800" b="1" dirty="0">
                <a:solidFill>
                  <a:srgbClr val="FF0000"/>
                </a:solidFill>
              </a:rPr>
              <a:t> </a:t>
            </a:r>
            <a:r>
              <a:rPr lang="tr-TR" sz="1800" b="1" dirty="0">
                <a:solidFill>
                  <a:srgbClr val="FF0000"/>
                </a:solidFill>
              </a:rPr>
              <a:t>10</a:t>
            </a:r>
            <a:r>
              <a:rPr lang="en-US" sz="1800" b="1" dirty="0">
                <a:solidFill>
                  <a:srgbClr val="FF0000"/>
                </a:solidFill>
              </a:rPr>
              <a:t>.</a:t>
            </a:r>
            <a:r>
              <a:rPr lang="tr-TR" sz="1800" b="1" dirty="0">
                <a:solidFill>
                  <a:srgbClr val="FF0000"/>
                </a:solidFill>
              </a:rPr>
              <a:t>4</a:t>
            </a:r>
            <a:r>
              <a:rPr lang="en-US" sz="1800" b="1" dirty="0">
                <a:solidFill>
                  <a:srgbClr val="FF0000"/>
                </a:solidFill>
              </a:rPr>
              <a:t> </a:t>
            </a:r>
            <a:r>
              <a:rPr lang="tr-TR" sz="1800" b="1" dirty="0">
                <a:solidFill>
                  <a:schemeClr val="bg1"/>
                </a:solidFill>
              </a:rPr>
              <a:t>Report Statement</a:t>
            </a:r>
            <a:endParaRPr lang="en-GB" sz="1800" b="1" dirty="0">
              <a:solidFill>
                <a:schemeClr val="bg1"/>
              </a:solidFill>
            </a:endParaRP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5</a:t>
            </a:r>
            <a:r>
              <a:rPr lang="en-US" sz="1800" b="1" dirty="0">
                <a:solidFill>
                  <a:srgbClr val="FF0000"/>
                </a:solidFill>
              </a:rPr>
              <a:t> </a:t>
            </a:r>
            <a:r>
              <a:rPr lang="en-GB" sz="1800" b="1" dirty="0">
                <a:solidFill>
                  <a:schemeClr val="bg1"/>
                </a:solidFill>
              </a:rPr>
              <a:t>Signal</a:t>
            </a:r>
            <a:r>
              <a:rPr lang="tr-TR" sz="1800" b="1" dirty="0">
                <a:solidFill>
                  <a:schemeClr val="bg1"/>
                </a:solidFill>
              </a:rPr>
              <a:t> </a:t>
            </a:r>
            <a:r>
              <a:rPr lang="tr-TR" sz="1800" b="1" dirty="0" err="1">
                <a:solidFill>
                  <a:schemeClr val="bg1"/>
                </a:solidFill>
              </a:rPr>
              <a:t>Assignment</a:t>
            </a:r>
            <a:r>
              <a:rPr lang="tr-TR" sz="1800" b="1" dirty="0">
                <a:solidFill>
                  <a:schemeClr val="bg1"/>
                </a:solidFill>
              </a:rPr>
              <a:t> Statement</a:t>
            </a:r>
            <a:endParaRPr lang="en-US" sz="1800" b="1" dirty="0">
              <a:solidFill>
                <a:schemeClr val="bg1"/>
              </a:solidFill>
            </a:endParaRPr>
          </a:p>
          <a:p>
            <a:pPr marL="0" indent="0">
              <a:lnSpc>
                <a:spcPct val="110000"/>
              </a:lnSpc>
              <a:buNone/>
            </a:pPr>
            <a:r>
              <a:rPr lang="tr-TR" sz="1800" b="1" dirty="0">
                <a:solidFill>
                  <a:srgbClr val="FF0000"/>
                </a:solidFill>
              </a:rPr>
              <a:t> 10</a:t>
            </a:r>
            <a:r>
              <a:rPr lang="en-US" sz="1800" b="1" dirty="0">
                <a:solidFill>
                  <a:srgbClr val="FF0000"/>
                </a:solidFill>
              </a:rPr>
              <a:t>.</a:t>
            </a:r>
            <a:r>
              <a:rPr lang="en-GB" sz="1800" b="1" dirty="0">
                <a:solidFill>
                  <a:srgbClr val="FF0000"/>
                </a:solidFill>
              </a:rPr>
              <a:t>6</a:t>
            </a:r>
            <a:r>
              <a:rPr lang="en-US" sz="1800" b="1" dirty="0">
                <a:solidFill>
                  <a:srgbClr val="FF0000"/>
                </a:solidFill>
              </a:rPr>
              <a:t> </a:t>
            </a:r>
            <a:r>
              <a:rPr lang="tr-TR" sz="1800" b="1" dirty="0" err="1">
                <a:solidFill>
                  <a:schemeClr val="bg1"/>
                </a:solidFill>
              </a:rPr>
              <a:t>Variable</a:t>
            </a:r>
            <a:r>
              <a:rPr lang="tr-TR" sz="1800" b="1" dirty="0">
                <a:solidFill>
                  <a:schemeClr val="bg1"/>
                </a:solidFill>
              </a:rPr>
              <a:t> </a:t>
            </a:r>
            <a:r>
              <a:rPr lang="tr-TR" sz="1800" b="1" dirty="0" err="1">
                <a:solidFill>
                  <a:schemeClr val="bg1"/>
                </a:solidFill>
              </a:rPr>
              <a:t>Assignment</a:t>
            </a:r>
            <a:r>
              <a:rPr lang="tr-TR" sz="1800" b="1" dirty="0">
                <a:solidFill>
                  <a:schemeClr val="bg1"/>
                </a:solidFill>
              </a:rPr>
              <a:t> Statement</a:t>
            </a:r>
          </a:p>
          <a:p>
            <a:pPr marL="0" indent="0">
              <a:lnSpc>
                <a:spcPct val="110000"/>
              </a:lnSpc>
              <a:buNone/>
            </a:pPr>
            <a:r>
              <a:rPr lang="tr-TR" sz="1800" b="1" dirty="0">
                <a:solidFill>
                  <a:srgbClr val="FF0000"/>
                </a:solidFill>
              </a:rPr>
              <a:t> 10</a:t>
            </a:r>
            <a:r>
              <a:rPr lang="en-US" sz="1800" b="1" dirty="0">
                <a:solidFill>
                  <a:srgbClr val="FF0000"/>
                </a:solidFill>
              </a:rPr>
              <a:t>.</a:t>
            </a:r>
            <a:r>
              <a:rPr lang="en-GB" sz="1800" b="1" dirty="0">
                <a:solidFill>
                  <a:srgbClr val="FF0000"/>
                </a:solidFill>
              </a:rPr>
              <a:t>7</a:t>
            </a:r>
            <a:r>
              <a:rPr lang="en-US" sz="1800" b="1" dirty="0">
                <a:solidFill>
                  <a:srgbClr val="FF0000"/>
                </a:solidFill>
              </a:rPr>
              <a:t> </a:t>
            </a:r>
            <a:r>
              <a:rPr lang="tr-TR" sz="1800" b="1" dirty="0" err="1">
                <a:solidFill>
                  <a:schemeClr val="bg1"/>
                </a:solidFill>
              </a:rPr>
              <a:t>Procedure</a:t>
            </a:r>
            <a:r>
              <a:rPr lang="tr-TR" sz="1800" b="1" dirty="0">
                <a:solidFill>
                  <a:schemeClr val="bg1"/>
                </a:solidFill>
              </a:rPr>
              <a:t> Call Statement</a:t>
            </a:r>
          </a:p>
          <a:p>
            <a:pPr marL="0" indent="0">
              <a:lnSpc>
                <a:spcPct val="110000"/>
              </a:lnSpc>
              <a:buNone/>
            </a:pPr>
            <a:r>
              <a:rPr lang="tr-TR" sz="1800" b="1" dirty="0">
                <a:solidFill>
                  <a:srgbClr val="FF0000"/>
                </a:solidFill>
              </a:rPr>
              <a:t> 10</a:t>
            </a:r>
            <a:r>
              <a:rPr lang="en-US" sz="1800" b="1" dirty="0">
                <a:solidFill>
                  <a:srgbClr val="FF0000"/>
                </a:solidFill>
              </a:rPr>
              <a:t>.</a:t>
            </a:r>
            <a:r>
              <a:rPr lang="en-GB" sz="1800" b="1" dirty="0">
                <a:solidFill>
                  <a:srgbClr val="FF0000"/>
                </a:solidFill>
              </a:rPr>
              <a:t>8</a:t>
            </a:r>
            <a:r>
              <a:rPr lang="en-US" sz="1800" b="1" dirty="0">
                <a:solidFill>
                  <a:srgbClr val="FF0000"/>
                </a:solidFill>
              </a:rPr>
              <a:t> </a:t>
            </a:r>
            <a:r>
              <a:rPr lang="tr-TR" sz="1800" b="1" dirty="0" err="1">
                <a:solidFill>
                  <a:schemeClr val="bg1"/>
                </a:solidFill>
              </a:rPr>
              <a:t>If</a:t>
            </a:r>
            <a:r>
              <a:rPr lang="tr-TR" sz="1800" b="1" dirty="0">
                <a:solidFill>
                  <a:schemeClr val="bg1"/>
                </a:solidFill>
              </a:rPr>
              <a:t> Statement</a:t>
            </a:r>
            <a:endParaRPr lang="tr-TR" sz="1800" b="1" dirty="0">
              <a:solidFill>
                <a:srgbClr val="FF0000"/>
              </a:solidFill>
            </a:endParaRPr>
          </a:p>
          <a:p>
            <a:pPr marL="0" indent="0">
              <a:lnSpc>
                <a:spcPct val="110000"/>
              </a:lnSpc>
              <a:buNone/>
            </a:pPr>
            <a:r>
              <a:rPr lang="tr-TR" sz="1800" b="1" dirty="0">
                <a:solidFill>
                  <a:srgbClr val="FF0000"/>
                </a:solidFill>
              </a:rPr>
              <a:t> 10</a:t>
            </a:r>
            <a:r>
              <a:rPr lang="en-US" sz="1800" b="1" dirty="0">
                <a:solidFill>
                  <a:srgbClr val="FF0000"/>
                </a:solidFill>
              </a:rPr>
              <a:t>.</a:t>
            </a:r>
            <a:r>
              <a:rPr lang="en-GB" sz="1800" b="1" dirty="0">
                <a:solidFill>
                  <a:srgbClr val="FF0000"/>
                </a:solidFill>
              </a:rPr>
              <a:t>9</a:t>
            </a:r>
            <a:r>
              <a:rPr lang="en-US" sz="1800" b="1" dirty="0">
                <a:solidFill>
                  <a:srgbClr val="FF0000"/>
                </a:solidFill>
              </a:rPr>
              <a:t> </a:t>
            </a:r>
            <a:r>
              <a:rPr lang="tr-TR" sz="1800" b="1" dirty="0">
                <a:solidFill>
                  <a:schemeClr val="bg1"/>
                </a:solidFill>
              </a:rPr>
              <a:t>Case Statement</a:t>
            </a:r>
          </a:p>
          <a:p>
            <a:pPr marL="0" indent="0">
              <a:lnSpc>
                <a:spcPct val="110000"/>
              </a:lnSpc>
              <a:buNone/>
            </a:pPr>
            <a:r>
              <a:rPr lang="tr-TR" sz="1800" b="1" dirty="0">
                <a:solidFill>
                  <a:srgbClr val="FF0000"/>
                </a:solidFill>
              </a:rPr>
              <a:t> 10</a:t>
            </a:r>
            <a:r>
              <a:rPr lang="en-US" sz="1800" b="1" dirty="0">
                <a:solidFill>
                  <a:srgbClr val="FF0000"/>
                </a:solidFill>
              </a:rPr>
              <a:t>.</a:t>
            </a:r>
            <a:r>
              <a:rPr lang="en-GB" sz="1800" b="1" dirty="0">
                <a:solidFill>
                  <a:srgbClr val="FF0000"/>
                </a:solidFill>
              </a:rPr>
              <a:t>10</a:t>
            </a:r>
            <a:r>
              <a:rPr lang="en-US" sz="1800" b="1" dirty="0">
                <a:solidFill>
                  <a:srgbClr val="FF0000"/>
                </a:solidFill>
              </a:rPr>
              <a:t> </a:t>
            </a:r>
            <a:r>
              <a:rPr lang="tr-TR" sz="1800" b="1" dirty="0" err="1">
                <a:solidFill>
                  <a:schemeClr val="bg1"/>
                </a:solidFill>
              </a:rPr>
              <a:t>Loop</a:t>
            </a:r>
            <a:r>
              <a:rPr lang="tr-TR" sz="1800" b="1" dirty="0">
                <a:solidFill>
                  <a:schemeClr val="bg1"/>
                </a:solidFill>
              </a:rPr>
              <a:t> Statement</a:t>
            </a: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1</a:t>
            </a:r>
            <a:r>
              <a:rPr lang="en-GB" sz="1800" b="1" dirty="0">
                <a:solidFill>
                  <a:srgbClr val="FF0000"/>
                </a:solidFill>
              </a:rPr>
              <a:t>1</a:t>
            </a:r>
            <a:r>
              <a:rPr lang="en-US" sz="1800" b="1" dirty="0">
                <a:solidFill>
                  <a:srgbClr val="FF0000"/>
                </a:solidFill>
              </a:rPr>
              <a:t> </a:t>
            </a:r>
            <a:r>
              <a:rPr lang="tr-TR" sz="1800" b="1" dirty="0" err="1">
                <a:solidFill>
                  <a:schemeClr val="bg1"/>
                </a:solidFill>
              </a:rPr>
              <a:t>Next</a:t>
            </a:r>
            <a:r>
              <a:rPr lang="tr-TR" sz="1800" b="1" dirty="0">
                <a:solidFill>
                  <a:schemeClr val="bg1"/>
                </a:solidFill>
              </a:rPr>
              <a:t> Statement</a:t>
            </a: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1</a:t>
            </a:r>
            <a:r>
              <a:rPr lang="en-GB" sz="1800" b="1" dirty="0">
                <a:solidFill>
                  <a:srgbClr val="FF0000"/>
                </a:solidFill>
              </a:rPr>
              <a:t>2</a:t>
            </a:r>
            <a:r>
              <a:rPr lang="en-US" sz="1800" b="1" dirty="0">
                <a:solidFill>
                  <a:srgbClr val="FF0000"/>
                </a:solidFill>
              </a:rPr>
              <a:t> </a:t>
            </a:r>
            <a:r>
              <a:rPr lang="tr-TR" sz="1800" b="1" dirty="0" err="1">
                <a:solidFill>
                  <a:schemeClr val="bg1"/>
                </a:solidFill>
              </a:rPr>
              <a:t>Exit</a:t>
            </a:r>
            <a:r>
              <a:rPr lang="tr-TR" sz="1800" b="1" dirty="0">
                <a:solidFill>
                  <a:schemeClr val="bg1"/>
                </a:solidFill>
              </a:rPr>
              <a:t> Statement</a:t>
            </a: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1</a:t>
            </a:r>
            <a:r>
              <a:rPr lang="en-GB" sz="1800" b="1" dirty="0">
                <a:solidFill>
                  <a:srgbClr val="FF0000"/>
                </a:solidFill>
              </a:rPr>
              <a:t>3 </a:t>
            </a:r>
            <a:r>
              <a:rPr lang="tr-TR" sz="1800" b="1" dirty="0">
                <a:solidFill>
                  <a:schemeClr val="bg1"/>
                </a:solidFill>
              </a:rPr>
              <a:t>Return Statement</a:t>
            </a:r>
            <a:r>
              <a:rPr lang="en-US" sz="1800" b="1" dirty="0">
                <a:solidFill>
                  <a:schemeClr val="bg1"/>
                </a:solidFill>
              </a:rPr>
              <a:t> </a:t>
            </a:r>
            <a:endParaRPr lang="tr-TR" sz="1800" b="1" dirty="0">
              <a:solidFill>
                <a:schemeClr val="bg1"/>
              </a:solidFill>
            </a:endParaRP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1</a:t>
            </a:r>
            <a:r>
              <a:rPr lang="en-GB" sz="1800" b="1" dirty="0">
                <a:solidFill>
                  <a:srgbClr val="FF0000"/>
                </a:solidFill>
              </a:rPr>
              <a:t>4</a:t>
            </a:r>
            <a:r>
              <a:rPr lang="tr-TR" sz="1800" b="1" dirty="0">
                <a:solidFill>
                  <a:srgbClr val="FF0000"/>
                </a:solidFill>
              </a:rPr>
              <a:t> </a:t>
            </a:r>
            <a:r>
              <a:rPr lang="tr-TR" sz="1800" b="1" dirty="0" err="1">
                <a:solidFill>
                  <a:schemeClr val="bg1"/>
                </a:solidFill>
              </a:rPr>
              <a:t>Null</a:t>
            </a:r>
            <a:r>
              <a:rPr lang="tr-TR" sz="1800" b="1" dirty="0">
                <a:solidFill>
                  <a:schemeClr val="bg1"/>
                </a:solidFill>
              </a:rPr>
              <a:t> Statement</a:t>
            </a:r>
          </a:p>
          <a:p>
            <a:pPr marL="0" indent="0">
              <a:lnSpc>
                <a:spcPct val="110000"/>
              </a:lnSpc>
              <a:buNone/>
            </a:pPr>
            <a:r>
              <a:rPr lang="tr-TR" sz="1800" b="1" dirty="0">
                <a:solidFill>
                  <a:srgbClr val="FF0000"/>
                </a:solidFill>
              </a:rPr>
              <a:t> 10</a:t>
            </a:r>
            <a:r>
              <a:rPr lang="en-US" sz="1800" b="1" dirty="0">
                <a:solidFill>
                  <a:srgbClr val="FF0000"/>
                </a:solidFill>
              </a:rPr>
              <a:t>.</a:t>
            </a:r>
            <a:r>
              <a:rPr lang="tr-TR" sz="1800" b="1" dirty="0">
                <a:solidFill>
                  <a:srgbClr val="FF0000"/>
                </a:solidFill>
              </a:rPr>
              <a:t>1</a:t>
            </a:r>
            <a:r>
              <a:rPr lang="en-GB" sz="1800" b="1" dirty="0">
                <a:solidFill>
                  <a:srgbClr val="FF0000"/>
                </a:solidFill>
              </a:rPr>
              <a:t>5</a:t>
            </a:r>
            <a:r>
              <a:rPr lang="tr-TR" sz="1800" b="1" dirty="0">
                <a:solidFill>
                  <a:srgbClr val="FF0000"/>
                </a:solidFill>
              </a:rPr>
              <a:t> </a:t>
            </a:r>
            <a:r>
              <a:rPr lang="tr-TR" sz="1800" b="1" dirty="0" err="1">
                <a:solidFill>
                  <a:schemeClr val="bg1"/>
                </a:solidFill>
              </a:rPr>
              <a:t>Sequential</a:t>
            </a:r>
            <a:r>
              <a:rPr lang="tr-TR" sz="1800" b="1" dirty="0">
                <a:solidFill>
                  <a:schemeClr val="bg1"/>
                </a:solidFill>
              </a:rPr>
              <a:t> </a:t>
            </a:r>
            <a:r>
              <a:rPr lang="tr-TR" sz="1800" b="1" dirty="0" err="1">
                <a:solidFill>
                  <a:schemeClr val="bg1"/>
                </a:solidFill>
              </a:rPr>
              <a:t>Block</a:t>
            </a:r>
            <a:r>
              <a:rPr lang="tr-TR" sz="1800" b="1" dirty="0">
                <a:solidFill>
                  <a:schemeClr val="bg1"/>
                </a:solidFill>
              </a:rPr>
              <a:t> Statement</a:t>
            </a:r>
            <a:endParaRPr lang="en-US" sz="1800" b="1" dirty="0">
              <a:solidFill>
                <a:schemeClr val="bg1"/>
              </a:solidFill>
            </a:endParaRPr>
          </a:p>
          <a:p>
            <a:pPr marL="0" indent="0">
              <a:lnSpc>
                <a:spcPct val="110000"/>
              </a:lnSpc>
              <a:buNone/>
            </a:pPr>
            <a:endParaRPr lang="en-US" b="1" dirty="0">
              <a:solidFill>
                <a:schemeClr val="bg1"/>
              </a:solidFill>
            </a:endParaRPr>
          </a:p>
        </p:txBody>
      </p:sp>
      <p:sp>
        <p:nvSpPr>
          <p:cNvPr id="6" name="Title 1">
            <a:extLst>
              <a:ext uri="{FF2B5EF4-FFF2-40B4-BE49-F238E27FC236}">
                <a16:creationId xmlns:a16="http://schemas.microsoft.com/office/drawing/2014/main" id="{C8E01541-26DC-3A05-2C23-7683ED0448A1}"/>
              </a:ext>
            </a:extLst>
          </p:cNvPr>
          <p:cNvSpPr txBox="1">
            <a:spLocks/>
          </p:cNvSpPr>
          <p:nvPr/>
        </p:nvSpPr>
        <p:spPr>
          <a:xfrm>
            <a:off x="5907111" y="-11850"/>
            <a:ext cx="7190822" cy="56726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tr-TR" sz="2800" b="1" dirty="0">
                <a:solidFill>
                  <a:srgbClr val="FF0000"/>
                </a:solidFill>
              </a:rPr>
              <a:t>10</a:t>
            </a:r>
            <a:r>
              <a:rPr lang="en-US" sz="2800" b="1" dirty="0">
                <a:solidFill>
                  <a:srgbClr val="FF0000"/>
                </a:solidFill>
              </a:rPr>
              <a:t>. </a:t>
            </a:r>
            <a:r>
              <a:rPr lang="tr-TR" sz="2800" b="1" dirty="0">
                <a:solidFill>
                  <a:srgbClr val="FF0000"/>
                </a:solidFill>
              </a:rPr>
              <a:t>SEQUENTIAL STATEMENTS</a:t>
            </a:r>
            <a:endParaRPr lang="en-US" sz="2800" b="1" dirty="0">
              <a:solidFill>
                <a:srgbClr val="FF0000"/>
              </a:solidFill>
            </a:endParaRPr>
          </a:p>
        </p:txBody>
      </p:sp>
      <p:sp>
        <p:nvSpPr>
          <p:cNvPr id="9" name="Content Placeholder 2">
            <a:extLst>
              <a:ext uri="{FF2B5EF4-FFF2-40B4-BE49-F238E27FC236}">
                <a16:creationId xmlns:a16="http://schemas.microsoft.com/office/drawing/2014/main" id="{83603F8A-6088-5ED6-04FA-41812A1D640A}"/>
              </a:ext>
            </a:extLst>
          </p:cNvPr>
          <p:cNvSpPr txBox="1">
            <a:spLocks/>
          </p:cNvSpPr>
          <p:nvPr/>
        </p:nvSpPr>
        <p:spPr>
          <a:xfrm>
            <a:off x="5971871" y="2985334"/>
            <a:ext cx="6220129" cy="3317250"/>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Font typeface="Arial" panose="020B0604020202020204" pitchFamily="34" charset="0"/>
              <a:buNone/>
            </a:pPr>
            <a:endParaRPr lang="tr-TR" b="1" dirty="0">
              <a:solidFill>
                <a:schemeClr val="bg1"/>
              </a:solidFill>
            </a:endParaRPr>
          </a:p>
        </p:txBody>
      </p:sp>
      <p:sp>
        <p:nvSpPr>
          <p:cNvPr id="10" name="Subtitle 2">
            <a:extLst>
              <a:ext uri="{FF2B5EF4-FFF2-40B4-BE49-F238E27FC236}">
                <a16:creationId xmlns:a16="http://schemas.microsoft.com/office/drawing/2014/main" id="{C526C269-6032-5CB1-2D7F-4F0D57932BF5}"/>
              </a:ext>
            </a:extLst>
          </p:cNvPr>
          <p:cNvSpPr txBox="1">
            <a:spLocks/>
          </p:cNvSpPr>
          <p:nvPr/>
        </p:nvSpPr>
        <p:spPr>
          <a:xfrm>
            <a:off x="-10358" y="152676"/>
            <a:ext cx="5982231" cy="132912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spcBef>
                <a:spcPts val="0"/>
              </a:spcBef>
              <a:buNone/>
            </a:pPr>
            <a:r>
              <a:rPr lang="en-US" sz="6000" b="1" dirty="0">
                <a:solidFill>
                  <a:srgbClr val="FF0000"/>
                </a:solidFill>
              </a:rPr>
              <a:t>Chapter </a:t>
            </a:r>
            <a:r>
              <a:rPr lang="tr-TR" sz="6000" b="1" dirty="0">
                <a:solidFill>
                  <a:srgbClr val="FF0000"/>
                </a:solidFill>
              </a:rPr>
              <a:t>10</a:t>
            </a:r>
            <a:endParaRPr lang="en-US" sz="6000" b="1" dirty="0">
              <a:solidFill>
                <a:srgbClr val="FF0000"/>
              </a:solidFill>
            </a:endParaRPr>
          </a:p>
          <a:p>
            <a:pPr marL="0" indent="0" algn="ctr">
              <a:lnSpc>
                <a:spcPct val="100000"/>
              </a:lnSpc>
              <a:spcBef>
                <a:spcPts val="0"/>
              </a:spcBef>
              <a:buNone/>
            </a:pPr>
            <a:r>
              <a:rPr lang="en-US" sz="6000" b="1" dirty="0">
                <a:solidFill>
                  <a:srgbClr val="FF0000"/>
                </a:solidFill>
              </a:rPr>
              <a:t>Presenter:</a:t>
            </a:r>
          </a:p>
          <a:p>
            <a:pPr marL="0" indent="0" algn="ctr">
              <a:lnSpc>
                <a:spcPct val="100000"/>
              </a:lnSpc>
              <a:spcBef>
                <a:spcPts val="0"/>
              </a:spcBef>
              <a:buNone/>
            </a:pPr>
            <a:r>
              <a:rPr lang="tr-TR" sz="6000" b="1" dirty="0">
                <a:solidFill>
                  <a:schemeClr val="bg1"/>
                </a:solidFill>
              </a:rPr>
              <a:t>Yunus Küçük</a:t>
            </a:r>
            <a:endParaRPr lang="en-US" sz="6000" b="1" i="1" dirty="0">
              <a:solidFill>
                <a:schemeClr val="bg1"/>
              </a:solidFill>
            </a:endParaRPr>
          </a:p>
        </p:txBody>
      </p:sp>
    </p:spTree>
    <p:extLst>
      <p:ext uri="{BB962C8B-B14F-4D97-AF65-F5344CB8AC3E}">
        <p14:creationId xmlns:p14="http://schemas.microsoft.com/office/powerpoint/2010/main" val="32916430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FC946-C17E-C8C6-05F0-E7535446D5E6}"/>
              </a:ext>
            </a:extLst>
          </p:cNvPr>
          <p:cNvSpPr>
            <a:spLocks noGrp="1"/>
          </p:cNvSpPr>
          <p:nvPr>
            <p:ph type="title"/>
          </p:nvPr>
        </p:nvSpPr>
        <p:spPr/>
        <p:txBody>
          <a:bodyPr/>
          <a:lstStyle/>
          <a:p>
            <a:r>
              <a:rPr lang="tr-TR" sz="3600" b="1" dirty="0">
                <a:solidFill>
                  <a:srgbClr val="FF0000"/>
                </a:solidFill>
                <a:latin typeface="Tw Cen MT (Headings)"/>
                <a:ea typeface="+mj-ea"/>
                <a:cs typeface="+mj-cs"/>
              </a:rPr>
              <a:t>10</a:t>
            </a:r>
            <a:r>
              <a:rPr lang="en-GB" sz="3600" b="1" dirty="0">
                <a:solidFill>
                  <a:srgbClr val="FF0000"/>
                </a:solidFill>
                <a:latin typeface="Tw Cen MT (Headings)"/>
                <a:ea typeface="+mj-ea"/>
                <a:cs typeface="+mj-cs"/>
              </a:rPr>
              <a:t>.</a:t>
            </a:r>
            <a:r>
              <a:rPr lang="tr-TR" sz="3600" b="1" dirty="0">
                <a:solidFill>
                  <a:srgbClr val="FF0000"/>
                </a:solidFill>
                <a:latin typeface="Tw Cen MT (Headings)"/>
                <a:ea typeface="+mj-ea"/>
                <a:cs typeface="+mj-cs"/>
              </a:rPr>
              <a:t>1</a:t>
            </a:r>
            <a:r>
              <a:rPr lang="en-GB" sz="3600" b="1" dirty="0">
                <a:solidFill>
                  <a:srgbClr val="FF0000"/>
                </a:solidFill>
                <a:latin typeface="Tw Cen MT (Headings)"/>
                <a:ea typeface="+mj-ea"/>
                <a:cs typeface="+mj-cs"/>
              </a:rPr>
              <a:t> </a:t>
            </a:r>
            <a:r>
              <a:rPr lang="tr-TR" sz="3600" b="1" dirty="0">
                <a:solidFill>
                  <a:schemeClr val="bg1"/>
                </a:solidFill>
                <a:latin typeface="Tw Cen MT (Body)"/>
                <a:cs typeface="Times New Roman" panose="02020603050405020304" pitchFamily="18" charset="0"/>
              </a:rPr>
              <a:t>General</a:t>
            </a:r>
            <a:endParaRPr lang="tr-TR" b="1" dirty="0"/>
          </a:p>
        </p:txBody>
      </p:sp>
      <p:sp>
        <p:nvSpPr>
          <p:cNvPr id="3" name="Content Placeholder 2">
            <a:extLst>
              <a:ext uri="{FF2B5EF4-FFF2-40B4-BE49-F238E27FC236}">
                <a16:creationId xmlns:a16="http://schemas.microsoft.com/office/drawing/2014/main" id="{3581FDC0-311E-8281-AFD9-DC2E2ED1BF1D}"/>
              </a:ext>
            </a:extLst>
          </p:cNvPr>
          <p:cNvSpPr>
            <a:spLocks noGrp="1"/>
          </p:cNvSpPr>
          <p:nvPr>
            <p:ph idx="1"/>
          </p:nvPr>
        </p:nvSpPr>
        <p:spPr>
          <a:xfrm>
            <a:off x="1195841" y="1803173"/>
            <a:ext cx="9905999" cy="3541714"/>
          </a:xfrm>
        </p:spPr>
        <p:txBody>
          <a:bodyPr/>
          <a:lstStyle/>
          <a:p>
            <a:r>
              <a:rPr lang="en-US" sz="2400" i="0" u="none" strike="noStrike" baseline="0" dirty="0">
                <a:solidFill>
                  <a:schemeClr val="bg1"/>
                </a:solidFill>
              </a:rPr>
              <a:t>Sequential statements are used to</a:t>
            </a:r>
            <a:r>
              <a:rPr lang="tr-TR" sz="2400" i="0" u="none" strike="noStrike" baseline="0" dirty="0">
                <a:solidFill>
                  <a:schemeClr val="bg1"/>
                </a:solidFill>
              </a:rPr>
              <a:t> </a:t>
            </a:r>
            <a:r>
              <a:rPr lang="en-US" sz="2400" i="0" u="none" strike="noStrike" baseline="0" dirty="0">
                <a:solidFill>
                  <a:schemeClr val="bg1"/>
                </a:solidFill>
              </a:rPr>
              <a:t>define algorithms for the execution of a subprogram or process; </a:t>
            </a:r>
            <a:r>
              <a:rPr lang="en-US" sz="2400" b="1" i="0" u="none" strike="noStrike" baseline="0" dirty="0">
                <a:solidFill>
                  <a:schemeClr val="bg1"/>
                </a:solidFill>
              </a:rPr>
              <a:t>they execute in the order in which they</a:t>
            </a:r>
            <a:r>
              <a:rPr lang="tr-TR" sz="2400" b="1" i="0" u="none" strike="noStrike" baseline="0" dirty="0">
                <a:solidFill>
                  <a:schemeClr val="bg1"/>
                </a:solidFill>
              </a:rPr>
              <a:t> </a:t>
            </a:r>
            <a:r>
              <a:rPr lang="tr-TR" sz="2400" b="1" i="0" u="none" strike="noStrike" baseline="0" dirty="0" err="1">
                <a:solidFill>
                  <a:schemeClr val="bg1"/>
                </a:solidFill>
              </a:rPr>
              <a:t>appear</a:t>
            </a:r>
            <a:endParaRPr kumimoji="0" lang="tr-TR" altLang="tr-TR" sz="3200" b="1" i="0" u="none" strike="noStrike" cap="none" normalizeH="0" baseline="0" dirty="0">
              <a:ln>
                <a:noFill/>
              </a:ln>
              <a:solidFill>
                <a:schemeClr val="bg1"/>
              </a:solidFill>
              <a:effectLst/>
              <a:cs typeface="Times New Roman" panose="02020603050405020304" pitchFamily="18" charset="0"/>
            </a:endParaRPr>
          </a:p>
          <a:p>
            <a:endParaRPr lang="tr-TR" dirty="0"/>
          </a:p>
        </p:txBody>
      </p:sp>
    </p:spTree>
    <p:extLst>
      <p:ext uri="{BB962C8B-B14F-4D97-AF65-F5344CB8AC3E}">
        <p14:creationId xmlns:p14="http://schemas.microsoft.com/office/powerpoint/2010/main" val="11494927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687D4-D932-F031-BE4A-506B5576E114}"/>
              </a:ext>
            </a:extLst>
          </p:cNvPr>
          <p:cNvSpPr>
            <a:spLocks noGrp="1"/>
          </p:cNvSpPr>
          <p:nvPr>
            <p:ph type="title"/>
          </p:nvPr>
        </p:nvSpPr>
        <p:spPr/>
        <p:txBody>
          <a:bodyPr/>
          <a:lstStyle/>
          <a:p>
            <a:r>
              <a:rPr lang="tr-TR" sz="3600" b="1" dirty="0">
                <a:solidFill>
                  <a:srgbClr val="FF0000"/>
                </a:solidFill>
                <a:latin typeface="Tw Cen MT (Headings)"/>
                <a:ea typeface="+mj-ea"/>
                <a:cs typeface="+mj-cs"/>
              </a:rPr>
              <a:t>10</a:t>
            </a:r>
            <a:r>
              <a:rPr lang="en-GB" sz="3600" b="1" dirty="0">
                <a:solidFill>
                  <a:srgbClr val="FF0000"/>
                </a:solidFill>
                <a:latin typeface="Tw Cen MT (Headings)"/>
                <a:ea typeface="+mj-ea"/>
                <a:cs typeface="+mj-cs"/>
              </a:rPr>
              <a:t>.</a:t>
            </a:r>
            <a:r>
              <a:rPr lang="tr-TR" sz="3600" b="1" dirty="0">
                <a:solidFill>
                  <a:srgbClr val="FF0000"/>
                </a:solidFill>
                <a:latin typeface="Tw Cen MT (Headings)"/>
                <a:ea typeface="+mj-ea"/>
                <a:cs typeface="+mj-cs"/>
              </a:rPr>
              <a:t>2</a:t>
            </a:r>
            <a:r>
              <a:rPr lang="en-GB" sz="3600" b="1" dirty="0">
                <a:solidFill>
                  <a:srgbClr val="FF0000"/>
                </a:solidFill>
                <a:latin typeface="Tw Cen MT (Headings)"/>
                <a:ea typeface="+mj-ea"/>
                <a:cs typeface="+mj-cs"/>
              </a:rPr>
              <a:t> </a:t>
            </a:r>
            <a:r>
              <a:rPr lang="tr-TR" sz="3600" b="1" dirty="0" err="1">
                <a:solidFill>
                  <a:schemeClr val="bg1"/>
                </a:solidFill>
                <a:latin typeface="Tw Cen MT (Body)"/>
                <a:cs typeface="Times New Roman" panose="02020603050405020304" pitchFamily="18" charset="0"/>
              </a:rPr>
              <a:t>WaIt</a:t>
            </a:r>
            <a:r>
              <a:rPr lang="tr-TR" sz="3600" b="1" dirty="0">
                <a:solidFill>
                  <a:schemeClr val="bg1"/>
                </a:solidFill>
                <a:latin typeface="Tw Cen MT (Body)"/>
                <a:cs typeface="Times New Roman" panose="02020603050405020304" pitchFamily="18" charset="0"/>
              </a:rPr>
              <a:t> Statement</a:t>
            </a:r>
            <a:endParaRPr lang="tr-TR" b="1" dirty="0"/>
          </a:p>
        </p:txBody>
      </p:sp>
      <p:sp>
        <p:nvSpPr>
          <p:cNvPr id="3" name="Content Placeholder 2">
            <a:extLst>
              <a:ext uri="{FF2B5EF4-FFF2-40B4-BE49-F238E27FC236}">
                <a16:creationId xmlns:a16="http://schemas.microsoft.com/office/drawing/2014/main" id="{7FBEEE06-D314-67C1-5DC1-C8EA8CEED9A8}"/>
              </a:ext>
            </a:extLst>
          </p:cNvPr>
          <p:cNvSpPr>
            <a:spLocks noGrp="1"/>
          </p:cNvSpPr>
          <p:nvPr>
            <p:ph idx="1"/>
          </p:nvPr>
        </p:nvSpPr>
        <p:spPr>
          <a:xfrm>
            <a:off x="1141412" y="1765073"/>
            <a:ext cx="9905999" cy="3541714"/>
          </a:xfrm>
        </p:spPr>
        <p:txBody>
          <a:bodyPr>
            <a:normAutofit lnSpcReduction="10000"/>
          </a:bodyPr>
          <a:lstStyle/>
          <a:p>
            <a:pPr>
              <a:lnSpc>
                <a:spcPct val="110000"/>
              </a:lnSpc>
            </a:pP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There</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 </a:t>
            </a: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are</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 4 </a:t>
            </a: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different</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 </a:t>
            </a: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types</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 of </a:t>
            </a: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wait</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 </a:t>
            </a: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statements</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 </a:t>
            </a: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which</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 </a:t>
            </a:r>
            <a:r>
              <a:rPr kumimoji="0" lang="tr-TR" altLang="tr-TR" sz="2000" b="0" i="0" u="none" strike="noStrike" cap="none" normalizeH="0" baseline="0" dirty="0" err="1">
                <a:ln>
                  <a:noFill/>
                </a:ln>
                <a:solidFill>
                  <a:schemeClr val="bg1"/>
                </a:solidFill>
                <a:effectLst/>
                <a:latin typeface="Tw Cen MT (Body)"/>
                <a:cs typeface="Times New Roman" panose="02020603050405020304" pitchFamily="18" charset="0"/>
              </a:rPr>
              <a:t>are</a:t>
            </a:r>
            <a:r>
              <a:rPr kumimoji="0" lang="tr-TR" altLang="tr-TR" sz="2000" b="0" i="0" u="none" strike="noStrike" cap="none" normalizeH="0" baseline="0" dirty="0">
                <a:ln>
                  <a:noFill/>
                </a:ln>
                <a:solidFill>
                  <a:schemeClr val="bg1"/>
                </a:solidFill>
                <a:effectLst/>
                <a:latin typeface="Tw Cen MT (Body)"/>
                <a:cs typeface="Times New Roman" panose="02020603050405020304" pitchFamily="18" charset="0"/>
              </a:rPr>
              <a:t>:</a:t>
            </a:r>
          </a:p>
          <a:p>
            <a:pPr lvl="1">
              <a:lnSpc>
                <a:spcPct val="110000"/>
              </a:lnSpc>
              <a:buFont typeface="Wingdings" panose="05000000000000000000" pitchFamily="2" charset="2"/>
              <a:buChar char="Ø"/>
            </a:pPr>
            <a:r>
              <a:rPr lang="tr-TR" altLang="tr-TR" sz="2300" dirty="0" err="1">
                <a:solidFill>
                  <a:schemeClr val="bg1"/>
                </a:solidFill>
                <a:latin typeface="Tw Cen MT (Body)"/>
                <a:cs typeface="Times New Roman" panose="02020603050405020304" pitchFamily="18" charset="0"/>
              </a:rPr>
              <a:t>wait</a:t>
            </a:r>
            <a:r>
              <a:rPr lang="tr-TR" altLang="tr-TR" sz="2300" dirty="0">
                <a:solidFill>
                  <a:schemeClr val="bg1"/>
                </a:solidFill>
                <a:latin typeface="Tw Cen MT (Body)"/>
                <a:cs typeface="Times New Roman" panose="02020603050405020304" pitchFamily="18" charset="0"/>
              </a:rPr>
              <a:t>: </a:t>
            </a:r>
            <a:r>
              <a:rPr lang="tr-TR" altLang="tr-TR" dirty="0">
                <a:solidFill>
                  <a:schemeClr val="bg1"/>
                </a:solidFill>
                <a:latin typeface="Tw Cen MT (Body)"/>
                <a:cs typeface="Times New Roman" panose="02020603050405020304" pitchFamily="18" charset="0"/>
              </a:rPr>
              <a:t>it </a:t>
            </a:r>
            <a:r>
              <a:rPr lang="tr-TR" altLang="tr-TR" dirty="0" err="1">
                <a:solidFill>
                  <a:schemeClr val="bg1"/>
                </a:solidFill>
                <a:latin typeface="Tw Cen MT (Body)"/>
                <a:cs typeface="Times New Roman" panose="02020603050405020304" pitchFamily="18" charset="0"/>
              </a:rPr>
              <a:t>will</a:t>
            </a:r>
            <a:r>
              <a:rPr lang="tr-TR" altLang="tr-TR" dirty="0">
                <a:solidFill>
                  <a:schemeClr val="bg1"/>
                </a:solidFill>
                <a:latin typeface="Tw Cen MT (Body)"/>
                <a:cs typeface="Times New Roman" panose="02020603050405020304" pitchFamily="18" charset="0"/>
              </a:rPr>
              <a:t> </a:t>
            </a:r>
            <a:r>
              <a:rPr lang="tr-TR" altLang="tr-TR" dirty="0" err="1">
                <a:solidFill>
                  <a:schemeClr val="bg1"/>
                </a:solidFill>
                <a:latin typeface="Tw Cen MT (Body)"/>
                <a:cs typeface="Times New Roman" panose="02020603050405020304" pitchFamily="18" charset="0"/>
              </a:rPr>
              <a:t>suspend</a:t>
            </a:r>
            <a:r>
              <a:rPr lang="tr-TR" altLang="tr-TR" dirty="0">
                <a:solidFill>
                  <a:schemeClr val="bg1"/>
                </a:solidFill>
                <a:latin typeface="Tw Cen MT (Body)"/>
                <a:cs typeface="Times New Roman" panose="02020603050405020304" pitchFamily="18" charset="0"/>
              </a:rPr>
              <a:t> </a:t>
            </a:r>
            <a:r>
              <a:rPr lang="tr-TR" altLang="tr-TR" dirty="0" err="1">
                <a:solidFill>
                  <a:schemeClr val="bg1"/>
                </a:solidFill>
                <a:latin typeface="Tw Cen MT (Body)"/>
                <a:cs typeface="Times New Roman" panose="02020603050405020304" pitchFamily="18" charset="0"/>
              </a:rPr>
              <a:t>code</a:t>
            </a:r>
            <a:r>
              <a:rPr lang="tr-TR" altLang="tr-TR" dirty="0">
                <a:solidFill>
                  <a:schemeClr val="bg1"/>
                </a:solidFill>
                <a:latin typeface="Tw Cen MT (Body)"/>
                <a:cs typeface="Times New Roman" panose="02020603050405020304" pitchFamily="18" charset="0"/>
              </a:rPr>
              <a:t> </a:t>
            </a:r>
            <a:r>
              <a:rPr lang="tr-TR" altLang="tr-TR" dirty="0" err="1">
                <a:solidFill>
                  <a:schemeClr val="bg1"/>
                </a:solidFill>
                <a:latin typeface="Tw Cen MT (Body)"/>
                <a:cs typeface="Times New Roman" panose="02020603050405020304" pitchFamily="18" charset="0"/>
              </a:rPr>
              <a:t>forever</a:t>
            </a:r>
            <a:endParaRPr lang="tr-TR" altLang="tr-TR" dirty="0">
              <a:solidFill>
                <a:schemeClr val="bg1"/>
              </a:solidFill>
              <a:latin typeface="Tw Cen MT (Body)"/>
              <a:cs typeface="Times New Roman" panose="02020603050405020304" pitchFamily="18" charset="0"/>
            </a:endParaRPr>
          </a:p>
          <a:p>
            <a:pPr lvl="1">
              <a:lnSpc>
                <a:spcPct val="110000"/>
              </a:lnSpc>
              <a:buFont typeface="Wingdings" panose="05000000000000000000" pitchFamily="2" charset="2"/>
              <a:buChar char="Ø"/>
            </a:pPr>
            <a:r>
              <a:rPr lang="tr-TR" altLang="tr-TR" sz="2300" dirty="0" err="1">
                <a:solidFill>
                  <a:schemeClr val="bg1"/>
                </a:solidFill>
                <a:latin typeface="Tw Cen MT (Body)"/>
                <a:cs typeface="Times New Roman" panose="02020603050405020304" pitchFamily="18" charset="0"/>
              </a:rPr>
              <a:t>w</a:t>
            </a:r>
            <a:r>
              <a:rPr kumimoji="0" lang="tr-TR" altLang="tr-TR" sz="2300" b="0" i="0" u="none" strike="noStrike" cap="none" normalizeH="0" baseline="0" dirty="0" err="1">
                <a:ln>
                  <a:noFill/>
                </a:ln>
                <a:solidFill>
                  <a:schemeClr val="bg1"/>
                </a:solidFill>
                <a:effectLst/>
                <a:latin typeface="Tw Cen MT (Body)"/>
                <a:cs typeface="Times New Roman" panose="02020603050405020304" pitchFamily="18" charset="0"/>
              </a:rPr>
              <a:t>ait</a:t>
            </a:r>
            <a:r>
              <a:rPr kumimoji="0" lang="tr-TR" altLang="tr-TR" sz="2300" b="0" i="0" u="none" strike="noStrike" cap="none" normalizeH="0" baseline="0" dirty="0">
                <a:ln>
                  <a:noFill/>
                </a:ln>
                <a:solidFill>
                  <a:schemeClr val="bg1"/>
                </a:solidFill>
                <a:effectLst/>
                <a:latin typeface="Tw Cen MT (Body)"/>
                <a:cs typeface="Times New Roman" panose="02020603050405020304" pitchFamily="18" charset="0"/>
              </a:rPr>
              <a:t> on: </a:t>
            </a:r>
            <a:r>
              <a:rPr lang="en-US" b="0" i="0" dirty="0">
                <a:solidFill>
                  <a:srgbClr val="212934"/>
                </a:solidFill>
                <a:effectLst/>
              </a:rPr>
              <a:t>is equivalent to using a sensitivity list in a process. As soon as any of the signals in the wait on list changes, the code will continue to execute</a:t>
            </a:r>
            <a:endParaRPr kumimoji="0" lang="tr-TR" altLang="tr-TR" b="0" i="0" u="none" strike="noStrike" cap="none" normalizeH="0" baseline="0" dirty="0">
              <a:ln>
                <a:noFill/>
              </a:ln>
              <a:solidFill>
                <a:schemeClr val="bg1"/>
              </a:solidFill>
              <a:effectLst/>
              <a:cs typeface="Times New Roman" panose="02020603050405020304" pitchFamily="18" charset="0"/>
            </a:endParaRPr>
          </a:p>
          <a:p>
            <a:pPr lvl="1">
              <a:lnSpc>
                <a:spcPct val="110000"/>
              </a:lnSpc>
              <a:buFont typeface="Wingdings" panose="05000000000000000000" pitchFamily="2" charset="2"/>
              <a:buChar char="Ø"/>
            </a:pPr>
            <a:r>
              <a:rPr lang="tr-TR" altLang="tr-TR" sz="2300" dirty="0" err="1">
                <a:solidFill>
                  <a:schemeClr val="bg1"/>
                </a:solidFill>
                <a:latin typeface="Tw Cen MT (Body)"/>
                <a:cs typeface="Times New Roman" panose="02020603050405020304" pitchFamily="18" charset="0"/>
              </a:rPr>
              <a:t>wait</a:t>
            </a:r>
            <a:r>
              <a:rPr lang="tr-TR" altLang="tr-TR" sz="2300" dirty="0">
                <a:solidFill>
                  <a:schemeClr val="bg1"/>
                </a:solidFill>
                <a:latin typeface="Tw Cen MT (Body)"/>
                <a:cs typeface="Times New Roman" panose="02020603050405020304" pitchFamily="18" charset="0"/>
              </a:rPr>
              <a:t> </a:t>
            </a:r>
            <a:r>
              <a:rPr lang="tr-TR" altLang="tr-TR" sz="2300" dirty="0" err="1">
                <a:solidFill>
                  <a:schemeClr val="bg1"/>
                </a:solidFill>
                <a:latin typeface="Tw Cen MT (Body)"/>
                <a:cs typeface="Times New Roman" panose="02020603050405020304" pitchFamily="18" charset="0"/>
              </a:rPr>
              <a:t>until</a:t>
            </a:r>
            <a:r>
              <a:rPr lang="tr-TR" altLang="tr-TR" sz="2300" dirty="0">
                <a:solidFill>
                  <a:schemeClr val="bg1"/>
                </a:solidFill>
                <a:latin typeface="Tw Cen MT (Body)"/>
                <a:cs typeface="Times New Roman" panose="02020603050405020304" pitchFamily="18" charset="0"/>
              </a:rPr>
              <a:t>: it </a:t>
            </a:r>
            <a:r>
              <a:rPr lang="en-US" sz="2000" b="0" i="0" dirty="0">
                <a:solidFill>
                  <a:srgbClr val="212934"/>
                </a:solidFill>
                <a:effectLst/>
                <a:latin typeface="Tw Cen MT (Body)"/>
              </a:rPr>
              <a:t>will suspend a process until the condition of the wait is true</a:t>
            </a:r>
            <a:endParaRPr lang="tr-TR" altLang="tr-TR" sz="2300" dirty="0">
              <a:solidFill>
                <a:schemeClr val="bg1"/>
              </a:solidFill>
              <a:latin typeface="Tw Cen MT (Body)"/>
              <a:cs typeface="Times New Roman" panose="02020603050405020304" pitchFamily="18" charset="0"/>
            </a:endParaRPr>
          </a:p>
          <a:p>
            <a:pPr lvl="1">
              <a:lnSpc>
                <a:spcPct val="110000"/>
              </a:lnSpc>
              <a:buFont typeface="Wingdings" panose="05000000000000000000" pitchFamily="2" charset="2"/>
              <a:buChar char="Ø"/>
            </a:pPr>
            <a:r>
              <a:rPr kumimoji="0" lang="tr-TR" altLang="tr-TR" sz="2300" b="0" i="0" u="none" strike="noStrike" cap="none" normalizeH="0" baseline="0" dirty="0" err="1">
                <a:ln>
                  <a:noFill/>
                </a:ln>
                <a:solidFill>
                  <a:schemeClr val="bg1"/>
                </a:solidFill>
                <a:effectLst/>
                <a:latin typeface="Tw Cen MT (Body)"/>
                <a:cs typeface="Times New Roman" panose="02020603050405020304" pitchFamily="18" charset="0"/>
              </a:rPr>
              <a:t>Wait</a:t>
            </a:r>
            <a:r>
              <a:rPr kumimoji="0" lang="tr-TR" altLang="tr-TR" sz="2300" b="0" i="0" u="none" strike="noStrike" cap="none" normalizeH="0" baseline="0" dirty="0">
                <a:ln>
                  <a:noFill/>
                </a:ln>
                <a:solidFill>
                  <a:schemeClr val="bg1"/>
                </a:solidFill>
                <a:effectLst/>
                <a:latin typeface="Tw Cen MT (Body)"/>
                <a:cs typeface="Times New Roman" panose="02020603050405020304" pitchFamily="18" charset="0"/>
              </a:rPr>
              <a:t> </a:t>
            </a:r>
            <a:r>
              <a:rPr kumimoji="0" lang="tr-TR" altLang="tr-TR" sz="2300" b="0" i="0" u="none" strike="noStrike" cap="none" normalizeH="0" baseline="0" dirty="0" err="1">
                <a:ln>
                  <a:noFill/>
                </a:ln>
                <a:solidFill>
                  <a:schemeClr val="bg1"/>
                </a:solidFill>
                <a:effectLst/>
                <a:latin typeface="Tw Cen MT (Body)"/>
                <a:cs typeface="Times New Roman" panose="02020603050405020304" pitchFamily="18" charset="0"/>
              </a:rPr>
              <a:t>for</a:t>
            </a:r>
            <a:r>
              <a:rPr kumimoji="0" lang="tr-TR" altLang="tr-TR" sz="2300" b="0" i="0" u="none" strike="noStrike" cap="none" normalizeH="0" baseline="0" dirty="0">
                <a:ln>
                  <a:noFill/>
                </a:ln>
                <a:solidFill>
                  <a:schemeClr val="bg1"/>
                </a:solidFill>
                <a:effectLst/>
                <a:latin typeface="Tw Cen MT (Body)"/>
                <a:cs typeface="Times New Roman" panose="02020603050405020304" pitchFamily="18" charset="0"/>
              </a:rPr>
              <a:t>: </a:t>
            </a:r>
            <a:r>
              <a:rPr lang="en-US" sz="2000" b="0" i="0" dirty="0">
                <a:solidFill>
                  <a:srgbClr val="212934"/>
                </a:solidFill>
                <a:effectLst/>
                <a:latin typeface="Lato" panose="020F0502020204030203" pitchFamily="34" charset="0"/>
              </a:rPr>
              <a:t> </a:t>
            </a:r>
            <a:r>
              <a:rPr lang="en-US" b="0" i="0" dirty="0">
                <a:solidFill>
                  <a:srgbClr val="212934"/>
                </a:solidFill>
                <a:effectLst/>
              </a:rPr>
              <a:t>is never synthesizable. However</a:t>
            </a:r>
            <a:r>
              <a:rPr lang="tr-TR" dirty="0">
                <a:solidFill>
                  <a:srgbClr val="212934"/>
                </a:solidFill>
              </a:rPr>
              <a:t>, </a:t>
            </a:r>
            <a:r>
              <a:rPr lang="en-US" b="0" i="0" dirty="0">
                <a:solidFill>
                  <a:srgbClr val="212934"/>
                </a:solidFill>
                <a:effectLst/>
              </a:rPr>
              <a:t>it is still very useful for test benches and for bus functional models. </a:t>
            </a:r>
            <a:r>
              <a:rPr lang="en-US" b="0" i="1" dirty="0">
                <a:solidFill>
                  <a:srgbClr val="212934"/>
                </a:solidFill>
                <a:effectLst/>
              </a:rPr>
              <a:t>Wait for</a:t>
            </a:r>
            <a:r>
              <a:rPr lang="en-US" b="0" i="0" dirty="0">
                <a:solidFill>
                  <a:srgbClr val="212934"/>
                </a:solidFill>
                <a:effectLst/>
              </a:rPr>
              <a:t> must be followed by some amount of time, for example 10 ns</a:t>
            </a:r>
            <a:endParaRPr kumimoji="0" lang="tr-TR" altLang="tr-TR" sz="2300" b="0" i="0" u="none" strike="noStrike" cap="none" normalizeH="0" baseline="0" dirty="0">
              <a:ln>
                <a:noFill/>
              </a:ln>
              <a:solidFill>
                <a:schemeClr val="bg1"/>
              </a:solidFill>
              <a:effectLst/>
              <a:latin typeface="Tw Cen MT (Body)"/>
              <a:cs typeface="Times New Roman" panose="02020603050405020304" pitchFamily="18" charset="0"/>
            </a:endParaRPr>
          </a:p>
          <a:p>
            <a:pPr marL="457200" lvl="1" indent="0">
              <a:lnSpc>
                <a:spcPct val="110000"/>
              </a:lnSpc>
              <a:buNone/>
            </a:pPr>
            <a:r>
              <a:rPr lang="en-US" sz="2000" b="1" i="0" dirty="0">
                <a:solidFill>
                  <a:srgbClr val="212934"/>
                </a:solidFill>
                <a:effectLst/>
                <a:latin typeface="Tw Cen MT (Body)"/>
              </a:rPr>
              <a:t>One additional note: </a:t>
            </a:r>
            <a:r>
              <a:rPr lang="en-US" sz="2000" b="0" i="0" dirty="0">
                <a:solidFill>
                  <a:srgbClr val="212934"/>
                </a:solidFill>
                <a:effectLst/>
                <a:latin typeface="Tw Cen MT (Body)"/>
              </a:rPr>
              <a:t>A process that has a sensitivity list can not contain any wait statements</a:t>
            </a:r>
            <a:endParaRPr lang="tr-TR" dirty="0"/>
          </a:p>
        </p:txBody>
      </p:sp>
    </p:spTree>
    <p:extLst>
      <p:ext uri="{BB962C8B-B14F-4D97-AF65-F5344CB8AC3E}">
        <p14:creationId xmlns:p14="http://schemas.microsoft.com/office/powerpoint/2010/main" val="14731447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276DA-AA19-20DA-276A-DB298EBBFE7D}"/>
              </a:ext>
            </a:extLst>
          </p:cNvPr>
          <p:cNvSpPr>
            <a:spLocks noGrp="1"/>
          </p:cNvSpPr>
          <p:nvPr>
            <p:ph type="title"/>
          </p:nvPr>
        </p:nvSpPr>
        <p:spPr>
          <a:xfrm>
            <a:off x="1141413" y="34318"/>
            <a:ext cx="9905998" cy="619732"/>
          </a:xfrm>
        </p:spPr>
        <p:txBody>
          <a:bodyPr>
            <a:normAutofit/>
          </a:bodyPr>
          <a:lstStyle/>
          <a:p>
            <a:r>
              <a:rPr lang="tr-TR" b="1" dirty="0">
                <a:solidFill>
                  <a:srgbClr val="FF0000"/>
                </a:solidFill>
              </a:rPr>
              <a:t>10.3 </a:t>
            </a:r>
            <a:r>
              <a:rPr lang="tr-TR" b="1" dirty="0" err="1">
                <a:solidFill>
                  <a:schemeClr val="bg1"/>
                </a:solidFill>
              </a:rPr>
              <a:t>Assertıon</a:t>
            </a:r>
            <a:r>
              <a:rPr lang="tr-TR" b="1" dirty="0">
                <a:solidFill>
                  <a:schemeClr val="bg1"/>
                </a:solidFill>
              </a:rPr>
              <a:t> </a:t>
            </a:r>
            <a:r>
              <a:rPr lang="tr-TR" b="1" dirty="0" err="1">
                <a:solidFill>
                  <a:schemeClr val="bg1"/>
                </a:solidFill>
              </a:rPr>
              <a:t>statement</a:t>
            </a:r>
            <a:endParaRPr lang="tr-TR" b="1" dirty="0">
              <a:solidFill>
                <a:schemeClr val="bg1"/>
              </a:solidFill>
            </a:endParaRPr>
          </a:p>
        </p:txBody>
      </p:sp>
      <p:sp>
        <p:nvSpPr>
          <p:cNvPr id="5" name="Rectangle 2">
            <a:extLst>
              <a:ext uri="{FF2B5EF4-FFF2-40B4-BE49-F238E27FC236}">
                <a16:creationId xmlns:a16="http://schemas.microsoft.com/office/drawing/2014/main" id="{9657B4D7-D226-B35B-194E-37A4782C29BB}"/>
              </a:ext>
            </a:extLst>
          </p:cNvPr>
          <p:cNvSpPr>
            <a:spLocks noGrp="1" noChangeArrowheads="1"/>
          </p:cNvSpPr>
          <p:nvPr>
            <p:ph idx="1"/>
          </p:nvPr>
        </p:nvSpPr>
        <p:spPr bwMode="auto">
          <a:xfrm>
            <a:off x="439648" y="700393"/>
            <a:ext cx="11632610" cy="57861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ct val="100000"/>
              </a:lnSpc>
              <a:buSzTx/>
            </a:pPr>
            <a:r>
              <a:rPr kumimoji="0" lang="en-GB" altLang="tr-TR" sz="1600" b="0" i="1" u="none" strike="noStrike" cap="none" normalizeH="0" baseline="0" dirty="0">
                <a:ln>
                  <a:noFill/>
                </a:ln>
                <a:solidFill>
                  <a:srgbClr val="000000"/>
                </a:solidFill>
                <a:effectLst/>
                <a:latin typeface="+mn-lt"/>
                <a:cs typeface="Arial" panose="020B0604020202020204" pitchFamily="34" charset="0"/>
              </a:rPr>
              <a:t>C</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hecks</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that</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specified</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condition</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is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true</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and</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reports</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an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error</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if</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it is not</a:t>
            </a:r>
            <a:endParaRPr kumimoji="0" lang="tr-TR" altLang="tr-TR" sz="16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600" b="0" i="0" u="none" strike="noStrike" cap="none" normalizeH="0" baseline="0" dirty="0">
                <a:ln>
                  <a:noFill/>
                </a:ln>
                <a:solidFill>
                  <a:srgbClr val="000000"/>
                </a:solidFill>
                <a:effectLst/>
                <a:latin typeface="+mn-lt"/>
              </a:rPr>
              <a:t>[ </a:t>
            </a:r>
            <a:r>
              <a:rPr kumimoji="0" lang="tr-TR" altLang="tr-TR" sz="1600" b="0" i="0" u="none" strike="noStrike" cap="none" normalizeH="0" baseline="0" dirty="0" err="1">
                <a:ln>
                  <a:noFill/>
                </a:ln>
                <a:solidFill>
                  <a:srgbClr val="000000"/>
                </a:solidFill>
                <a:effectLst/>
                <a:latin typeface="+mn-lt"/>
              </a:rPr>
              <a:t>label</a:t>
            </a:r>
            <a:r>
              <a:rPr kumimoji="0" lang="tr-TR" altLang="tr-TR" sz="1600" b="0" i="0" u="none" strike="noStrike" cap="none" normalizeH="0" baseline="0" dirty="0">
                <a:ln>
                  <a:noFill/>
                </a:ln>
                <a:solidFill>
                  <a:srgbClr val="000000"/>
                </a:solidFill>
                <a:effectLst/>
                <a:latin typeface="+mn-lt"/>
              </a:rPr>
              <a:t>: ] </a:t>
            </a:r>
            <a:r>
              <a:rPr kumimoji="0" lang="tr-TR" altLang="tr-TR" sz="1600" b="1" i="0" u="none" strike="noStrike" cap="none" normalizeH="0" baseline="0" dirty="0" err="1">
                <a:ln>
                  <a:noFill/>
                </a:ln>
                <a:solidFill>
                  <a:srgbClr val="000000"/>
                </a:solidFill>
                <a:effectLst/>
                <a:latin typeface="+mn-lt"/>
              </a:rPr>
              <a:t>assert</a:t>
            </a:r>
            <a:r>
              <a:rPr kumimoji="0" lang="tr-TR" altLang="tr-TR" sz="1600" b="0" i="0" u="none" strike="noStrike" cap="none" normalizeH="0" baseline="0" dirty="0">
                <a:ln>
                  <a:noFill/>
                </a:ln>
                <a:solidFill>
                  <a:srgbClr val="000000"/>
                </a:solidFill>
                <a:effectLst/>
                <a:latin typeface="+mn-lt"/>
              </a:rPr>
              <a:t> </a:t>
            </a:r>
            <a:r>
              <a:rPr kumimoji="0" lang="tr-TR" altLang="tr-TR" sz="1600" b="0" i="0" u="none" strike="noStrike" cap="none" normalizeH="0" baseline="0" dirty="0" err="1">
                <a:ln>
                  <a:noFill/>
                </a:ln>
                <a:solidFill>
                  <a:srgbClr val="000000"/>
                </a:solidFill>
                <a:effectLst/>
                <a:latin typeface="+mn-lt"/>
              </a:rPr>
              <a:t>condition</a:t>
            </a:r>
            <a:r>
              <a:rPr kumimoji="0" lang="tr-TR" altLang="tr-TR" sz="1600" b="0" i="0" u="none" strike="noStrike" cap="none" normalizeH="0" baseline="0" dirty="0">
                <a:ln>
                  <a:noFill/>
                </a:ln>
                <a:solidFill>
                  <a:srgbClr val="000000"/>
                </a:solidFill>
                <a:effectLst/>
                <a:latin typeface="+mn-lt"/>
              </a:rPr>
              <a:t> [ </a:t>
            </a:r>
            <a:r>
              <a:rPr kumimoji="0" lang="tr-TR" altLang="tr-TR" sz="1600" b="1" i="0" u="none" strike="noStrike" cap="none" normalizeH="0" baseline="0" dirty="0" err="1">
                <a:ln>
                  <a:noFill/>
                </a:ln>
                <a:solidFill>
                  <a:srgbClr val="000000"/>
                </a:solidFill>
                <a:effectLst/>
                <a:latin typeface="+mn-lt"/>
              </a:rPr>
              <a:t>report</a:t>
            </a:r>
            <a:r>
              <a:rPr kumimoji="0" lang="tr-TR" altLang="tr-TR" sz="1600" b="0" i="0" u="none" strike="noStrike" cap="none" normalizeH="0" baseline="0" dirty="0">
                <a:ln>
                  <a:noFill/>
                </a:ln>
                <a:solidFill>
                  <a:srgbClr val="000000"/>
                </a:solidFill>
                <a:effectLst/>
                <a:latin typeface="+mn-lt"/>
              </a:rPr>
              <a:t> </a:t>
            </a:r>
            <a:r>
              <a:rPr kumimoji="0" lang="tr-TR" altLang="tr-TR" sz="1600" b="0" i="0" u="none" strike="noStrike" cap="none" normalizeH="0" baseline="0" dirty="0" err="1">
                <a:ln>
                  <a:noFill/>
                </a:ln>
                <a:solidFill>
                  <a:srgbClr val="000000"/>
                </a:solidFill>
                <a:effectLst/>
                <a:latin typeface="+mn-lt"/>
              </a:rPr>
              <a:t>string_expression</a:t>
            </a:r>
            <a:r>
              <a:rPr kumimoji="0" lang="tr-TR" altLang="tr-TR" sz="1600" b="0" i="0" u="none" strike="noStrike" cap="none" normalizeH="0" baseline="0" dirty="0">
                <a:ln>
                  <a:noFill/>
                </a:ln>
                <a:solidFill>
                  <a:srgbClr val="000000"/>
                </a:solidFill>
                <a:effectLst/>
                <a:latin typeface="+mn-lt"/>
              </a:rPr>
              <a:t> ] [ </a:t>
            </a:r>
            <a:r>
              <a:rPr kumimoji="0" lang="tr-TR" altLang="tr-TR" sz="1600" b="1" i="0" u="none" strike="noStrike" cap="none" normalizeH="0" baseline="0" dirty="0" err="1">
                <a:ln>
                  <a:noFill/>
                </a:ln>
                <a:solidFill>
                  <a:srgbClr val="000000"/>
                </a:solidFill>
                <a:effectLst/>
                <a:latin typeface="+mn-lt"/>
              </a:rPr>
              <a:t>severity</a:t>
            </a:r>
            <a:r>
              <a:rPr kumimoji="0" lang="tr-TR" altLang="tr-TR" sz="1600" b="0" i="0" u="none" strike="noStrike" cap="none" normalizeH="0" baseline="0" dirty="0">
                <a:ln>
                  <a:noFill/>
                </a:ln>
                <a:solidFill>
                  <a:srgbClr val="000000"/>
                </a:solidFill>
                <a:effectLst/>
                <a:latin typeface="+mn-lt"/>
              </a:rPr>
              <a:t> </a:t>
            </a:r>
            <a:r>
              <a:rPr kumimoji="0" lang="tr-TR" altLang="tr-TR" sz="1600" b="0" i="0" u="none" strike="noStrike" cap="none" normalizeH="0" baseline="0" dirty="0" err="1">
                <a:ln>
                  <a:noFill/>
                </a:ln>
                <a:solidFill>
                  <a:srgbClr val="000000"/>
                </a:solidFill>
                <a:effectLst/>
                <a:latin typeface="+mn-lt"/>
              </a:rPr>
              <a:t>expression</a:t>
            </a:r>
            <a:r>
              <a:rPr kumimoji="0" lang="tr-TR" altLang="tr-TR" sz="1600" b="0" i="0" u="none" strike="noStrike" cap="none" normalizeH="0" baseline="0" dirty="0">
                <a:ln>
                  <a:noFill/>
                </a:ln>
                <a:solidFill>
                  <a:srgbClr val="000000"/>
                </a:solidFill>
                <a:effectLst/>
                <a:latin typeface="+mn-lt"/>
              </a:rPr>
              <a:t> ]; </a:t>
            </a:r>
            <a:endParaRPr kumimoji="0" lang="tr-TR" altLang="tr-TR" sz="16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p>
          <a:p>
            <a:pPr>
              <a:lnSpc>
                <a:spcPct val="100000"/>
              </a:lnSpc>
              <a:buSzTx/>
            </a:pPr>
            <a:r>
              <a:rPr kumimoji="0" lang="tr-TR" altLang="tr-TR" sz="1600" b="0" i="0" u="none" strike="noStrike" cap="none" normalizeH="0" baseline="0" dirty="0">
                <a:ln>
                  <a:noFill/>
                </a:ln>
                <a:solidFill>
                  <a:srgbClr val="000000"/>
                </a:solidFill>
                <a:effectLst/>
                <a:latin typeface="+mn-lt"/>
                <a:cs typeface="Arial" panose="020B0604020202020204" pitchFamily="34" charset="0"/>
              </a:rPr>
              <a:t>The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has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three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optional</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fields</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usually</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all</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three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are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used</a:t>
            </a:r>
            <a:endParaRPr kumimoji="0" lang="tr-TR" altLang="tr-TR" sz="1600" b="0" i="0" u="none" strike="noStrike" cap="none" normalizeH="0" baseline="0" dirty="0">
              <a:ln>
                <a:noFill/>
              </a:ln>
              <a:solidFill>
                <a:schemeClr val="tx1"/>
              </a:solidFill>
              <a:effectLst/>
              <a:latin typeface="+mn-lt"/>
            </a:endParaRPr>
          </a:p>
          <a:p>
            <a:pPr>
              <a:lnSpc>
                <a:spcPct val="100000"/>
              </a:lnSpc>
              <a:buSzTx/>
            </a:pP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condition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specified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in an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must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evaluate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Boolean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value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true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or</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false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it is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false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it is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said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that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an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violation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occurred</a:t>
            </a:r>
            <a:endParaRPr kumimoji="0" lang="tr-TR" altLang="tr-TR" sz="1600" b="0" i="0" u="none" strike="noStrike" cap="none" normalizeH="0" baseline="0" dirty="0">
              <a:ln>
                <a:noFill/>
              </a:ln>
              <a:solidFill>
                <a:schemeClr val="tx1"/>
              </a:solidFill>
              <a:effectLst/>
              <a:latin typeface="+mn-lt"/>
            </a:endParaRPr>
          </a:p>
          <a:p>
            <a:pPr>
              <a:lnSpc>
                <a:spcPct val="100000"/>
              </a:lnSpc>
              <a:buSzTx/>
            </a:pPr>
            <a:r>
              <a:rPr kumimoji="0" lang="tr-TR" altLang="tr-TR" sz="1600" b="0" i="0" u="none" strike="noStrike" cap="none" normalizeH="0" baseline="0" dirty="0">
                <a:ln>
                  <a:noFill/>
                </a:ln>
                <a:solidFill>
                  <a:srgbClr val="000000"/>
                </a:solidFill>
                <a:effectLst/>
                <a:latin typeface="+mn-lt"/>
                <a:cs typeface="Arial" panose="020B0604020202020204" pitchFamily="34" charset="0"/>
              </a:rPr>
              <a:t>The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expression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specified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in the </a:t>
            </a:r>
            <a:r>
              <a:rPr kumimoji="0" lang="tr-TR" altLang="tr-TR" sz="1600" b="1" i="0" u="none" strike="noStrike" cap="none" normalizeH="0" baseline="0" dirty="0" err="1">
                <a:ln>
                  <a:noFill/>
                </a:ln>
                <a:solidFill>
                  <a:srgbClr val="000000"/>
                </a:solidFill>
                <a:effectLst/>
                <a:latin typeface="+mn-lt"/>
                <a:cs typeface="Arial" panose="020B0604020202020204" pitchFamily="34" charset="0"/>
              </a:rPr>
              <a:t>report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clause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must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be of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predefined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type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String</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is a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message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be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reported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when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violation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occurred</a:t>
            </a:r>
            <a:endParaRPr kumimoji="0" lang="tr-TR" altLang="tr-TR" sz="1600" b="0" i="0" u="none" strike="noStrike" cap="none" normalizeH="0" baseline="0" dirty="0">
              <a:ln>
                <a:noFill/>
              </a:ln>
              <a:solidFill>
                <a:schemeClr val="tx1"/>
              </a:solidFill>
              <a:effectLst/>
              <a:latin typeface="+mn-lt"/>
            </a:endParaRPr>
          </a:p>
          <a:p>
            <a:pPr>
              <a:lnSpc>
                <a:spcPct val="100000"/>
              </a:lnSpc>
              <a:buSzTx/>
            </a:pP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the </a:t>
            </a:r>
            <a:r>
              <a:rPr kumimoji="0" lang="tr-TR" altLang="tr-TR" sz="1600" b="1" i="0" u="none" strike="noStrike" cap="none" normalizeH="0" baseline="0" dirty="0" err="1">
                <a:ln>
                  <a:noFill/>
                </a:ln>
                <a:solidFill>
                  <a:srgbClr val="000000"/>
                </a:solidFill>
                <a:effectLst/>
                <a:latin typeface="+mn-lt"/>
                <a:cs typeface="Arial" panose="020B0604020202020204" pitchFamily="34" charset="0"/>
              </a:rPr>
              <a:t>severity</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clause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present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must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specify</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an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expression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of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predefined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type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Severity_Level</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which</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determines</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the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severity</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level</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of the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violation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p>
          <a:p>
            <a:pPr>
              <a:lnSpc>
                <a:spcPct val="100000"/>
              </a:lnSpc>
              <a:buSzTx/>
            </a:pPr>
            <a:r>
              <a:rPr kumimoji="0" lang="tr-TR" altLang="tr-TR" sz="1600" b="0" i="0" u="none" strike="noStrike" cap="none" normalizeH="0" baseline="0" dirty="0">
                <a:ln>
                  <a:noFill/>
                </a:ln>
                <a:solidFill>
                  <a:srgbClr val="000000"/>
                </a:solidFill>
                <a:effectLst/>
                <a:latin typeface="+mn-lt"/>
                <a:cs typeface="Arial" panose="020B0604020202020204" pitchFamily="34" charset="0"/>
              </a:rPr>
              <a:t>The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Severity_Level</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type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specified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in the Standard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package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contains</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the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following</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values</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Note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Warning</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Error</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Failure</a:t>
            </a:r>
            <a:endParaRPr lang="en-GB" altLang="tr-TR" sz="1600" dirty="0">
              <a:solidFill>
                <a:srgbClr val="000000"/>
              </a:solidFill>
              <a:latin typeface="+mn-lt"/>
              <a:cs typeface="Arial" panose="020B0604020202020204" pitchFamily="34" charset="0"/>
            </a:endParaRPr>
          </a:p>
          <a:p>
            <a:pPr>
              <a:lnSpc>
                <a:spcPct val="100000"/>
              </a:lnSpc>
              <a:buSzTx/>
            </a:pP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the </a:t>
            </a:r>
            <a:r>
              <a:rPr kumimoji="0" lang="tr-TR" altLang="tr-TR" sz="1600" b="1" i="0" u="none" strike="noStrike" cap="none" normalizeH="0" baseline="0" dirty="0" err="1">
                <a:ln>
                  <a:noFill/>
                </a:ln>
                <a:solidFill>
                  <a:srgbClr val="000000"/>
                </a:solidFill>
                <a:effectLst/>
                <a:latin typeface="+mn-lt"/>
                <a:cs typeface="Arial" panose="020B0604020202020204" pitchFamily="34" charset="0"/>
              </a:rPr>
              <a:t>severity</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clause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omitted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it is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implicitly</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assumed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be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Error</a:t>
            </a:r>
            <a:r>
              <a:rPr kumimoji="0" lang="tr-TR" altLang="tr-TR" sz="1600" b="0" i="0" u="none" strike="noStrike" cap="none" normalizeH="0" baseline="0" dirty="0">
                <a:ln>
                  <a:noFill/>
                </a:ln>
                <a:solidFill>
                  <a:srgbClr val="00000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GB" altLang="tr-TR" sz="16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6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GB" altLang="tr-TR" sz="1600" b="1" dirty="0">
                <a:solidFill>
                  <a:srgbClr val="000000"/>
                </a:solidFill>
                <a:latin typeface="+mn-lt"/>
              </a:rPr>
              <a:t>             </a:t>
            </a:r>
            <a:r>
              <a:rPr kumimoji="0" lang="tr-TR" altLang="tr-TR" sz="1600" b="1" i="0" u="none" strike="noStrike" cap="none" normalizeH="0" baseline="0" dirty="0" err="1">
                <a:ln>
                  <a:noFill/>
                </a:ln>
                <a:solidFill>
                  <a:srgbClr val="000000"/>
                </a:solidFill>
                <a:effectLst/>
                <a:latin typeface="+mn-lt"/>
              </a:rPr>
              <a:t>assert</a:t>
            </a:r>
            <a:r>
              <a:rPr kumimoji="0" lang="tr-TR" altLang="tr-TR" sz="1600" b="1" i="0" u="none" strike="noStrike" cap="none" normalizeH="0" baseline="0" dirty="0">
                <a:ln>
                  <a:noFill/>
                </a:ln>
                <a:solidFill>
                  <a:srgbClr val="000000"/>
                </a:solidFill>
                <a:effectLst/>
                <a:latin typeface="+mn-lt"/>
              </a:rPr>
              <a:t> not</a:t>
            </a:r>
            <a:r>
              <a:rPr kumimoji="0" lang="tr-TR" altLang="tr-TR" sz="1600" b="0" i="0" u="none" strike="noStrike" cap="none" normalizeH="0" baseline="0" dirty="0">
                <a:ln>
                  <a:noFill/>
                </a:ln>
                <a:solidFill>
                  <a:srgbClr val="000000"/>
                </a:solidFill>
                <a:effectLst/>
                <a:latin typeface="+mn-lt"/>
              </a:rPr>
              <a:t> (Reset = '0' </a:t>
            </a:r>
            <a:r>
              <a:rPr kumimoji="0" lang="tr-TR" altLang="tr-TR" sz="1600" b="0" i="0" u="none" strike="noStrike" cap="none" normalizeH="0" baseline="0" dirty="0" err="1">
                <a:ln>
                  <a:noFill/>
                </a:ln>
                <a:solidFill>
                  <a:srgbClr val="000000"/>
                </a:solidFill>
                <a:effectLst/>
                <a:latin typeface="+mn-lt"/>
              </a:rPr>
              <a:t>and</a:t>
            </a:r>
            <a:r>
              <a:rPr kumimoji="0" lang="tr-TR" altLang="tr-TR" sz="1600" b="0" i="0" u="none" strike="noStrike" cap="none" normalizeH="0" baseline="0" dirty="0">
                <a:ln>
                  <a:noFill/>
                </a:ln>
                <a:solidFill>
                  <a:srgbClr val="000000"/>
                </a:solidFill>
                <a:effectLst/>
                <a:latin typeface="+mn-lt"/>
              </a:rPr>
              <a:t> Set = '0') </a:t>
            </a:r>
            <a:r>
              <a:rPr kumimoji="0" lang="tr-TR" altLang="tr-TR" sz="1600" b="1" i="0" u="none" strike="noStrike" cap="none" normalizeH="0" baseline="0" dirty="0" err="1">
                <a:ln>
                  <a:noFill/>
                </a:ln>
                <a:solidFill>
                  <a:srgbClr val="000000"/>
                </a:solidFill>
                <a:effectLst/>
                <a:latin typeface="+mn-lt"/>
              </a:rPr>
              <a:t>report</a:t>
            </a:r>
            <a:r>
              <a:rPr kumimoji="0" lang="tr-TR" altLang="tr-TR" sz="1600" b="0" i="0" u="none" strike="noStrike" cap="none" normalizeH="0" baseline="0" dirty="0">
                <a:ln>
                  <a:noFill/>
                </a:ln>
                <a:solidFill>
                  <a:srgbClr val="000000"/>
                </a:solidFill>
                <a:effectLst/>
                <a:latin typeface="+mn-lt"/>
              </a:rPr>
              <a:t> "set-reset </a:t>
            </a:r>
            <a:r>
              <a:rPr kumimoji="0" lang="tr-TR" altLang="tr-TR" sz="1600" b="0" i="0" u="none" strike="noStrike" cap="none" normalizeH="0" baseline="0" dirty="0" err="1">
                <a:ln>
                  <a:noFill/>
                </a:ln>
                <a:solidFill>
                  <a:srgbClr val="000000"/>
                </a:solidFill>
                <a:effectLst/>
                <a:latin typeface="+mn-lt"/>
              </a:rPr>
              <a:t>conflict</a:t>
            </a:r>
            <a:r>
              <a:rPr kumimoji="0" lang="tr-TR" altLang="tr-TR" sz="1600" b="0" i="0" u="none" strike="noStrike" cap="none" normalizeH="0" baseline="0" dirty="0">
                <a:ln>
                  <a:noFill/>
                </a:ln>
                <a:solidFill>
                  <a:srgbClr val="000000"/>
                </a:solidFill>
                <a:effectLst/>
                <a:latin typeface="+mn-lt"/>
              </a:rPr>
              <a:t>" </a:t>
            </a:r>
            <a:r>
              <a:rPr kumimoji="0" lang="tr-TR" altLang="tr-TR" sz="1600" b="1" i="0" u="none" strike="noStrike" cap="none" normalizeH="0" baseline="0" dirty="0" err="1">
                <a:ln>
                  <a:noFill/>
                </a:ln>
                <a:solidFill>
                  <a:srgbClr val="000000"/>
                </a:solidFill>
                <a:effectLst/>
                <a:latin typeface="+mn-lt"/>
              </a:rPr>
              <a:t>severity</a:t>
            </a:r>
            <a:r>
              <a:rPr kumimoji="0" lang="tr-TR" altLang="tr-TR" sz="1600" b="0" i="0" u="none" strike="noStrike" cap="none" normalizeH="0" baseline="0" dirty="0">
                <a:ln>
                  <a:noFill/>
                </a:ln>
                <a:solidFill>
                  <a:srgbClr val="000000"/>
                </a:solidFill>
                <a:effectLst/>
                <a:latin typeface="+mn-lt"/>
              </a:rPr>
              <a:t> </a:t>
            </a:r>
            <a:r>
              <a:rPr kumimoji="0" lang="tr-TR" altLang="tr-TR" sz="1600" b="0" i="0" u="none" strike="noStrike" cap="none" normalizeH="0" baseline="0" dirty="0" err="1">
                <a:ln>
                  <a:noFill/>
                </a:ln>
                <a:solidFill>
                  <a:srgbClr val="000000"/>
                </a:solidFill>
                <a:effectLst/>
                <a:latin typeface="+mn-lt"/>
              </a:rPr>
              <a:t>Failure</a:t>
            </a:r>
            <a:r>
              <a:rPr kumimoji="0" lang="tr-TR" altLang="tr-TR" sz="1600" b="0" i="0" u="none" strike="noStrike" cap="none" normalizeH="0" baseline="0" dirty="0">
                <a:ln>
                  <a:noFill/>
                </a:ln>
                <a:solidFill>
                  <a:srgbClr val="000000"/>
                </a:solidFill>
                <a:effectLst/>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lang="en-GB" altLang="tr-TR" sz="1600" b="1" dirty="0">
                <a:solidFill>
                  <a:srgbClr val="000000"/>
                </a:solidFill>
                <a:latin typeface="+mn-lt"/>
              </a:rPr>
              <a:t>             </a:t>
            </a:r>
            <a:r>
              <a:rPr kumimoji="0" lang="tr-TR" altLang="tr-TR" sz="1600" b="1" i="0" u="none" strike="noStrike" cap="none" normalizeH="0" baseline="0" dirty="0" err="1">
                <a:ln>
                  <a:noFill/>
                </a:ln>
                <a:solidFill>
                  <a:srgbClr val="000000"/>
                </a:solidFill>
                <a:effectLst/>
                <a:latin typeface="+mn-lt"/>
              </a:rPr>
              <a:t>assert</a:t>
            </a:r>
            <a:r>
              <a:rPr kumimoji="0" lang="tr-TR" altLang="tr-TR" sz="1600" b="0" i="0" u="none" strike="noStrike" cap="none" normalizeH="0" baseline="0" dirty="0">
                <a:ln>
                  <a:noFill/>
                </a:ln>
                <a:solidFill>
                  <a:srgbClr val="000000"/>
                </a:solidFill>
                <a:effectLst/>
                <a:latin typeface="+mn-lt"/>
              </a:rPr>
              <a:t> </a:t>
            </a:r>
            <a:r>
              <a:rPr kumimoji="0" lang="tr-TR" altLang="tr-TR" sz="1600" b="0" i="0" u="none" strike="noStrike" cap="none" normalizeH="0" baseline="0" dirty="0" err="1">
                <a:ln>
                  <a:noFill/>
                </a:ln>
                <a:solidFill>
                  <a:srgbClr val="000000"/>
                </a:solidFill>
                <a:effectLst/>
                <a:latin typeface="+mn-lt"/>
              </a:rPr>
              <a:t>result</a:t>
            </a:r>
            <a:r>
              <a:rPr kumimoji="0" lang="tr-TR" altLang="tr-TR" sz="1600" b="0" i="0" u="none" strike="noStrike" cap="none" normalizeH="0" baseline="0" dirty="0">
                <a:ln>
                  <a:noFill/>
                </a:ln>
                <a:solidFill>
                  <a:srgbClr val="000000"/>
                </a:solidFill>
                <a:effectLst/>
                <a:latin typeface="+mn-lt"/>
              </a:rPr>
              <a:t> = </a:t>
            </a:r>
            <a:r>
              <a:rPr kumimoji="0" lang="tr-TR" altLang="tr-TR" sz="1600" b="0" i="0" u="none" strike="noStrike" cap="none" normalizeH="0" baseline="0" dirty="0" err="1">
                <a:ln>
                  <a:noFill/>
                </a:ln>
                <a:solidFill>
                  <a:srgbClr val="000000"/>
                </a:solidFill>
                <a:effectLst/>
                <a:latin typeface="+mn-lt"/>
              </a:rPr>
              <a:t>ExpectedResults</a:t>
            </a:r>
            <a:r>
              <a:rPr kumimoji="0" lang="tr-TR" altLang="tr-TR" sz="1600" b="0" i="0" u="none" strike="noStrike" cap="none" normalizeH="0" baseline="0" dirty="0">
                <a:ln>
                  <a:noFill/>
                </a:ln>
                <a:solidFill>
                  <a:srgbClr val="000000"/>
                </a:solidFill>
                <a:effectLst/>
                <a:latin typeface="+mn-lt"/>
              </a:rPr>
              <a:t> </a:t>
            </a:r>
            <a:r>
              <a:rPr kumimoji="0" lang="tr-TR" altLang="tr-TR" sz="1600" b="1" i="0" u="none" strike="noStrike" cap="none" normalizeH="0" baseline="0" dirty="0" err="1">
                <a:ln>
                  <a:noFill/>
                </a:ln>
                <a:solidFill>
                  <a:srgbClr val="000000"/>
                </a:solidFill>
                <a:effectLst/>
                <a:latin typeface="+mn-lt"/>
              </a:rPr>
              <a:t>report</a:t>
            </a:r>
            <a:r>
              <a:rPr kumimoji="0" lang="tr-TR" altLang="tr-TR" sz="1600" b="0" i="0" u="none" strike="noStrike" cap="none" normalizeH="0" baseline="0" dirty="0">
                <a:ln>
                  <a:noFill/>
                </a:ln>
                <a:solidFill>
                  <a:srgbClr val="000000"/>
                </a:solidFill>
                <a:effectLst/>
                <a:latin typeface="+mn-lt"/>
              </a:rPr>
              <a:t> "</a:t>
            </a:r>
            <a:r>
              <a:rPr kumimoji="0" lang="tr-TR" altLang="tr-TR" sz="1600" b="0" i="0" u="none" strike="noStrike" cap="none" normalizeH="0" baseline="0" dirty="0" err="1">
                <a:ln>
                  <a:noFill/>
                </a:ln>
                <a:solidFill>
                  <a:srgbClr val="000000"/>
                </a:solidFill>
                <a:effectLst/>
                <a:latin typeface="+mn-lt"/>
              </a:rPr>
              <a:t>results</a:t>
            </a:r>
            <a:r>
              <a:rPr kumimoji="0" lang="tr-TR" altLang="tr-TR" sz="1600" b="0" i="0" u="none" strike="noStrike" cap="none" normalizeH="0" baseline="0" dirty="0">
                <a:ln>
                  <a:noFill/>
                </a:ln>
                <a:solidFill>
                  <a:srgbClr val="000000"/>
                </a:solidFill>
                <a:effectLst/>
                <a:latin typeface="+mn-lt"/>
              </a:rPr>
              <a:t> </a:t>
            </a:r>
            <a:r>
              <a:rPr kumimoji="0" lang="tr-TR" altLang="tr-TR" sz="1600" b="0" i="0" u="none" strike="noStrike" cap="none" normalizeH="0" baseline="0" dirty="0" err="1">
                <a:ln>
                  <a:noFill/>
                </a:ln>
                <a:solidFill>
                  <a:srgbClr val="000000"/>
                </a:solidFill>
                <a:effectLst/>
                <a:latin typeface="+mn-lt"/>
              </a:rPr>
              <a:t>differ</a:t>
            </a:r>
            <a:r>
              <a:rPr kumimoji="0" lang="tr-TR" altLang="tr-TR" sz="1600" b="0" i="0" u="none" strike="noStrike" cap="none" normalizeH="0" baseline="0" dirty="0">
                <a:ln>
                  <a:noFill/>
                </a:ln>
                <a:solidFill>
                  <a:srgbClr val="000000"/>
                </a:solidFill>
                <a:effectLst/>
                <a:latin typeface="+mn-lt"/>
              </a:rPr>
              <a:t> </a:t>
            </a:r>
            <a:r>
              <a:rPr kumimoji="0" lang="tr-TR" altLang="tr-TR" sz="1600" b="0" i="0" u="none" strike="noStrike" cap="none" normalizeH="0" baseline="0" dirty="0" err="1">
                <a:ln>
                  <a:noFill/>
                </a:ln>
                <a:solidFill>
                  <a:srgbClr val="000000"/>
                </a:solidFill>
                <a:effectLst/>
                <a:latin typeface="+mn-lt"/>
              </a:rPr>
              <a:t>from</a:t>
            </a:r>
            <a:r>
              <a:rPr kumimoji="0" lang="tr-TR" altLang="tr-TR" sz="1600" b="0" i="0" u="none" strike="noStrike" cap="none" normalizeH="0" baseline="0" dirty="0">
                <a:ln>
                  <a:noFill/>
                </a:ln>
                <a:solidFill>
                  <a:srgbClr val="000000"/>
                </a:solidFill>
                <a:effectLst/>
                <a:latin typeface="+mn-lt"/>
              </a:rPr>
              <a:t> </a:t>
            </a:r>
            <a:r>
              <a:rPr kumimoji="0" lang="tr-TR" altLang="tr-TR" sz="1600" b="0" i="0" u="none" strike="noStrike" cap="none" normalizeH="0" baseline="0" dirty="0" err="1">
                <a:ln>
                  <a:noFill/>
                </a:ln>
                <a:solidFill>
                  <a:srgbClr val="000000"/>
                </a:solidFill>
                <a:effectLst/>
                <a:latin typeface="+mn-lt"/>
              </a:rPr>
              <a:t>expected</a:t>
            </a:r>
            <a:r>
              <a:rPr kumimoji="0" lang="tr-TR" altLang="tr-TR" sz="1600" b="0" i="0" u="none" strike="noStrike" cap="none" normalizeH="0" baseline="0" dirty="0">
                <a:ln>
                  <a:noFill/>
                </a:ln>
                <a:solidFill>
                  <a:srgbClr val="000000"/>
                </a:solidFill>
                <a:effectLst/>
                <a:latin typeface="+mn-lt"/>
              </a:rPr>
              <a:t> </a:t>
            </a:r>
            <a:r>
              <a:rPr kumimoji="0" lang="tr-TR" altLang="tr-TR" sz="1600" b="0" i="0" u="none" strike="noStrike" cap="none" normalizeH="0" baseline="0" dirty="0" err="1">
                <a:ln>
                  <a:noFill/>
                </a:ln>
                <a:solidFill>
                  <a:srgbClr val="000000"/>
                </a:solidFill>
                <a:effectLst/>
                <a:latin typeface="+mn-lt"/>
              </a:rPr>
              <a:t>results</a:t>
            </a:r>
            <a:r>
              <a:rPr kumimoji="0" lang="tr-TR" altLang="tr-TR" sz="1600" b="0" i="0" u="none" strike="noStrike" cap="none" normalizeH="0" baseline="0" dirty="0">
                <a:ln>
                  <a:noFill/>
                </a:ln>
                <a:solidFill>
                  <a:srgbClr val="000000"/>
                </a:solidFill>
                <a:effectLst/>
                <a:latin typeface="+mn-lt"/>
              </a:rPr>
              <a:t>" </a:t>
            </a:r>
            <a:r>
              <a:rPr kumimoji="0" lang="tr-TR" altLang="tr-TR" sz="1600" b="1" i="0" u="none" strike="noStrike" cap="none" normalizeH="0" baseline="0" dirty="0" err="1">
                <a:ln>
                  <a:noFill/>
                </a:ln>
                <a:solidFill>
                  <a:srgbClr val="000000"/>
                </a:solidFill>
                <a:effectLst/>
                <a:latin typeface="+mn-lt"/>
              </a:rPr>
              <a:t>severity</a:t>
            </a:r>
            <a:r>
              <a:rPr kumimoji="0" lang="tr-TR" altLang="tr-TR" sz="1600" b="0" i="0" u="none" strike="noStrike" cap="none" normalizeH="0" baseline="0" dirty="0">
                <a:ln>
                  <a:noFill/>
                </a:ln>
                <a:solidFill>
                  <a:srgbClr val="000000"/>
                </a:solidFill>
                <a:effectLst/>
                <a:latin typeface="+mn-lt"/>
              </a:rPr>
              <a:t> </a:t>
            </a:r>
            <a:r>
              <a:rPr kumimoji="0" lang="tr-TR" altLang="tr-TR" sz="1600" b="0" i="0" u="none" strike="noStrike" cap="none" normalizeH="0" baseline="0" dirty="0" err="1">
                <a:ln>
                  <a:noFill/>
                </a:ln>
                <a:solidFill>
                  <a:srgbClr val="000000"/>
                </a:solidFill>
                <a:effectLst/>
                <a:latin typeface="+mn-lt"/>
              </a:rPr>
              <a:t>Warning</a:t>
            </a:r>
            <a:r>
              <a:rPr kumimoji="0" lang="tr-TR" altLang="tr-TR" sz="1600" b="0" i="0" u="none" strike="noStrike" cap="none" normalizeH="0" baseline="0" dirty="0">
                <a:ln>
                  <a:noFill/>
                </a:ln>
                <a:solidFill>
                  <a:srgbClr val="000000"/>
                </a:solidFill>
                <a:effectLst/>
                <a:latin typeface="+mn-lt"/>
              </a:rPr>
              <a:t>;</a:t>
            </a:r>
            <a:endParaRPr kumimoji="0" lang="tr-TR" altLang="tr-TR" sz="16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err="1">
                <a:ln>
                  <a:noFill/>
                </a:ln>
                <a:solidFill>
                  <a:srgbClr val="E04C10"/>
                </a:solidFill>
                <a:effectLst/>
                <a:latin typeface="+mn-lt"/>
                <a:cs typeface="Arial" panose="020B0604020202020204" pitchFamily="34" charset="0"/>
              </a:rPr>
              <a:t>Notes</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p>
          <a:p>
            <a:pPr>
              <a:lnSpc>
                <a:spcPct val="100000"/>
              </a:lnSpc>
              <a:buSzTx/>
            </a:pPr>
            <a:r>
              <a:rPr kumimoji="0" lang="tr-TR" altLang="tr-TR" sz="1600" b="1" i="0" u="none" strike="noStrike" cap="none" normalizeH="0" baseline="0" dirty="0">
                <a:ln>
                  <a:noFill/>
                </a:ln>
                <a:solidFill>
                  <a:srgbClr val="000000"/>
                </a:solidFill>
                <a:effectLst/>
                <a:latin typeface="+mn-lt"/>
                <a:cs typeface="Arial" panose="020B0604020202020204" pitchFamily="34" charset="0"/>
              </a:rPr>
              <a:t>The </a:t>
            </a:r>
            <a:r>
              <a:rPr kumimoji="0" lang="tr-TR" altLang="tr-TR" sz="1600" b="1" i="0" u="none" strike="noStrike" cap="none" normalizeH="0" baseline="0" dirty="0" err="1">
                <a:ln>
                  <a:noFill/>
                </a:ln>
                <a:solidFill>
                  <a:srgbClr val="000000"/>
                </a:solidFill>
                <a:effectLst/>
                <a:latin typeface="+mn-lt"/>
                <a:cs typeface="Arial" panose="020B0604020202020204" pitchFamily="34" charset="0"/>
              </a:rPr>
              <a:t>message</a:t>
            </a:r>
            <a:r>
              <a:rPr kumimoji="0" lang="tr-TR" altLang="tr-TR" sz="1600" b="1" i="0" u="none" strike="noStrike" cap="none" normalizeH="0" baseline="0" dirty="0">
                <a:ln>
                  <a:noFill/>
                </a:ln>
                <a:solidFill>
                  <a:srgbClr val="000000"/>
                </a:solidFill>
                <a:effectLst/>
                <a:latin typeface="+mn-lt"/>
                <a:cs typeface="Arial" panose="020B0604020202020204" pitchFamily="34" charset="0"/>
              </a:rPr>
              <a:t> is </a:t>
            </a:r>
            <a:r>
              <a:rPr kumimoji="0" lang="tr-TR" altLang="tr-TR" sz="1600" b="1" i="0" u="none" strike="noStrike" cap="none" normalizeH="0" baseline="0" dirty="0" err="1">
                <a:ln>
                  <a:noFill/>
                </a:ln>
                <a:solidFill>
                  <a:srgbClr val="000000"/>
                </a:solidFill>
                <a:effectLst/>
                <a:latin typeface="+mn-lt"/>
                <a:cs typeface="Arial" panose="020B0604020202020204" pitchFamily="34" charset="0"/>
              </a:rPr>
              <a:t>displayed</a:t>
            </a:r>
            <a:r>
              <a:rPr kumimoji="0" lang="tr-TR" altLang="tr-TR" sz="1600" b="1" i="0" u="none" strike="noStrike" cap="none" normalizeH="0" baseline="0" dirty="0">
                <a:ln>
                  <a:noFill/>
                </a:ln>
                <a:solidFill>
                  <a:srgbClr val="000000"/>
                </a:solidFill>
                <a:effectLst/>
                <a:latin typeface="+mn-lt"/>
                <a:cs typeface="Arial" panose="020B0604020202020204" pitchFamily="34" charset="0"/>
              </a:rPr>
              <a:t> </a:t>
            </a:r>
            <a:r>
              <a:rPr kumimoji="0" lang="tr-TR" altLang="tr-TR" sz="1600" b="1" i="0" u="none" strike="noStrike" cap="none" normalizeH="0" baseline="0" dirty="0" err="1">
                <a:ln>
                  <a:noFill/>
                </a:ln>
                <a:solidFill>
                  <a:srgbClr val="000000"/>
                </a:solidFill>
                <a:effectLst/>
                <a:latin typeface="+mn-lt"/>
                <a:cs typeface="Arial" panose="020B0604020202020204" pitchFamily="34" charset="0"/>
              </a:rPr>
              <a:t>when</a:t>
            </a:r>
            <a:r>
              <a:rPr kumimoji="0" lang="tr-TR" altLang="tr-TR" sz="1600" b="1" i="0" u="none" strike="noStrike" cap="none" normalizeH="0" baseline="0" dirty="0">
                <a:ln>
                  <a:noFill/>
                </a:ln>
                <a:solidFill>
                  <a:srgbClr val="000000"/>
                </a:solidFill>
                <a:effectLst/>
                <a:latin typeface="+mn-lt"/>
                <a:cs typeface="Arial" panose="020B0604020202020204" pitchFamily="34" charset="0"/>
              </a:rPr>
              <a:t> the </a:t>
            </a:r>
            <a:r>
              <a:rPr kumimoji="0" lang="tr-TR" altLang="tr-TR" sz="1600" b="1" i="0" u="none" strike="noStrike" cap="none" normalizeH="0" baseline="0" dirty="0" err="1">
                <a:ln>
                  <a:noFill/>
                </a:ln>
                <a:solidFill>
                  <a:srgbClr val="000000"/>
                </a:solidFill>
                <a:effectLst/>
                <a:latin typeface="+mn-lt"/>
                <a:cs typeface="Arial" panose="020B0604020202020204" pitchFamily="34" charset="0"/>
              </a:rPr>
              <a:t>condition</a:t>
            </a:r>
            <a:r>
              <a:rPr kumimoji="0" lang="tr-TR" altLang="tr-TR" sz="1600" b="1" i="0" u="none" strike="noStrike" cap="none" normalizeH="0" baseline="0" dirty="0">
                <a:ln>
                  <a:noFill/>
                </a:ln>
                <a:solidFill>
                  <a:srgbClr val="000000"/>
                </a:solidFill>
                <a:effectLst/>
                <a:latin typeface="+mn-lt"/>
                <a:cs typeface="Arial" panose="020B0604020202020204" pitchFamily="34" charset="0"/>
              </a:rPr>
              <a:t> is </a:t>
            </a:r>
            <a:r>
              <a:rPr kumimoji="0" lang="tr-TR" altLang="tr-TR" sz="1600" b="1" i="0" u="none" strike="noStrike" cap="none" normalizeH="0" baseline="0" dirty="0" err="1">
                <a:ln>
                  <a:noFill/>
                </a:ln>
                <a:solidFill>
                  <a:srgbClr val="000000"/>
                </a:solidFill>
                <a:effectLst/>
                <a:latin typeface="+mn-lt"/>
                <a:cs typeface="Arial" panose="020B0604020202020204" pitchFamily="34" charset="0"/>
              </a:rPr>
              <a:t>false</a:t>
            </a:r>
            <a:r>
              <a:rPr kumimoji="0" lang="tr-TR" altLang="tr-TR" sz="1600" b="1" i="0" u="none" strike="noStrike" cap="none" normalizeH="0" baseline="0" dirty="0">
                <a:ln>
                  <a:noFill/>
                </a:ln>
                <a:solidFill>
                  <a:srgbClr val="000000"/>
                </a:solidFill>
                <a:effectLst/>
                <a:latin typeface="+mn-lt"/>
                <a:cs typeface="Arial" panose="020B0604020202020204" pitchFamily="34" charset="0"/>
              </a:rPr>
              <a:t>, </a:t>
            </a:r>
            <a:r>
              <a:rPr kumimoji="0" lang="tr-TR" altLang="tr-TR" sz="1600" b="1" i="0" u="none" strike="noStrike" cap="none" normalizeH="0" baseline="0" dirty="0" err="1">
                <a:ln>
                  <a:noFill/>
                </a:ln>
                <a:solidFill>
                  <a:srgbClr val="000000"/>
                </a:solidFill>
                <a:effectLst/>
                <a:latin typeface="+mn-lt"/>
                <a:cs typeface="Arial" panose="020B0604020202020204" pitchFamily="34" charset="0"/>
              </a:rPr>
              <a:t>therefore</a:t>
            </a:r>
            <a:r>
              <a:rPr kumimoji="0" lang="tr-TR" altLang="tr-TR" sz="1600" b="1" i="0" u="none" strike="noStrike" cap="none" normalizeH="0" baseline="0" dirty="0">
                <a:ln>
                  <a:noFill/>
                </a:ln>
                <a:solidFill>
                  <a:srgbClr val="000000"/>
                </a:solidFill>
                <a:effectLst/>
                <a:latin typeface="+mn-lt"/>
                <a:cs typeface="Arial" panose="020B0604020202020204" pitchFamily="34" charset="0"/>
              </a:rPr>
              <a:t> the </a:t>
            </a:r>
            <a:r>
              <a:rPr kumimoji="0" lang="tr-TR" altLang="tr-TR" sz="1600" b="1" i="0" u="none" strike="noStrike" cap="none" normalizeH="0" baseline="0" dirty="0" err="1">
                <a:ln>
                  <a:noFill/>
                </a:ln>
                <a:solidFill>
                  <a:srgbClr val="000000"/>
                </a:solidFill>
                <a:effectLst/>
                <a:latin typeface="+mn-lt"/>
                <a:cs typeface="Arial" panose="020B0604020202020204" pitchFamily="34" charset="0"/>
              </a:rPr>
              <a:t>message</a:t>
            </a:r>
            <a:r>
              <a:rPr kumimoji="0" lang="tr-TR" altLang="tr-TR" sz="1600" b="1" i="0" u="none" strike="noStrike" cap="none" normalizeH="0" baseline="0" dirty="0">
                <a:ln>
                  <a:noFill/>
                </a:ln>
                <a:solidFill>
                  <a:srgbClr val="000000"/>
                </a:solidFill>
                <a:effectLst/>
                <a:latin typeface="+mn-lt"/>
                <a:cs typeface="Arial" panose="020B0604020202020204" pitchFamily="34" charset="0"/>
              </a:rPr>
              <a:t> </a:t>
            </a:r>
            <a:r>
              <a:rPr kumimoji="0" lang="tr-TR" altLang="tr-TR" sz="1600" b="1" i="0" u="none" strike="noStrike" cap="none" normalizeH="0" baseline="0" dirty="0" err="1">
                <a:ln>
                  <a:noFill/>
                </a:ln>
                <a:solidFill>
                  <a:srgbClr val="000000"/>
                </a:solidFill>
                <a:effectLst/>
                <a:latin typeface="+mn-lt"/>
                <a:cs typeface="Arial" panose="020B0604020202020204" pitchFamily="34" charset="0"/>
              </a:rPr>
              <a:t>should</a:t>
            </a:r>
            <a:r>
              <a:rPr kumimoji="0" lang="tr-TR" altLang="tr-TR" sz="1600" b="1" i="0" u="none" strike="noStrike" cap="none" normalizeH="0" baseline="0" dirty="0">
                <a:ln>
                  <a:noFill/>
                </a:ln>
                <a:solidFill>
                  <a:srgbClr val="000000"/>
                </a:solidFill>
                <a:effectLst/>
                <a:latin typeface="+mn-lt"/>
                <a:cs typeface="Arial" panose="020B0604020202020204" pitchFamily="34" charset="0"/>
              </a:rPr>
              <a:t> be an </a:t>
            </a:r>
            <a:r>
              <a:rPr kumimoji="0" lang="tr-TR" altLang="tr-TR" sz="1600" b="1" i="0" u="none" strike="noStrike" cap="none" normalizeH="0" baseline="0" dirty="0" err="1">
                <a:ln>
                  <a:noFill/>
                </a:ln>
                <a:solidFill>
                  <a:srgbClr val="000000"/>
                </a:solidFill>
                <a:effectLst/>
                <a:latin typeface="+mn-lt"/>
                <a:cs typeface="Arial" panose="020B0604020202020204" pitchFamily="34" charset="0"/>
              </a:rPr>
              <a:t>opposite</a:t>
            </a:r>
            <a:r>
              <a:rPr kumimoji="0" lang="tr-TR" altLang="tr-TR" sz="1600" b="1" i="0" u="none" strike="noStrike" cap="none" normalizeH="0" baseline="0" dirty="0">
                <a:ln>
                  <a:noFill/>
                </a:ln>
                <a:solidFill>
                  <a:srgbClr val="000000"/>
                </a:solidFill>
                <a:effectLst/>
                <a:latin typeface="+mn-lt"/>
                <a:cs typeface="Arial" panose="020B0604020202020204" pitchFamily="34" charset="0"/>
              </a:rPr>
              <a:t> </a:t>
            </a:r>
            <a:r>
              <a:rPr kumimoji="0" lang="tr-TR" altLang="tr-TR" sz="1600" b="1"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600" b="1" i="0" u="none" strike="noStrike" cap="none" normalizeH="0" baseline="0" dirty="0">
                <a:ln>
                  <a:noFill/>
                </a:ln>
                <a:solidFill>
                  <a:srgbClr val="000000"/>
                </a:solidFill>
                <a:effectLst/>
                <a:latin typeface="+mn-lt"/>
                <a:cs typeface="Arial" panose="020B0604020202020204" pitchFamily="34" charset="0"/>
              </a:rPr>
              <a:t> the </a:t>
            </a:r>
            <a:r>
              <a:rPr kumimoji="0" lang="tr-TR" altLang="tr-TR" sz="1600" b="1" i="0" u="none" strike="noStrike" cap="none" normalizeH="0" baseline="0" dirty="0" err="1">
                <a:ln>
                  <a:noFill/>
                </a:ln>
                <a:solidFill>
                  <a:srgbClr val="000000"/>
                </a:solidFill>
                <a:effectLst/>
                <a:latin typeface="+mn-lt"/>
                <a:cs typeface="Arial" panose="020B0604020202020204" pitchFamily="34" charset="0"/>
              </a:rPr>
              <a:t>condition</a:t>
            </a:r>
            <a:endParaRPr kumimoji="0" lang="tr-TR" altLang="tr-TR" sz="1600" b="1" i="0" u="none" strike="noStrike" cap="none" normalizeH="0" baseline="0" dirty="0">
              <a:ln>
                <a:noFill/>
              </a:ln>
              <a:solidFill>
                <a:srgbClr val="000000"/>
              </a:solidFill>
              <a:effectLst/>
              <a:latin typeface="+mn-lt"/>
              <a:cs typeface="Arial" panose="020B0604020202020204" pitchFamily="34" charset="0"/>
            </a:endParaRPr>
          </a:p>
          <a:p>
            <a:pPr>
              <a:lnSpc>
                <a:spcPct val="100000"/>
              </a:lnSpc>
              <a:buSzTx/>
            </a:pPr>
            <a:r>
              <a:rPr kumimoji="0" lang="tr-TR" altLang="tr-TR" sz="1600" b="0" i="0" u="none" strike="noStrike" cap="none" normalizeH="0" baseline="0" dirty="0">
                <a:ln>
                  <a:noFill/>
                </a:ln>
                <a:solidFill>
                  <a:srgbClr val="000000"/>
                </a:solidFill>
                <a:effectLst/>
                <a:latin typeface="+mn-lt"/>
                <a:cs typeface="Arial" panose="020B0604020202020204" pitchFamily="34" charset="0"/>
              </a:rPr>
              <a:t>The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concurrent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is a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passive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process</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as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such</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can be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specified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in an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entity</a:t>
            </a:r>
            <a:endParaRPr kumimoji="0" lang="tr-TR" altLang="tr-TR" sz="1600" b="0" i="0" u="none" strike="noStrike" cap="none" normalizeH="0" baseline="0" dirty="0">
              <a:ln>
                <a:noFill/>
              </a:ln>
              <a:solidFill>
                <a:srgbClr val="000000"/>
              </a:solidFill>
              <a:effectLst/>
              <a:latin typeface="+mn-lt"/>
              <a:cs typeface="Arial" panose="020B0604020202020204" pitchFamily="34" charset="0"/>
            </a:endParaRPr>
          </a:p>
          <a:p>
            <a:pPr>
              <a:lnSpc>
                <a:spcPct val="100000"/>
              </a:lnSpc>
              <a:buSzTx/>
            </a:pPr>
            <a:r>
              <a:rPr kumimoji="0" lang="tr-TR" altLang="tr-TR" sz="1600" b="0" i="0" u="none" strike="noStrike" cap="none" normalizeH="0" baseline="0" dirty="0">
                <a:ln>
                  <a:noFill/>
                </a:ln>
                <a:solidFill>
                  <a:srgbClr val="000000"/>
                </a:solidFill>
                <a:effectLst/>
                <a:latin typeface="+mn-lt"/>
                <a:cs typeface="Arial" panose="020B0604020202020204" pitchFamily="34" charset="0"/>
              </a:rPr>
              <a:t>The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concurrent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monitors</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the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specified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condition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continuously</a:t>
            </a:r>
            <a:r>
              <a:rPr kumimoji="0" lang="tr-TR" altLang="tr-TR" sz="1600" b="0" i="0" u="none" strike="noStrike" cap="none" normalizeH="0" baseline="0" dirty="0">
                <a:ln>
                  <a:noFill/>
                </a:ln>
                <a:solidFill>
                  <a:srgbClr val="000000"/>
                </a:solidFill>
                <a:effectLst/>
                <a:latin typeface="+mn-lt"/>
                <a:cs typeface="Arial" panose="020B0604020202020204" pitchFamily="34" charset="0"/>
              </a:rPr>
              <a:t>.</a:t>
            </a:r>
          </a:p>
          <a:p>
            <a:pPr>
              <a:lnSpc>
                <a:spcPct val="100000"/>
              </a:lnSpc>
              <a:buSzTx/>
            </a:pP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Synthesis</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tools</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generally</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ignore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statements</a:t>
            </a:r>
            <a:endParaRPr kumimoji="0" lang="tr-TR" altLang="tr-TR" sz="1600" b="0" i="0" u="none" strike="noStrike" cap="none" normalizeH="0" baseline="0" dirty="0">
              <a:ln>
                <a:noFill/>
              </a:ln>
              <a:solidFill>
                <a:srgbClr val="00000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800" b="0" i="0" u="none" strike="noStrike" cap="none" normalizeH="0" baseline="0" dirty="0">
              <a:ln>
                <a:noFill/>
              </a:ln>
              <a:solidFill>
                <a:schemeClr val="tx1"/>
              </a:solidFill>
              <a:effectLst/>
              <a:latin typeface="Arial" panose="020B0604020202020204" pitchFamily="34" charset="0"/>
            </a:endParaRPr>
          </a:p>
        </p:txBody>
      </p:sp>
      <p:sp>
        <p:nvSpPr>
          <p:cNvPr id="3" name="Content Placeholder 2">
            <a:extLst>
              <a:ext uri="{FF2B5EF4-FFF2-40B4-BE49-F238E27FC236}">
                <a16:creationId xmlns:a16="http://schemas.microsoft.com/office/drawing/2014/main" id="{8E66BCA4-D85E-8929-ACE4-C1DCC193D2F7}"/>
              </a:ext>
            </a:extLst>
          </p:cNvPr>
          <p:cNvSpPr txBox="1">
            <a:spLocks/>
          </p:cNvSpPr>
          <p:nvPr/>
        </p:nvSpPr>
        <p:spPr bwMode="auto">
          <a:xfrm>
            <a:off x="-3192711" y="3891536"/>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ctr">
              <a:spcAft>
                <a:spcPts val="1200"/>
              </a:spcAft>
              <a:buNone/>
            </a:pPr>
            <a:r>
              <a:rPr lang="tr-TR" sz="4000" b="1" dirty="0">
                <a:solidFill>
                  <a:srgbClr val="FF0000"/>
                </a:solidFill>
                <a:latin typeface="Tw Cen MT (Headings)"/>
                <a:ea typeface="+mj-ea"/>
                <a:cs typeface="+mj-cs"/>
              </a:rPr>
              <a:t>CODE EXAMPLE</a:t>
            </a:r>
            <a:endParaRPr lang="en-GB" sz="40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22234189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61E2720E-5794-DC01-600D-CFB9FFD8902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F7A878-927E-BA95-8346-51C9E0FFF601}"/>
              </a:ext>
            </a:extLst>
          </p:cNvPr>
          <p:cNvSpPr>
            <a:spLocks noGrp="1"/>
          </p:cNvSpPr>
          <p:nvPr>
            <p:ph type="title"/>
          </p:nvPr>
        </p:nvSpPr>
        <p:spPr>
          <a:xfrm>
            <a:off x="1141413" y="34318"/>
            <a:ext cx="9905998" cy="619732"/>
          </a:xfrm>
        </p:spPr>
        <p:txBody>
          <a:bodyPr>
            <a:normAutofit/>
          </a:bodyPr>
          <a:lstStyle/>
          <a:p>
            <a:r>
              <a:rPr lang="tr-TR" b="1" dirty="0">
                <a:solidFill>
                  <a:srgbClr val="FF0000"/>
                </a:solidFill>
              </a:rPr>
              <a:t>10.4</a:t>
            </a:r>
            <a:r>
              <a:rPr lang="tr-TR" b="1" dirty="0"/>
              <a:t> </a:t>
            </a:r>
            <a:r>
              <a:rPr lang="tr-TR" b="1" dirty="0" err="1">
                <a:solidFill>
                  <a:schemeClr val="bg1"/>
                </a:solidFill>
              </a:rPr>
              <a:t>report</a:t>
            </a:r>
            <a:r>
              <a:rPr lang="tr-TR" b="1" dirty="0">
                <a:solidFill>
                  <a:schemeClr val="bg1"/>
                </a:solidFill>
              </a:rPr>
              <a:t> </a:t>
            </a:r>
            <a:r>
              <a:rPr lang="tr-TR" b="1" dirty="0" err="1">
                <a:solidFill>
                  <a:schemeClr val="bg1"/>
                </a:solidFill>
              </a:rPr>
              <a:t>statement</a:t>
            </a:r>
            <a:endParaRPr lang="tr-TR" b="1" dirty="0">
              <a:solidFill>
                <a:schemeClr val="bg1"/>
              </a:solidFill>
            </a:endParaRPr>
          </a:p>
        </p:txBody>
      </p:sp>
      <p:sp>
        <p:nvSpPr>
          <p:cNvPr id="4" name="Rectangle 2">
            <a:extLst>
              <a:ext uri="{FF2B5EF4-FFF2-40B4-BE49-F238E27FC236}">
                <a16:creationId xmlns:a16="http://schemas.microsoft.com/office/drawing/2014/main" id="{D4D92BDC-7323-92D4-5ABC-10575BC430B6}"/>
              </a:ext>
            </a:extLst>
          </p:cNvPr>
          <p:cNvSpPr>
            <a:spLocks noGrp="1" noChangeArrowheads="1"/>
          </p:cNvSpPr>
          <p:nvPr>
            <p:ph idx="1"/>
          </p:nvPr>
        </p:nvSpPr>
        <p:spPr bwMode="auto">
          <a:xfrm>
            <a:off x="526732" y="733929"/>
            <a:ext cx="11447554" cy="38779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nSpc>
                <a:spcPct val="100000"/>
              </a:lnSpc>
              <a:buSzTx/>
            </a:pPr>
            <a:r>
              <a:rPr kumimoji="0" lang="tr-TR" altLang="tr-TR" sz="1600" b="0" i="1" u="none" strike="noStrike" cap="none" normalizeH="0" baseline="0" dirty="0">
                <a:ln>
                  <a:noFill/>
                </a:ln>
                <a:solidFill>
                  <a:srgbClr val="000000"/>
                </a:solidFill>
                <a:effectLst/>
                <a:latin typeface="+mn-lt"/>
                <a:cs typeface="Arial" panose="020B0604020202020204" pitchFamily="34" charset="0"/>
              </a:rPr>
              <a:t>A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that</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displays</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message</a:t>
            </a:r>
            <a:endParaRPr kumimoji="0" lang="tr-TR" altLang="tr-TR" sz="16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600" b="0" i="0" u="none" strike="noStrike" cap="none" normalizeH="0" baseline="0" dirty="0">
                <a:ln>
                  <a:noFill/>
                </a:ln>
                <a:solidFill>
                  <a:srgbClr val="000000"/>
                </a:solidFill>
                <a:effectLst/>
                <a:latin typeface="+mn-lt"/>
              </a:rPr>
              <a:t>[ </a:t>
            </a:r>
            <a:r>
              <a:rPr kumimoji="0" lang="tr-TR" altLang="tr-TR" sz="1600" b="0" i="0" u="sng" strike="noStrike" cap="none" normalizeH="0" baseline="0" dirty="0" err="1">
                <a:ln>
                  <a:noFill/>
                </a:ln>
                <a:solidFill>
                  <a:srgbClr val="000000"/>
                </a:solidFill>
                <a:effectLst/>
                <a:latin typeface="+mn-lt"/>
              </a:rPr>
              <a:t>label</a:t>
            </a:r>
            <a:r>
              <a:rPr kumimoji="0" lang="tr-TR" altLang="tr-TR" sz="1600" b="0" i="0" u="none" strike="noStrike" cap="none" normalizeH="0" baseline="0" dirty="0">
                <a:ln>
                  <a:noFill/>
                </a:ln>
                <a:solidFill>
                  <a:srgbClr val="000000"/>
                </a:solidFill>
                <a:effectLst/>
                <a:latin typeface="+mn-lt"/>
              </a:rPr>
              <a:t>: ] </a:t>
            </a:r>
            <a:r>
              <a:rPr kumimoji="0" lang="tr-TR" altLang="tr-TR" sz="1600" b="1" i="0" u="sng" strike="noStrike" cap="none" normalizeH="0" baseline="0" dirty="0" err="1">
                <a:ln>
                  <a:noFill/>
                </a:ln>
                <a:solidFill>
                  <a:srgbClr val="000000"/>
                </a:solidFill>
                <a:effectLst/>
                <a:latin typeface="+mn-lt"/>
              </a:rPr>
              <a:t>report</a:t>
            </a:r>
            <a:r>
              <a:rPr kumimoji="0" lang="tr-TR" altLang="tr-TR" sz="1600" b="0" i="0" u="none" strike="noStrike" cap="none" normalizeH="0" baseline="0" dirty="0">
                <a:ln>
                  <a:noFill/>
                </a:ln>
                <a:solidFill>
                  <a:srgbClr val="000000"/>
                </a:solidFill>
                <a:effectLst/>
                <a:latin typeface="+mn-lt"/>
              </a:rPr>
              <a:t> </a:t>
            </a:r>
            <a:r>
              <a:rPr kumimoji="0" lang="tr-TR" altLang="tr-TR" sz="1600" b="0" i="0" u="sng" strike="noStrike" cap="none" normalizeH="0" baseline="0" dirty="0" err="1">
                <a:ln>
                  <a:noFill/>
                </a:ln>
                <a:solidFill>
                  <a:srgbClr val="000000"/>
                </a:solidFill>
                <a:effectLst/>
                <a:latin typeface="+mn-lt"/>
              </a:rPr>
              <a:t>string_expression</a:t>
            </a:r>
            <a:r>
              <a:rPr kumimoji="0" lang="tr-TR" altLang="tr-TR" sz="1600" b="0" i="0" u="none" strike="noStrike" cap="none" normalizeH="0" baseline="0" dirty="0">
                <a:ln>
                  <a:noFill/>
                </a:ln>
                <a:solidFill>
                  <a:srgbClr val="000000"/>
                </a:solidFill>
                <a:effectLst/>
                <a:latin typeface="+mn-lt"/>
              </a:rPr>
              <a:t> [ </a:t>
            </a:r>
            <a:r>
              <a:rPr kumimoji="0" lang="tr-TR" altLang="tr-TR" sz="1600" b="1" i="0" u="sng" strike="noStrike" cap="none" normalizeH="0" baseline="0" dirty="0" err="1">
                <a:ln>
                  <a:noFill/>
                </a:ln>
                <a:solidFill>
                  <a:srgbClr val="000000"/>
                </a:solidFill>
                <a:effectLst/>
                <a:latin typeface="+mn-lt"/>
              </a:rPr>
              <a:t>severity</a:t>
            </a:r>
            <a:r>
              <a:rPr kumimoji="0" lang="tr-TR" altLang="tr-TR" sz="1600" b="0" i="0" u="none" strike="noStrike" cap="none" normalizeH="0" baseline="0" dirty="0">
                <a:ln>
                  <a:noFill/>
                </a:ln>
                <a:solidFill>
                  <a:srgbClr val="000000"/>
                </a:solidFill>
                <a:effectLst/>
                <a:latin typeface="+mn-lt"/>
              </a:rPr>
              <a:t> </a:t>
            </a:r>
            <a:r>
              <a:rPr kumimoji="0" lang="tr-TR" altLang="tr-TR" sz="1600" b="0" i="0" u="sng" strike="noStrike" cap="none" normalizeH="0" baseline="0" dirty="0" err="1">
                <a:ln>
                  <a:noFill/>
                </a:ln>
                <a:solidFill>
                  <a:srgbClr val="000000"/>
                </a:solidFill>
                <a:effectLst/>
                <a:latin typeface="+mn-lt"/>
              </a:rPr>
              <a:t>expression</a:t>
            </a:r>
            <a:r>
              <a:rPr kumimoji="0" lang="tr-TR" altLang="tr-TR" sz="1600" b="0" i="0" u="none" strike="noStrike" cap="none" normalizeH="0" baseline="0" dirty="0">
                <a:ln>
                  <a:noFill/>
                </a:ln>
                <a:solidFill>
                  <a:srgbClr val="000000"/>
                </a:solidFill>
                <a:effectLst/>
                <a:latin typeface="+mn-lt"/>
              </a:rPr>
              <a:t> ]; </a:t>
            </a:r>
            <a:endParaRPr kumimoji="0" lang="tr-TR" altLang="tr-TR" sz="16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p>
          <a:p>
            <a:pPr>
              <a:lnSpc>
                <a:spcPct val="100000"/>
              </a:lnSpc>
              <a:buSzTx/>
            </a:pPr>
            <a:r>
              <a:rPr kumimoji="0" lang="tr-TR" altLang="tr-TR" sz="1600" b="0" i="0" u="none" strike="noStrike" cap="none" normalizeH="0" baseline="0" dirty="0">
                <a:ln>
                  <a:noFill/>
                </a:ln>
                <a:solidFill>
                  <a:srgbClr val="000000"/>
                </a:solidFill>
                <a:effectLst/>
                <a:latin typeface="+mn-lt"/>
                <a:cs typeface="Arial" panose="020B0604020202020204" pitchFamily="34" charset="0"/>
              </a:rPr>
              <a:t>The main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difference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between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the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report</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the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assertion</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that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the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message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in the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report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displayed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unconditionally</a:t>
            </a:r>
            <a:endParaRPr kumimoji="0" lang="tr-TR" altLang="tr-TR" sz="1600" b="0" i="0" u="none" strike="noStrike" cap="none" normalizeH="0" baseline="0" dirty="0">
              <a:ln>
                <a:noFill/>
              </a:ln>
              <a:solidFill>
                <a:schemeClr val="tx1"/>
              </a:solidFill>
              <a:effectLst/>
              <a:latin typeface="+mn-lt"/>
            </a:endParaRPr>
          </a:p>
          <a:p>
            <a:pPr>
              <a:lnSpc>
                <a:spcPct val="100000"/>
              </a:lnSpc>
              <a:buSzTx/>
            </a:pP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the </a:t>
            </a:r>
            <a:r>
              <a:rPr kumimoji="0" lang="tr-TR" altLang="tr-TR" sz="1600" b="1" i="0" u="none" strike="noStrike" cap="none" normalizeH="0" baseline="0" dirty="0" err="1">
                <a:ln>
                  <a:noFill/>
                </a:ln>
                <a:solidFill>
                  <a:srgbClr val="000000"/>
                </a:solidFill>
                <a:effectLst/>
                <a:latin typeface="+mn-lt"/>
                <a:cs typeface="Arial" panose="020B0604020202020204" pitchFamily="34" charset="0"/>
              </a:rPr>
              <a:t>severity</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clause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present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must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specify</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an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expression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of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predefined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type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Severity_Level</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which</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has the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values</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Note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Warning</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Error</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Failure</a:t>
            </a:r>
            <a:endParaRPr lang="en-GB" altLang="tr-TR" sz="1600" dirty="0">
              <a:solidFill>
                <a:srgbClr val="000000"/>
              </a:solidFill>
              <a:latin typeface="+mn-lt"/>
              <a:cs typeface="Arial" panose="020B0604020202020204" pitchFamily="34" charset="0"/>
            </a:endParaRPr>
          </a:p>
          <a:p>
            <a:pPr>
              <a:lnSpc>
                <a:spcPct val="100000"/>
              </a:lnSpc>
              <a:buSzTx/>
            </a:pPr>
            <a:endParaRPr kumimoji="0" lang="tr-TR" altLang="tr-TR" sz="800" b="0" i="0" u="none" strike="noStrike" cap="none" normalizeH="0" baseline="0" dirty="0">
              <a:ln>
                <a:noFill/>
              </a:ln>
              <a:solidFill>
                <a:srgbClr val="00000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6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GB" altLang="tr-TR" sz="1600" b="1" i="0" u="none" strike="noStrike" cap="none" normalizeH="0" baseline="0" dirty="0">
              <a:ln>
                <a:noFill/>
              </a:ln>
              <a:solidFill>
                <a:srgbClr val="000000"/>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lang="en-GB" altLang="tr-TR" sz="1600" b="1" dirty="0">
                <a:solidFill>
                  <a:srgbClr val="000000"/>
                </a:solidFill>
                <a:latin typeface="+mn-lt"/>
              </a:rPr>
              <a:t>            </a:t>
            </a:r>
            <a:r>
              <a:rPr kumimoji="0" lang="tr-TR" altLang="tr-TR" sz="1600" b="1" i="0" u="none" strike="noStrike" cap="none" normalizeH="0" baseline="0" dirty="0" err="1">
                <a:ln>
                  <a:noFill/>
                </a:ln>
                <a:solidFill>
                  <a:srgbClr val="000000"/>
                </a:solidFill>
                <a:effectLst/>
                <a:latin typeface="+mn-lt"/>
              </a:rPr>
              <a:t>report</a:t>
            </a:r>
            <a:r>
              <a:rPr kumimoji="0" lang="tr-TR" altLang="tr-TR" sz="1600" b="0" i="0" u="none" strike="noStrike" cap="none" normalizeH="0" baseline="0" dirty="0">
                <a:ln>
                  <a:noFill/>
                </a:ln>
                <a:solidFill>
                  <a:srgbClr val="000000"/>
                </a:solidFill>
                <a:effectLst/>
                <a:latin typeface="+mn-lt"/>
              </a:rPr>
              <a:t> "</a:t>
            </a:r>
            <a:r>
              <a:rPr kumimoji="0" lang="tr-TR" altLang="tr-TR" sz="1600" b="0" i="0" u="none" strike="noStrike" cap="none" normalizeH="0" baseline="0" dirty="0" err="1">
                <a:ln>
                  <a:noFill/>
                </a:ln>
                <a:solidFill>
                  <a:srgbClr val="000000"/>
                </a:solidFill>
                <a:effectLst/>
                <a:latin typeface="+mn-lt"/>
              </a:rPr>
              <a:t>End</a:t>
            </a:r>
            <a:r>
              <a:rPr kumimoji="0" lang="tr-TR" altLang="tr-TR" sz="1600" b="0" i="0" u="none" strike="noStrike" cap="none" normalizeH="0" baseline="0" dirty="0">
                <a:ln>
                  <a:noFill/>
                </a:ln>
                <a:solidFill>
                  <a:srgbClr val="000000"/>
                </a:solidFill>
                <a:effectLst/>
                <a:latin typeface="+mn-lt"/>
              </a:rPr>
              <a:t> of </a:t>
            </a:r>
            <a:r>
              <a:rPr kumimoji="0" lang="tr-TR" altLang="tr-TR" sz="1600" b="0" i="0" u="none" strike="noStrike" cap="none" normalizeH="0" baseline="0" dirty="0" err="1">
                <a:ln>
                  <a:noFill/>
                </a:ln>
                <a:solidFill>
                  <a:srgbClr val="000000"/>
                </a:solidFill>
                <a:effectLst/>
                <a:latin typeface="+mn-lt"/>
              </a:rPr>
              <a:t>simulation</a:t>
            </a:r>
            <a:r>
              <a:rPr kumimoji="0" lang="tr-TR" altLang="tr-TR" sz="1600" b="0" i="0" u="none" strike="noStrike" cap="none" normalizeH="0" baseline="0" dirty="0">
                <a:ln>
                  <a:noFill/>
                </a:ln>
                <a:solidFill>
                  <a:srgbClr val="000000"/>
                </a:solidFill>
                <a:effectLst/>
                <a:latin typeface="+mn-lt"/>
              </a:rPr>
              <a:t>" </a:t>
            </a:r>
            <a:r>
              <a:rPr kumimoji="0" lang="tr-TR" altLang="tr-TR" sz="1600" b="1" i="0" u="none" strike="noStrike" cap="none" normalizeH="0" baseline="0" dirty="0" err="1">
                <a:ln>
                  <a:noFill/>
                </a:ln>
                <a:solidFill>
                  <a:srgbClr val="000000"/>
                </a:solidFill>
                <a:effectLst/>
                <a:latin typeface="+mn-lt"/>
              </a:rPr>
              <a:t>severity</a:t>
            </a:r>
            <a:r>
              <a:rPr kumimoji="0" lang="tr-TR" altLang="tr-TR" sz="1600" b="0" i="0" u="none" strike="noStrike" cap="none" normalizeH="0" baseline="0" dirty="0">
                <a:ln>
                  <a:noFill/>
                </a:ln>
                <a:solidFill>
                  <a:srgbClr val="000000"/>
                </a:solidFill>
                <a:effectLst/>
                <a:latin typeface="+mn-lt"/>
              </a:rPr>
              <a:t> </a:t>
            </a:r>
            <a:r>
              <a:rPr kumimoji="0" lang="tr-TR" altLang="tr-TR" sz="1600" b="0" i="0" u="none" strike="noStrike" cap="none" normalizeH="0" baseline="0" dirty="0" err="1">
                <a:ln>
                  <a:noFill/>
                </a:ln>
                <a:solidFill>
                  <a:srgbClr val="000000"/>
                </a:solidFill>
                <a:effectLst/>
                <a:latin typeface="+mn-lt"/>
              </a:rPr>
              <a:t>note</a:t>
            </a:r>
            <a:r>
              <a:rPr kumimoji="0" lang="tr-TR" altLang="tr-TR" sz="1600" b="0" i="0" u="none" strike="noStrike" cap="none" normalizeH="0" baseline="0" dirty="0">
                <a:ln>
                  <a:noFill/>
                </a:ln>
                <a:solidFill>
                  <a:srgbClr val="000000"/>
                </a:solidFill>
                <a:effectLst/>
                <a:latin typeface="+mn-lt"/>
              </a:rPr>
              <a:t>; </a:t>
            </a:r>
            <a:endParaRPr kumimoji="0" lang="tr-TR" altLang="tr-TR" sz="1600" b="1" i="0" u="none" strike="noStrike" cap="none" normalizeH="0" baseline="0" dirty="0">
              <a:ln>
                <a:noFill/>
              </a:ln>
              <a:solidFill>
                <a:srgbClr val="E04C1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err="1">
                <a:ln>
                  <a:noFill/>
                </a:ln>
                <a:solidFill>
                  <a:srgbClr val="E04C10"/>
                </a:solidFill>
                <a:effectLst/>
                <a:latin typeface="+mn-lt"/>
                <a:cs typeface="Arial" panose="020B0604020202020204" pitchFamily="34" charset="0"/>
              </a:rPr>
              <a:t>Notes</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p>
          <a:p>
            <a:pPr>
              <a:lnSpc>
                <a:spcPct val="100000"/>
              </a:lnSpc>
              <a:buSzTx/>
            </a:pP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the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severity</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clause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omitted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in a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report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it is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implicitly</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assumed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be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Note</a:t>
            </a:r>
            <a:endParaRPr kumimoji="0" lang="tr-TR" altLang="tr-TR" sz="1600" b="0" i="0" u="none" strike="noStrike" cap="none" normalizeH="0" baseline="0" dirty="0">
              <a:ln>
                <a:noFill/>
              </a:ln>
              <a:solidFill>
                <a:srgbClr val="000000"/>
              </a:solidFill>
              <a:effectLst/>
              <a:latin typeface="+mn-lt"/>
              <a:cs typeface="Arial" panose="020B0604020202020204" pitchFamily="34" charset="0"/>
            </a:endParaRPr>
          </a:p>
          <a:p>
            <a:pPr>
              <a:lnSpc>
                <a:spcPct val="100000"/>
              </a:lnSpc>
              <a:buSzTx/>
            </a:pP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the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severity</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clause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used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then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the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default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Error</a:t>
            </a:r>
            <a:endParaRPr kumimoji="0" lang="tr-TR" altLang="tr-TR" sz="1600" b="0" i="0" u="none" strike="noStrike" cap="none" normalizeH="0" baseline="0" dirty="0">
              <a:ln>
                <a:noFill/>
              </a:ln>
              <a:solidFill>
                <a:srgbClr val="000000"/>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400" b="0" i="0" u="none" strike="noStrike" cap="none" normalizeH="0" baseline="0" dirty="0">
              <a:ln>
                <a:noFill/>
              </a:ln>
              <a:solidFill>
                <a:schemeClr val="tx1"/>
              </a:solidFill>
              <a:effectLst/>
              <a:latin typeface="+mn-lt"/>
            </a:endParaRPr>
          </a:p>
        </p:txBody>
      </p:sp>
      <p:sp>
        <p:nvSpPr>
          <p:cNvPr id="3" name="Content Placeholder 2">
            <a:extLst>
              <a:ext uri="{FF2B5EF4-FFF2-40B4-BE49-F238E27FC236}">
                <a16:creationId xmlns:a16="http://schemas.microsoft.com/office/drawing/2014/main" id="{3C2EEB97-A571-8DA3-BE13-C80B19BC6E19}"/>
              </a:ext>
            </a:extLst>
          </p:cNvPr>
          <p:cNvSpPr txBox="1">
            <a:spLocks/>
          </p:cNvSpPr>
          <p:nvPr/>
        </p:nvSpPr>
        <p:spPr bwMode="auto">
          <a:xfrm>
            <a:off x="-3192711" y="2751802"/>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ctr">
              <a:spcAft>
                <a:spcPts val="1200"/>
              </a:spcAft>
              <a:buNone/>
            </a:pPr>
            <a:r>
              <a:rPr lang="tr-TR" sz="4000" b="1" dirty="0">
                <a:solidFill>
                  <a:srgbClr val="FF0000"/>
                </a:solidFill>
                <a:latin typeface="Tw Cen MT (Headings)"/>
                <a:ea typeface="+mj-ea"/>
                <a:cs typeface="+mj-cs"/>
              </a:rPr>
              <a:t>CODE EXAMPLE</a:t>
            </a:r>
            <a:endParaRPr lang="en-GB" sz="40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13049391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2216A-8497-42F2-8417-EEEED04AD844}"/>
              </a:ext>
            </a:extLst>
          </p:cNvPr>
          <p:cNvSpPr>
            <a:spLocks noGrp="1"/>
          </p:cNvSpPr>
          <p:nvPr>
            <p:ph type="title"/>
          </p:nvPr>
        </p:nvSpPr>
        <p:spPr>
          <a:xfrm>
            <a:off x="2368551" y="66674"/>
            <a:ext cx="7613649" cy="603250"/>
          </a:xfrm>
        </p:spPr>
        <p:txBody>
          <a:bodyPr anchor="ctr">
            <a:normAutofit/>
          </a:bodyPr>
          <a:lstStyle/>
          <a:p>
            <a:pPr algn="ctr"/>
            <a:r>
              <a:rPr lang="tr-TR" sz="2800" b="1" dirty="0">
                <a:solidFill>
                  <a:srgbClr val="FF0000"/>
                </a:solidFill>
              </a:rPr>
              <a:t>CODE EXAMPLE </a:t>
            </a:r>
            <a:r>
              <a:rPr lang="en-GB" sz="2800" b="1" cap="none" dirty="0">
                <a:solidFill>
                  <a:srgbClr val="FF0000"/>
                </a:solidFill>
              </a:rPr>
              <a:t>of</a:t>
            </a:r>
            <a:r>
              <a:rPr lang="tr-TR" sz="2800" b="1" dirty="0">
                <a:solidFill>
                  <a:srgbClr val="FF0000"/>
                </a:solidFill>
              </a:rPr>
              <a:t> </a:t>
            </a:r>
            <a:r>
              <a:rPr lang="tr-TR" sz="2800" b="1" dirty="0" err="1">
                <a:solidFill>
                  <a:srgbClr val="FF0000"/>
                </a:solidFill>
              </a:rPr>
              <a:t>waıt</a:t>
            </a:r>
            <a:r>
              <a:rPr lang="tr-TR" sz="2800" b="1" dirty="0">
                <a:solidFill>
                  <a:srgbClr val="FF0000"/>
                </a:solidFill>
              </a:rPr>
              <a:t> </a:t>
            </a:r>
            <a:r>
              <a:rPr lang="tr-TR" sz="2800" b="1" dirty="0" err="1">
                <a:solidFill>
                  <a:srgbClr val="FF0000"/>
                </a:solidFill>
              </a:rPr>
              <a:t>statements</a:t>
            </a:r>
            <a:endParaRPr lang="tr-TR" sz="2800" b="1" dirty="0">
              <a:solidFill>
                <a:srgbClr val="FF0000"/>
              </a:solidFill>
            </a:endParaRPr>
          </a:p>
        </p:txBody>
      </p:sp>
      <p:sp>
        <p:nvSpPr>
          <p:cNvPr id="14" name="TextBox 13">
            <a:extLst>
              <a:ext uri="{FF2B5EF4-FFF2-40B4-BE49-F238E27FC236}">
                <a16:creationId xmlns:a16="http://schemas.microsoft.com/office/drawing/2014/main" id="{BB7472B1-BCF9-7A2C-E695-B00575E293F1}"/>
              </a:ext>
            </a:extLst>
          </p:cNvPr>
          <p:cNvSpPr txBox="1"/>
          <p:nvPr/>
        </p:nvSpPr>
        <p:spPr>
          <a:xfrm>
            <a:off x="4746625" y="669924"/>
            <a:ext cx="3521075" cy="6186309"/>
          </a:xfrm>
          <a:prstGeom prst="rect">
            <a:avLst/>
          </a:prstGeom>
          <a:noFill/>
        </p:spPr>
        <p:txBody>
          <a:bodyPr wrap="square">
            <a:spAutoFit/>
          </a:bodyPr>
          <a:lstStyle/>
          <a:p>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entity</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T07_WaitOnUntilTb </a:t>
            </a:r>
            <a:r>
              <a:rPr lang="tr-TR" sz="1200" b="1"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entity</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1200" b="1" dirty="0">
                <a:solidFill>
                  <a:srgbClr val="FF6600"/>
                </a:solidFill>
                <a:highlight>
                  <a:srgbClr val="000000"/>
                </a:highlight>
                <a:latin typeface="Times New Roman" panose="02020603050405020304" pitchFamily="18" charset="0"/>
                <a:cs typeface="Times New Roman" panose="02020603050405020304" pitchFamily="18" charset="0"/>
              </a:rPr>
              <a:t>architecture</a:t>
            </a:r>
            <a:r>
              <a:rPr lang="en-US" sz="1200" b="0" dirty="0">
                <a:solidFill>
                  <a:srgbClr val="FFFFFF"/>
                </a:solidFill>
                <a:highlight>
                  <a:srgbClr val="000000"/>
                </a:highlight>
                <a:latin typeface="Times New Roman" panose="02020603050405020304" pitchFamily="18" charset="0"/>
                <a:cs typeface="Times New Roman" panose="02020603050405020304" pitchFamily="18" charset="0"/>
              </a:rPr>
              <a:t> sim </a:t>
            </a:r>
            <a:r>
              <a:rPr lang="en-US" sz="1200" b="1" dirty="0">
                <a:solidFill>
                  <a:srgbClr val="FF6600"/>
                </a:solidFill>
                <a:highlight>
                  <a:srgbClr val="000000"/>
                </a:highlight>
                <a:latin typeface="Times New Roman" panose="02020603050405020304" pitchFamily="18" charset="0"/>
                <a:cs typeface="Times New Roman" panose="02020603050405020304" pitchFamily="18" charset="0"/>
              </a:rPr>
              <a:t>of</a:t>
            </a:r>
            <a:r>
              <a:rPr lang="en-US" sz="1200" b="0" dirty="0">
                <a:solidFill>
                  <a:srgbClr val="FFFFFF"/>
                </a:solidFill>
                <a:highlight>
                  <a:srgbClr val="000000"/>
                </a:highlight>
                <a:latin typeface="Times New Roman" panose="02020603050405020304" pitchFamily="18" charset="0"/>
                <a:cs typeface="Times New Roman" panose="02020603050405020304" pitchFamily="18" charset="0"/>
              </a:rPr>
              <a:t> T07_WaitOnUntilTb </a:t>
            </a:r>
            <a:r>
              <a:rPr lang="en-US" sz="1200" b="1"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en-US" sz="12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signal</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err="1">
                <a:solidFill>
                  <a:srgbClr val="66FF00"/>
                </a:solidFill>
                <a:highlight>
                  <a:srgbClr val="000000"/>
                </a:highlight>
                <a:latin typeface="Times New Roman" panose="02020603050405020304" pitchFamily="18" charset="0"/>
                <a:cs typeface="Times New Roman" panose="02020603050405020304" pitchFamily="18" charset="0"/>
              </a:rPr>
              <a:t>integer</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a:solidFill>
                  <a:srgbClr val="FF8000"/>
                </a:solidFill>
                <a:highlight>
                  <a:srgbClr val="000000"/>
                </a:highlight>
                <a:latin typeface="Times New Roman" panose="02020603050405020304" pitchFamily="18" charset="0"/>
                <a:cs typeface="Times New Roman" panose="02020603050405020304" pitchFamily="18" charset="0"/>
              </a:rPr>
              <a:t>0</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signal</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err="1">
                <a:solidFill>
                  <a:srgbClr val="66FF00"/>
                </a:solidFill>
                <a:highlight>
                  <a:srgbClr val="000000"/>
                </a:highlight>
                <a:latin typeface="Times New Roman" panose="02020603050405020304" pitchFamily="18" charset="0"/>
                <a:cs typeface="Times New Roman" panose="02020603050405020304" pitchFamily="18" charset="0"/>
              </a:rPr>
              <a:t>integer</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a:solidFill>
                  <a:srgbClr val="FF8000"/>
                </a:solidFill>
                <a:highlight>
                  <a:srgbClr val="000000"/>
                </a:highlight>
                <a:latin typeface="Times New Roman" panose="02020603050405020304" pitchFamily="18" charset="0"/>
                <a:cs typeface="Times New Roman" panose="02020603050405020304" pitchFamily="18" charset="0"/>
              </a:rPr>
              <a:t>10</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a:solidFill>
                  <a:srgbClr val="FF8000"/>
                </a:solidFill>
                <a:highlight>
                  <a:srgbClr val="000000"/>
                </a:highlight>
                <a:latin typeface="Times New Roman" panose="02020603050405020304" pitchFamily="18" charset="0"/>
                <a:cs typeface="Times New Roman" panose="02020603050405020304" pitchFamily="18" charset="0"/>
              </a:rPr>
              <a:t>1</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a:solidFill>
                  <a:srgbClr val="FF8000"/>
                </a:solidFill>
                <a:highlight>
                  <a:srgbClr val="000000"/>
                </a:highlight>
                <a:latin typeface="Times New Roman" panose="02020603050405020304" pitchFamily="18" charset="0"/>
                <a:cs typeface="Times New Roman" panose="02020603050405020304" pitchFamily="18" charset="0"/>
              </a:rPr>
              <a:t>1</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for</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a:solidFill>
                  <a:srgbClr val="FF8000"/>
                </a:solidFill>
                <a:highlight>
                  <a:srgbClr val="000000"/>
                </a:highlight>
                <a:latin typeface="Times New Roman" panose="02020603050405020304" pitchFamily="18" charset="0"/>
                <a:cs typeface="Times New Roman" panose="02020603050405020304" pitchFamily="18" charset="0"/>
              </a:rPr>
              <a:t>10</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err="1">
                <a:solidFill>
                  <a:srgbClr val="FFFFFF"/>
                </a:solidFill>
                <a:highlight>
                  <a:srgbClr val="000000"/>
                </a:highlight>
                <a:latin typeface="Times New Roman" panose="02020603050405020304" pitchFamily="18" charset="0"/>
                <a:cs typeface="Times New Roman" panose="02020603050405020304" pitchFamily="18" charset="0"/>
              </a:rPr>
              <a:t>ns</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a:solidFill>
                  <a:srgbClr val="FF6600"/>
                </a:solidFill>
                <a:highlight>
                  <a:srgbClr val="000000"/>
                </a:highlight>
                <a:latin typeface="Times New Roman" panose="02020603050405020304" pitchFamily="18" charset="0"/>
                <a:cs typeface="Times New Roman" panose="02020603050405020304" pitchFamily="18" charset="0"/>
              </a:rPr>
              <a:t>on</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report</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200" b="0" dirty="0" err="1">
                <a:solidFill>
                  <a:srgbClr val="66FF00"/>
                </a:solidFill>
                <a:highlight>
                  <a:srgbClr val="000000"/>
                </a:highlight>
                <a:latin typeface="Times New Roman" panose="02020603050405020304" pitchFamily="18" charset="0"/>
                <a:cs typeface="Times New Roman" panose="02020603050405020304" pitchFamily="18" charset="0"/>
              </a:rPr>
              <a:t>CountUp</a:t>
            </a:r>
            <a:r>
              <a:rPr lang="tr-TR" sz="1200" b="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&amp;</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err="1">
                <a:solidFill>
                  <a:srgbClr val="66FF00"/>
                </a:solidFill>
                <a:highlight>
                  <a:srgbClr val="000000"/>
                </a:highlight>
                <a:latin typeface="Times New Roman" panose="02020603050405020304" pitchFamily="18" charset="0"/>
                <a:cs typeface="Times New Roman" panose="02020603050405020304" pitchFamily="18" charset="0"/>
              </a:rPr>
              <a:t>integer</a:t>
            </a:r>
            <a:r>
              <a:rPr lang="tr-TR" sz="1200" b="0" dirty="0" err="1">
                <a:solidFill>
                  <a:srgbClr val="FFFFFF"/>
                </a:solidFill>
                <a:highlight>
                  <a:srgbClr val="000000"/>
                </a:highlight>
                <a:latin typeface="Times New Roman" panose="02020603050405020304" pitchFamily="18" charset="0"/>
                <a:cs typeface="Times New Roman" panose="02020603050405020304" pitchFamily="18" charset="0"/>
              </a:rPr>
              <a:t>'</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image</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b="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&amp;</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a:solidFill>
                  <a:srgbClr val="66FF00"/>
                </a:solidFill>
                <a:highlight>
                  <a:srgbClr val="000000"/>
                </a:highlight>
                <a:latin typeface="Times New Roman" panose="02020603050405020304" pitchFamily="18" charset="0"/>
                <a:cs typeface="Times New Roman" panose="02020603050405020304" pitchFamily="18" charset="0"/>
              </a:rPr>
              <a:t>" </a:t>
            </a:r>
            <a:r>
              <a:rPr lang="tr-TR" sz="1200" b="0" dirty="0" err="1">
                <a:solidFill>
                  <a:srgbClr val="66FF00"/>
                </a:solidFill>
                <a:highlight>
                  <a:srgbClr val="000000"/>
                </a:highlight>
                <a:latin typeface="Times New Roman" panose="02020603050405020304" pitchFamily="18" charset="0"/>
                <a:cs typeface="Times New Roman" panose="02020603050405020304" pitchFamily="18" charset="0"/>
              </a:rPr>
              <a:t>CountDown</a:t>
            </a:r>
            <a:r>
              <a:rPr lang="tr-TR" sz="1200" b="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&amp;</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err="1">
                <a:solidFill>
                  <a:srgbClr val="66FF00"/>
                </a:solidFill>
                <a:highlight>
                  <a:srgbClr val="000000"/>
                </a:highlight>
                <a:latin typeface="Times New Roman" panose="02020603050405020304" pitchFamily="18" charset="0"/>
                <a:cs typeface="Times New Roman" panose="02020603050405020304" pitchFamily="18" charset="0"/>
              </a:rPr>
              <a:t>integer</a:t>
            </a:r>
            <a:r>
              <a:rPr lang="tr-TR" sz="1200" b="0" dirty="0" err="1">
                <a:solidFill>
                  <a:srgbClr val="FFFFFF"/>
                </a:solidFill>
                <a:highlight>
                  <a:srgbClr val="000000"/>
                </a:highlight>
                <a:latin typeface="Times New Roman" panose="02020603050405020304" pitchFamily="18" charset="0"/>
                <a:cs typeface="Times New Roman" panose="02020603050405020304" pitchFamily="18" charset="0"/>
              </a:rPr>
              <a:t>'</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image</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b="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until</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report</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200" b="0" dirty="0" err="1">
                <a:solidFill>
                  <a:srgbClr val="66FF00"/>
                </a:solidFill>
                <a:highlight>
                  <a:srgbClr val="000000"/>
                </a:highlight>
                <a:latin typeface="Times New Roman" panose="02020603050405020304" pitchFamily="18" charset="0"/>
                <a:cs typeface="Times New Roman" panose="02020603050405020304" pitchFamily="18" charset="0"/>
              </a:rPr>
              <a:t>Jackpot</a:t>
            </a:r>
            <a:r>
              <a:rPr lang="tr-TR" sz="1200" b="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2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6600"/>
                </a:solidFill>
                <a:highlight>
                  <a:srgbClr val="000000"/>
                </a:highlight>
                <a:latin typeface="Times New Roman" panose="02020603050405020304" pitchFamily="18" charset="0"/>
                <a:cs typeface="Times New Roman" panose="02020603050405020304" pitchFamily="18" charset="0"/>
              </a:rPr>
              <a:t>architecture</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200" dirty="0">
              <a:highlight>
                <a:srgbClr val="000000"/>
              </a:highligh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28990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D193C567-F0AA-B319-D959-9D78063B7DB3}"/>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32C766E4-9F2F-15AA-8110-E30F150AAABC}"/>
              </a:ext>
            </a:extLst>
          </p:cNvPr>
          <p:cNvSpPr txBox="1">
            <a:spLocks/>
          </p:cNvSpPr>
          <p:nvPr/>
        </p:nvSpPr>
        <p:spPr>
          <a:xfrm>
            <a:off x="5907110" y="0"/>
            <a:ext cx="6284889" cy="4580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sz="2800" b="1" dirty="0">
                <a:solidFill>
                  <a:srgbClr val="FF0000"/>
                </a:solidFill>
              </a:rPr>
              <a:t>4. Subprograms </a:t>
            </a:r>
            <a:r>
              <a:rPr lang="tr-TR" sz="2800" b="1" dirty="0">
                <a:solidFill>
                  <a:srgbClr val="FF0000"/>
                </a:solidFill>
              </a:rPr>
              <a:t>&amp;</a:t>
            </a:r>
            <a:r>
              <a:rPr lang="en-US" sz="2800" b="1" dirty="0">
                <a:solidFill>
                  <a:srgbClr val="FF0000"/>
                </a:solidFill>
              </a:rPr>
              <a:t> packages</a:t>
            </a:r>
          </a:p>
        </p:txBody>
      </p:sp>
      <p:sp>
        <p:nvSpPr>
          <p:cNvPr id="9" name="Content Placeholder 2">
            <a:extLst>
              <a:ext uri="{FF2B5EF4-FFF2-40B4-BE49-F238E27FC236}">
                <a16:creationId xmlns:a16="http://schemas.microsoft.com/office/drawing/2014/main" id="{975AD1ED-0C49-AB10-C16A-FD144D664039}"/>
              </a:ext>
            </a:extLst>
          </p:cNvPr>
          <p:cNvSpPr txBox="1">
            <a:spLocks/>
          </p:cNvSpPr>
          <p:nvPr/>
        </p:nvSpPr>
        <p:spPr>
          <a:xfrm>
            <a:off x="5907111" y="479201"/>
            <a:ext cx="6284890" cy="409703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Font typeface="Arial" panose="020B0604020202020204" pitchFamily="34" charset="0"/>
              <a:buNone/>
            </a:pPr>
            <a:r>
              <a:rPr lang="en-US" b="1" dirty="0">
                <a:solidFill>
                  <a:srgbClr val="FF0000"/>
                </a:solidFill>
              </a:rPr>
              <a:t> </a:t>
            </a:r>
            <a:r>
              <a:rPr lang="tr-TR" b="1" dirty="0">
                <a:solidFill>
                  <a:srgbClr val="FF0000"/>
                </a:solidFill>
              </a:rPr>
              <a:t>  </a:t>
            </a:r>
            <a:r>
              <a:rPr lang="en-GB" b="1" dirty="0">
                <a:solidFill>
                  <a:srgbClr val="FF0000"/>
                </a:solidFill>
              </a:rPr>
              <a:t>4</a:t>
            </a:r>
            <a:r>
              <a:rPr lang="tr-TR" b="1" dirty="0">
                <a:solidFill>
                  <a:srgbClr val="FF0000"/>
                </a:solidFill>
              </a:rPr>
              <a:t>.1 </a:t>
            </a:r>
            <a:r>
              <a:rPr lang="en-US" b="1" dirty="0">
                <a:solidFill>
                  <a:schemeClr val="bg1"/>
                </a:solidFill>
              </a:rPr>
              <a:t>General</a:t>
            </a:r>
          </a:p>
          <a:p>
            <a:pPr marL="0" indent="0">
              <a:lnSpc>
                <a:spcPct val="110000"/>
              </a:lnSpc>
              <a:buFont typeface="Arial" panose="020B0604020202020204" pitchFamily="34" charset="0"/>
              <a:buNone/>
            </a:pPr>
            <a:r>
              <a:rPr lang="en-US" b="1" dirty="0">
                <a:solidFill>
                  <a:srgbClr val="FF0000"/>
                </a:solidFill>
              </a:rPr>
              <a:t> </a:t>
            </a:r>
            <a:r>
              <a:rPr lang="tr-TR" b="1" dirty="0">
                <a:solidFill>
                  <a:srgbClr val="FF0000"/>
                </a:solidFill>
              </a:rPr>
              <a:t>  </a:t>
            </a:r>
            <a:r>
              <a:rPr lang="en-GB" b="1" dirty="0">
                <a:solidFill>
                  <a:srgbClr val="FF0000"/>
                </a:solidFill>
              </a:rPr>
              <a:t>4</a:t>
            </a:r>
            <a:r>
              <a:rPr lang="en-US" b="1" dirty="0">
                <a:solidFill>
                  <a:srgbClr val="FF0000"/>
                </a:solidFill>
              </a:rPr>
              <a:t>.2 </a:t>
            </a:r>
            <a:r>
              <a:rPr lang="en-US" b="1" dirty="0">
                <a:solidFill>
                  <a:schemeClr val="bg1"/>
                </a:solidFill>
              </a:rPr>
              <a:t>Subprogram </a:t>
            </a:r>
            <a:r>
              <a:rPr lang="en-GB" b="1" dirty="0">
                <a:solidFill>
                  <a:schemeClr val="bg1"/>
                </a:solidFill>
              </a:rPr>
              <a:t>Declarations</a:t>
            </a:r>
            <a:endParaRPr lang="en-US" b="1" dirty="0">
              <a:solidFill>
                <a:schemeClr val="bg1"/>
              </a:solidFill>
            </a:endParaRPr>
          </a:p>
          <a:p>
            <a:pPr marL="0" indent="0">
              <a:lnSpc>
                <a:spcPct val="110000"/>
              </a:lnSpc>
              <a:buFont typeface="Arial" panose="020B0604020202020204" pitchFamily="34" charset="0"/>
              <a:buNone/>
            </a:pPr>
            <a:r>
              <a:rPr lang="en-US" b="1" dirty="0">
                <a:solidFill>
                  <a:srgbClr val="FF0000"/>
                </a:solidFill>
              </a:rPr>
              <a:t> </a:t>
            </a:r>
            <a:r>
              <a:rPr lang="tr-TR" b="1" dirty="0">
                <a:solidFill>
                  <a:srgbClr val="FF0000"/>
                </a:solidFill>
              </a:rPr>
              <a:t>  </a:t>
            </a:r>
            <a:r>
              <a:rPr lang="en-GB" b="1" dirty="0">
                <a:solidFill>
                  <a:srgbClr val="FF0000"/>
                </a:solidFill>
              </a:rPr>
              <a:t>4</a:t>
            </a:r>
            <a:r>
              <a:rPr lang="en-US" b="1" dirty="0">
                <a:solidFill>
                  <a:srgbClr val="FF0000"/>
                </a:solidFill>
              </a:rPr>
              <a:t>.3 </a:t>
            </a:r>
            <a:r>
              <a:rPr lang="en-US" b="1" dirty="0">
                <a:solidFill>
                  <a:schemeClr val="bg1"/>
                </a:solidFill>
              </a:rPr>
              <a:t>Subprogram Bodies</a:t>
            </a:r>
          </a:p>
          <a:p>
            <a:pPr marL="0" indent="0">
              <a:lnSpc>
                <a:spcPct val="110000"/>
              </a:lnSpc>
              <a:buNone/>
            </a:pPr>
            <a:r>
              <a:rPr lang="tr-TR" b="1" dirty="0">
                <a:solidFill>
                  <a:srgbClr val="FF0000"/>
                </a:solidFill>
              </a:rPr>
              <a:t> </a:t>
            </a:r>
            <a:r>
              <a:rPr lang="en-GB" b="1" dirty="0">
                <a:solidFill>
                  <a:srgbClr val="FF0000"/>
                </a:solidFill>
              </a:rPr>
              <a:t>  4</a:t>
            </a:r>
            <a:r>
              <a:rPr lang="en-US" b="1" dirty="0">
                <a:solidFill>
                  <a:srgbClr val="FF0000"/>
                </a:solidFill>
              </a:rPr>
              <a:t>.4 </a:t>
            </a:r>
            <a:r>
              <a:rPr lang="en-US" b="1" dirty="0">
                <a:solidFill>
                  <a:schemeClr val="bg1"/>
                </a:solidFill>
              </a:rPr>
              <a:t>Subprogram Instantiation </a:t>
            </a:r>
            <a:r>
              <a:rPr lang="en-GB" b="1" dirty="0">
                <a:solidFill>
                  <a:schemeClr val="bg1"/>
                </a:solidFill>
              </a:rPr>
              <a:t>Declarations</a:t>
            </a:r>
            <a:endParaRPr lang="tr-TR" b="1" dirty="0">
              <a:solidFill>
                <a:schemeClr val="bg1"/>
              </a:solidFill>
            </a:endParaRPr>
          </a:p>
          <a:p>
            <a:pPr marL="0" indent="0">
              <a:lnSpc>
                <a:spcPct val="110000"/>
              </a:lnSpc>
              <a:buFont typeface="Arial" panose="020B0604020202020204" pitchFamily="34" charset="0"/>
              <a:buNone/>
            </a:pPr>
            <a:r>
              <a:rPr lang="en-GB" b="1" dirty="0">
                <a:solidFill>
                  <a:srgbClr val="FF0000"/>
                </a:solidFill>
              </a:rPr>
              <a:t>   4</a:t>
            </a:r>
            <a:r>
              <a:rPr lang="en-US" b="1" dirty="0">
                <a:solidFill>
                  <a:srgbClr val="FF0000"/>
                </a:solidFill>
              </a:rPr>
              <a:t>.5 </a:t>
            </a:r>
            <a:r>
              <a:rPr lang="en-US" b="1" dirty="0">
                <a:solidFill>
                  <a:schemeClr val="bg1"/>
                </a:solidFill>
              </a:rPr>
              <a:t>Subprogram Overloading</a:t>
            </a:r>
            <a:r>
              <a:rPr lang="en-GB" b="1" dirty="0">
                <a:solidFill>
                  <a:srgbClr val="FF0000"/>
                </a:solidFill>
              </a:rPr>
              <a:t> </a:t>
            </a:r>
          </a:p>
          <a:p>
            <a:pPr marL="0" indent="0">
              <a:lnSpc>
                <a:spcPct val="110000"/>
              </a:lnSpc>
              <a:buFont typeface="Arial" panose="020B0604020202020204" pitchFamily="34" charset="0"/>
              <a:buNone/>
            </a:pPr>
            <a:r>
              <a:rPr lang="en-GB" b="1" dirty="0">
                <a:solidFill>
                  <a:srgbClr val="FF0000"/>
                </a:solidFill>
              </a:rPr>
              <a:t>   4</a:t>
            </a:r>
            <a:r>
              <a:rPr lang="en-US" b="1" dirty="0">
                <a:solidFill>
                  <a:srgbClr val="FF0000"/>
                </a:solidFill>
              </a:rPr>
              <a:t>.6 </a:t>
            </a:r>
            <a:r>
              <a:rPr lang="en-US" b="1" dirty="0">
                <a:solidFill>
                  <a:schemeClr val="bg1"/>
                </a:solidFill>
              </a:rPr>
              <a:t>Resolution Functions</a:t>
            </a:r>
          </a:p>
          <a:p>
            <a:pPr marL="0" indent="0">
              <a:lnSpc>
                <a:spcPct val="110000"/>
              </a:lnSpc>
              <a:buFont typeface="Arial" panose="020B0604020202020204" pitchFamily="34" charset="0"/>
              <a:buNone/>
            </a:pPr>
            <a:r>
              <a:rPr lang="tr-TR" b="1" dirty="0">
                <a:solidFill>
                  <a:srgbClr val="FF0000"/>
                </a:solidFill>
              </a:rPr>
              <a:t>   </a:t>
            </a:r>
            <a:r>
              <a:rPr lang="en-GB" b="1" dirty="0">
                <a:solidFill>
                  <a:srgbClr val="FF0000"/>
                </a:solidFill>
              </a:rPr>
              <a:t>4</a:t>
            </a:r>
            <a:r>
              <a:rPr lang="tr-TR" b="1" dirty="0">
                <a:solidFill>
                  <a:srgbClr val="FF0000"/>
                </a:solidFill>
              </a:rPr>
              <a:t>.</a:t>
            </a:r>
            <a:r>
              <a:rPr lang="en-GB" b="1" dirty="0">
                <a:solidFill>
                  <a:srgbClr val="FF0000"/>
                </a:solidFill>
              </a:rPr>
              <a:t>7</a:t>
            </a:r>
            <a:r>
              <a:rPr lang="tr-TR" b="1" dirty="0">
                <a:solidFill>
                  <a:srgbClr val="FF0000"/>
                </a:solidFill>
              </a:rPr>
              <a:t> </a:t>
            </a:r>
            <a:r>
              <a:rPr lang="en-US" b="1" dirty="0">
                <a:solidFill>
                  <a:schemeClr val="bg1"/>
                </a:solidFill>
              </a:rPr>
              <a:t>Package Declarations</a:t>
            </a:r>
          </a:p>
          <a:p>
            <a:pPr marL="0" indent="0">
              <a:lnSpc>
                <a:spcPct val="110000"/>
              </a:lnSpc>
              <a:buFont typeface="Arial" panose="020B0604020202020204" pitchFamily="34" charset="0"/>
              <a:buNone/>
            </a:pPr>
            <a:r>
              <a:rPr lang="tr-TR" b="1" dirty="0">
                <a:solidFill>
                  <a:srgbClr val="FF0000"/>
                </a:solidFill>
              </a:rPr>
              <a:t> </a:t>
            </a:r>
            <a:r>
              <a:rPr lang="en-GB" b="1" dirty="0">
                <a:solidFill>
                  <a:srgbClr val="FF0000"/>
                </a:solidFill>
              </a:rPr>
              <a:t>  4</a:t>
            </a:r>
            <a:r>
              <a:rPr lang="tr-TR" b="1" dirty="0">
                <a:solidFill>
                  <a:srgbClr val="FF0000"/>
                </a:solidFill>
              </a:rPr>
              <a:t>.</a:t>
            </a:r>
            <a:r>
              <a:rPr lang="en-GB" b="1" dirty="0">
                <a:solidFill>
                  <a:srgbClr val="FF0000"/>
                </a:solidFill>
              </a:rPr>
              <a:t>8</a:t>
            </a:r>
            <a:r>
              <a:rPr lang="tr-TR" b="1" dirty="0">
                <a:solidFill>
                  <a:srgbClr val="FF0000"/>
                </a:solidFill>
              </a:rPr>
              <a:t> </a:t>
            </a:r>
            <a:r>
              <a:rPr lang="en-US" b="1" dirty="0">
                <a:solidFill>
                  <a:schemeClr val="bg1"/>
                </a:solidFill>
              </a:rPr>
              <a:t>Package Bodies</a:t>
            </a:r>
          </a:p>
          <a:p>
            <a:pPr marL="0" indent="0">
              <a:lnSpc>
                <a:spcPct val="110000"/>
              </a:lnSpc>
              <a:buNone/>
            </a:pPr>
            <a:r>
              <a:rPr lang="en-GB" b="1" dirty="0">
                <a:solidFill>
                  <a:srgbClr val="FF0000"/>
                </a:solidFill>
              </a:rPr>
              <a:t>   4</a:t>
            </a:r>
            <a:r>
              <a:rPr lang="tr-TR" b="1" dirty="0">
                <a:solidFill>
                  <a:srgbClr val="FF0000"/>
                </a:solidFill>
              </a:rPr>
              <a:t>.</a:t>
            </a:r>
            <a:r>
              <a:rPr lang="en-GB" b="1" dirty="0">
                <a:solidFill>
                  <a:srgbClr val="FF0000"/>
                </a:solidFill>
              </a:rPr>
              <a:t>9</a:t>
            </a:r>
            <a:r>
              <a:rPr lang="tr-TR" b="1" dirty="0">
                <a:solidFill>
                  <a:srgbClr val="FF0000"/>
                </a:solidFill>
              </a:rPr>
              <a:t> </a:t>
            </a:r>
            <a:r>
              <a:rPr lang="en-US" b="1" dirty="0">
                <a:solidFill>
                  <a:schemeClr val="bg1"/>
                </a:solidFill>
              </a:rPr>
              <a:t>Package Instantiation </a:t>
            </a:r>
            <a:r>
              <a:rPr lang="en-GB" b="1" dirty="0">
                <a:solidFill>
                  <a:schemeClr val="bg1"/>
                </a:solidFill>
              </a:rPr>
              <a:t>Declarations</a:t>
            </a:r>
            <a:endParaRPr lang="en-US" b="1" dirty="0">
              <a:solidFill>
                <a:schemeClr val="bg1"/>
              </a:solidFill>
            </a:endParaRPr>
          </a:p>
          <a:p>
            <a:pPr marL="0" indent="0">
              <a:lnSpc>
                <a:spcPct val="110000"/>
              </a:lnSpc>
              <a:buFont typeface="Arial" panose="020B0604020202020204" pitchFamily="34" charset="0"/>
              <a:buNone/>
            </a:pPr>
            <a:r>
              <a:rPr lang="en-US" b="1" dirty="0">
                <a:solidFill>
                  <a:schemeClr val="bg1"/>
                </a:solidFill>
              </a:rPr>
              <a:t>   </a:t>
            </a:r>
            <a:r>
              <a:rPr lang="en-GB" b="1" dirty="0">
                <a:solidFill>
                  <a:srgbClr val="FF0000"/>
                </a:solidFill>
              </a:rPr>
              <a:t>4</a:t>
            </a:r>
            <a:r>
              <a:rPr lang="tr-TR" b="1" dirty="0">
                <a:solidFill>
                  <a:srgbClr val="FF0000"/>
                </a:solidFill>
              </a:rPr>
              <a:t>.</a:t>
            </a:r>
            <a:r>
              <a:rPr lang="en-GB" b="1" dirty="0">
                <a:solidFill>
                  <a:srgbClr val="FF0000"/>
                </a:solidFill>
              </a:rPr>
              <a:t>10</a:t>
            </a:r>
            <a:r>
              <a:rPr lang="tr-TR" b="1" dirty="0">
                <a:solidFill>
                  <a:srgbClr val="FF0000"/>
                </a:solidFill>
              </a:rPr>
              <a:t> </a:t>
            </a:r>
            <a:r>
              <a:rPr lang="en-US" b="1" dirty="0">
                <a:solidFill>
                  <a:schemeClr val="bg1"/>
                </a:solidFill>
              </a:rPr>
              <a:t>Conformance Rules</a:t>
            </a:r>
          </a:p>
        </p:txBody>
      </p:sp>
      <p:pic>
        <p:nvPicPr>
          <p:cNvPr id="7" name="Picture 6" descr="close up of circuit board">
            <a:extLst>
              <a:ext uri="{FF2B5EF4-FFF2-40B4-BE49-F238E27FC236}">
                <a16:creationId xmlns:a16="http://schemas.microsoft.com/office/drawing/2014/main" id="{F192D705-7268-5A25-AD8F-06588C5F43E6}"/>
              </a:ext>
            </a:extLst>
          </p:cNvPr>
          <p:cNvPicPr>
            <a:picLocks noChangeAspect="1"/>
          </p:cNvPicPr>
          <p:nvPr/>
        </p:nvPicPr>
        <p:blipFill rotWithShape="1">
          <a:blip r:embed="rId3">
            <a:alphaModFix amt="30000"/>
          </a:blip>
          <a:srcRect l="17220" r="9210" b="-1"/>
          <a:stretch/>
        </p:blipFill>
        <p:spPr>
          <a:xfrm>
            <a:off x="-10357" y="10"/>
            <a:ext cx="5917468" cy="6857990"/>
          </a:xfrm>
          <a:prstGeom prst="rect">
            <a:avLst/>
          </a:prstGeom>
        </p:spPr>
      </p:pic>
      <p:sp>
        <p:nvSpPr>
          <p:cNvPr id="10" name="Subtitle 2">
            <a:extLst>
              <a:ext uri="{FF2B5EF4-FFF2-40B4-BE49-F238E27FC236}">
                <a16:creationId xmlns:a16="http://schemas.microsoft.com/office/drawing/2014/main" id="{70C061D7-326A-BD31-7866-1B57FBB2EDC6}"/>
              </a:ext>
            </a:extLst>
          </p:cNvPr>
          <p:cNvSpPr txBox="1">
            <a:spLocks/>
          </p:cNvSpPr>
          <p:nvPr/>
        </p:nvSpPr>
        <p:spPr>
          <a:xfrm>
            <a:off x="-10358" y="152676"/>
            <a:ext cx="5982231" cy="132912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spcBef>
                <a:spcPts val="0"/>
              </a:spcBef>
              <a:buNone/>
            </a:pPr>
            <a:r>
              <a:rPr lang="en-US" sz="6000" b="1" dirty="0">
                <a:solidFill>
                  <a:srgbClr val="FF0000"/>
                </a:solidFill>
              </a:rPr>
              <a:t>Chapter 4</a:t>
            </a:r>
          </a:p>
          <a:p>
            <a:pPr marL="0" indent="0" algn="ctr">
              <a:lnSpc>
                <a:spcPct val="100000"/>
              </a:lnSpc>
              <a:spcBef>
                <a:spcPts val="0"/>
              </a:spcBef>
              <a:buNone/>
            </a:pPr>
            <a:r>
              <a:rPr lang="en-US" sz="6000" b="1" dirty="0">
                <a:solidFill>
                  <a:srgbClr val="FF0000"/>
                </a:solidFill>
              </a:rPr>
              <a:t>Presenter:</a:t>
            </a:r>
          </a:p>
          <a:p>
            <a:pPr marL="0" indent="0" algn="ctr">
              <a:lnSpc>
                <a:spcPct val="100000"/>
              </a:lnSpc>
              <a:spcBef>
                <a:spcPts val="0"/>
              </a:spcBef>
              <a:buNone/>
            </a:pPr>
            <a:r>
              <a:rPr lang="en-GB" sz="6000" b="1" dirty="0">
                <a:solidFill>
                  <a:schemeClr val="bg1"/>
                </a:solidFill>
              </a:rPr>
              <a:t>Seyit Ko</a:t>
            </a:r>
            <a:r>
              <a:rPr lang="tr-TR" sz="6000" b="1" dirty="0">
                <a:solidFill>
                  <a:schemeClr val="bg1"/>
                </a:solidFill>
              </a:rPr>
              <a:t>çak</a:t>
            </a:r>
            <a:endParaRPr lang="en-US" sz="6000" b="1" i="1" dirty="0">
              <a:solidFill>
                <a:schemeClr val="bg1"/>
              </a:solidFill>
            </a:endParaRPr>
          </a:p>
        </p:txBody>
      </p:sp>
    </p:spTree>
    <p:extLst>
      <p:ext uri="{BB962C8B-B14F-4D97-AF65-F5344CB8AC3E}">
        <p14:creationId xmlns:p14="http://schemas.microsoft.com/office/powerpoint/2010/main" val="370190002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E7D292-569B-A76D-4D4A-6217D7AC38B7}"/>
              </a:ext>
            </a:extLst>
          </p:cNvPr>
          <p:cNvSpPr>
            <a:spLocks noGrp="1"/>
          </p:cNvSpPr>
          <p:nvPr>
            <p:ph idx="1"/>
          </p:nvPr>
        </p:nvSpPr>
        <p:spPr>
          <a:xfrm>
            <a:off x="799289" y="184311"/>
            <a:ext cx="9905999" cy="6620816"/>
          </a:xfrm>
        </p:spPr>
        <p:txBody>
          <a:bodyPr>
            <a:normAutofit fontScale="62500" lnSpcReduction="20000"/>
          </a:bodyPr>
          <a:lstStyle/>
          <a:p>
            <a:r>
              <a:rPr lang="tr-TR" dirty="0" err="1">
                <a:solidFill>
                  <a:schemeClr val="bg1"/>
                </a:solidFill>
              </a:rPr>
              <a:t>Note</a:t>
            </a:r>
            <a:r>
              <a:rPr lang="tr-TR" dirty="0">
                <a:solidFill>
                  <a:schemeClr val="bg1"/>
                </a:solidFill>
              </a:rPr>
              <a:t>: </a:t>
            </a:r>
            <a:r>
              <a:rPr lang="tr-TR" b="1" dirty="0" err="1">
                <a:solidFill>
                  <a:schemeClr val="bg1"/>
                </a:solidFill>
              </a:rPr>
              <a:t>CountUp</a:t>
            </a:r>
            <a:r>
              <a:rPr lang="tr-TR" b="1" dirty="0">
                <a:solidFill>
                  <a:schemeClr val="bg1"/>
                </a:solidFill>
              </a:rPr>
              <a:t>=1 </a:t>
            </a:r>
            <a:r>
              <a:rPr lang="tr-TR" b="1" dirty="0" err="1">
                <a:solidFill>
                  <a:schemeClr val="bg1"/>
                </a:solidFill>
              </a:rPr>
              <a:t>CountDown</a:t>
            </a:r>
            <a:r>
              <a:rPr lang="tr-TR" b="1" dirty="0">
                <a:solidFill>
                  <a:schemeClr val="bg1"/>
                </a:solidFill>
              </a:rPr>
              <a:t>=9</a:t>
            </a:r>
          </a:p>
          <a:p>
            <a:r>
              <a:rPr lang="tr-TR" dirty="0">
                <a:solidFill>
                  <a:schemeClr val="bg1"/>
                </a:solidFill>
              </a:rPr>
              <a:t>Time: 0 </a:t>
            </a:r>
            <a:r>
              <a:rPr lang="tr-TR" dirty="0" err="1">
                <a:solidFill>
                  <a:schemeClr val="bg1"/>
                </a:solidFill>
              </a:rPr>
              <a:t>ps</a:t>
            </a:r>
            <a:r>
              <a:rPr lang="tr-TR" dirty="0">
                <a:solidFill>
                  <a:schemeClr val="bg1"/>
                </a:solidFill>
              </a:rPr>
              <a:t>  </a:t>
            </a:r>
            <a:r>
              <a:rPr lang="tr-TR" dirty="0" err="1">
                <a:solidFill>
                  <a:schemeClr val="bg1"/>
                </a:solidFill>
              </a:rPr>
              <a:t>Iteration</a:t>
            </a:r>
            <a:r>
              <a:rPr lang="tr-TR" dirty="0">
                <a:solidFill>
                  <a:schemeClr val="bg1"/>
                </a:solidFill>
              </a:rPr>
              <a:t>: 1  Process: /T07_WaitOnUntilTb/line__20  File: D:/Projects/Deneme1/Deneme1.srcs/sources_1/new/deneme.vhd</a:t>
            </a:r>
          </a:p>
          <a:p>
            <a:r>
              <a:rPr lang="tr-TR" dirty="0" err="1">
                <a:solidFill>
                  <a:schemeClr val="bg1"/>
                </a:solidFill>
              </a:rPr>
              <a:t>Note</a:t>
            </a:r>
            <a:r>
              <a:rPr lang="tr-TR" dirty="0">
                <a:solidFill>
                  <a:schemeClr val="bg1"/>
                </a:solidFill>
              </a:rPr>
              <a:t>: </a:t>
            </a:r>
            <a:r>
              <a:rPr lang="tr-TR" b="1" dirty="0" err="1">
                <a:solidFill>
                  <a:schemeClr val="bg1"/>
                </a:solidFill>
              </a:rPr>
              <a:t>CountUp</a:t>
            </a:r>
            <a:r>
              <a:rPr lang="tr-TR" b="1" dirty="0">
                <a:solidFill>
                  <a:schemeClr val="bg1"/>
                </a:solidFill>
              </a:rPr>
              <a:t>=2 </a:t>
            </a:r>
            <a:r>
              <a:rPr lang="tr-TR" b="1" dirty="0" err="1">
                <a:solidFill>
                  <a:schemeClr val="bg1"/>
                </a:solidFill>
              </a:rPr>
              <a:t>CountDown</a:t>
            </a:r>
            <a:r>
              <a:rPr lang="tr-TR" b="1" dirty="0">
                <a:solidFill>
                  <a:schemeClr val="bg1"/>
                </a:solidFill>
              </a:rPr>
              <a:t>=8</a:t>
            </a:r>
          </a:p>
          <a:p>
            <a:r>
              <a:rPr lang="tr-TR" dirty="0">
                <a:solidFill>
                  <a:schemeClr val="bg1"/>
                </a:solidFill>
              </a:rPr>
              <a:t>Time: 10 </a:t>
            </a:r>
            <a:r>
              <a:rPr lang="tr-TR" dirty="0" err="1">
                <a:solidFill>
                  <a:schemeClr val="bg1"/>
                </a:solidFill>
              </a:rPr>
              <a:t>ns</a:t>
            </a:r>
            <a:r>
              <a:rPr lang="tr-TR" dirty="0">
                <a:solidFill>
                  <a:schemeClr val="bg1"/>
                </a:solidFill>
              </a:rPr>
              <a:t>  </a:t>
            </a:r>
            <a:r>
              <a:rPr lang="tr-TR" dirty="0" err="1">
                <a:solidFill>
                  <a:schemeClr val="bg1"/>
                </a:solidFill>
              </a:rPr>
              <a:t>Iteration</a:t>
            </a:r>
            <a:r>
              <a:rPr lang="tr-TR" dirty="0">
                <a:solidFill>
                  <a:schemeClr val="bg1"/>
                </a:solidFill>
              </a:rPr>
              <a:t>: 1  Process: /T07_WaitOnUntilTb/line__20  File: D:/Projects/Deneme1/Deneme1.srcs/sources_1/new/deneme.vhd</a:t>
            </a:r>
          </a:p>
          <a:p>
            <a:r>
              <a:rPr lang="tr-TR" dirty="0" err="1">
                <a:solidFill>
                  <a:schemeClr val="bg1"/>
                </a:solidFill>
              </a:rPr>
              <a:t>Note</a:t>
            </a:r>
            <a:r>
              <a:rPr lang="tr-TR" dirty="0">
                <a:solidFill>
                  <a:schemeClr val="bg1"/>
                </a:solidFill>
              </a:rPr>
              <a:t>: </a:t>
            </a:r>
            <a:r>
              <a:rPr lang="tr-TR" b="1" dirty="0" err="1">
                <a:solidFill>
                  <a:schemeClr val="bg1"/>
                </a:solidFill>
              </a:rPr>
              <a:t>CountUp</a:t>
            </a:r>
            <a:r>
              <a:rPr lang="tr-TR" b="1" dirty="0">
                <a:solidFill>
                  <a:schemeClr val="bg1"/>
                </a:solidFill>
              </a:rPr>
              <a:t>=3 </a:t>
            </a:r>
            <a:r>
              <a:rPr lang="tr-TR" b="1" dirty="0" err="1">
                <a:solidFill>
                  <a:schemeClr val="bg1"/>
                </a:solidFill>
              </a:rPr>
              <a:t>CountDown</a:t>
            </a:r>
            <a:r>
              <a:rPr lang="tr-TR" b="1" dirty="0">
                <a:solidFill>
                  <a:schemeClr val="bg1"/>
                </a:solidFill>
              </a:rPr>
              <a:t>=7</a:t>
            </a:r>
          </a:p>
          <a:p>
            <a:r>
              <a:rPr lang="tr-TR" dirty="0">
                <a:solidFill>
                  <a:schemeClr val="bg1"/>
                </a:solidFill>
              </a:rPr>
              <a:t>Time: 20 </a:t>
            </a:r>
            <a:r>
              <a:rPr lang="tr-TR" dirty="0" err="1">
                <a:solidFill>
                  <a:schemeClr val="bg1"/>
                </a:solidFill>
              </a:rPr>
              <a:t>ns</a:t>
            </a:r>
            <a:r>
              <a:rPr lang="tr-TR" dirty="0">
                <a:solidFill>
                  <a:schemeClr val="bg1"/>
                </a:solidFill>
              </a:rPr>
              <a:t>  </a:t>
            </a:r>
            <a:r>
              <a:rPr lang="tr-TR" dirty="0" err="1">
                <a:solidFill>
                  <a:schemeClr val="bg1"/>
                </a:solidFill>
              </a:rPr>
              <a:t>Iteration</a:t>
            </a:r>
            <a:r>
              <a:rPr lang="tr-TR" dirty="0">
                <a:solidFill>
                  <a:schemeClr val="bg1"/>
                </a:solidFill>
              </a:rPr>
              <a:t>: 1  Process: /T07_WaitOnUntilTb/line__20  File: D:/Projects/Deneme1/Deneme1.srcs/sources_1/new/deneme.vhd</a:t>
            </a:r>
          </a:p>
          <a:p>
            <a:r>
              <a:rPr lang="tr-TR" dirty="0" err="1">
                <a:solidFill>
                  <a:schemeClr val="bg1"/>
                </a:solidFill>
              </a:rPr>
              <a:t>Note</a:t>
            </a:r>
            <a:r>
              <a:rPr lang="tr-TR" dirty="0">
                <a:solidFill>
                  <a:schemeClr val="bg1"/>
                </a:solidFill>
              </a:rPr>
              <a:t>: </a:t>
            </a:r>
            <a:r>
              <a:rPr lang="tr-TR" b="1" dirty="0" err="1">
                <a:solidFill>
                  <a:schemeClr val="bg1"/>
                </a:solidFill>
              </a:rPr>
              <a:t>CountUp</a:t>
            </a:r>
            <a:r>
              <a:rPr lang="tr-TR" b="1" dirty="0">
                <a:solidFill>
                  <a:schemeClr val="bg1"/>
                </a:solidFill>
              </a:rPr>
              <a:t>=4 </a:t>
            </a:r>
            <a:r>
              <a:rPr lang="tr-TR" b="1" dirty="0" err="1">
                <a:solidFill>
                  <a:schemeClr val="bg1"/>
                </a:solidFill>
              </a:rPr>
              <a:t>CountDown</a:t>
            </a:r>
            <a:r>
              <a:rPr lang="tr-TR" b="1" dirty="0">
                <a:solidFill>
                  <a:schemeClr val="bg1"/>
                </a:solidFill>
              </a:rPr>
              <a:t>=6</a:t>
            </a:r>
          </a:p>
          <a:p>
            <a:r>
              <a:rPr lang="tr-TR" dirty="0">
                <a:solidFill>
                  <a:schemeClr val="bg1"/>
                </a:solidFill>
              </a:rPr>
              <a:t>Time: 30 </a:t>
            </a:r>
            <a:r>
              <a:rPr lang="tr-TR" dirty="0" err="1">
                <a:solidFill>
                  <a:schemeClr val="bg1"/>
                </a:solidFill>
              </a:rPr>
              <a:t>ns</a:t>
            </a:r>
            <a:r>
              <a:rPr lang="tr-TR" dirty="0">
                <a:solidFill>
                  <a:schemeClr val="bg1"/>
                </a:solidFill>
              </a:rPr>
              <a:t>  </a:t>
            </a:r>
            <a:r>
              <a:rPr lang="tr-TR" dirty="0" err="1">
                <a:solidFill>
                  <a:schemeClr val="bg1"/>
                </a:solidFill>
              </a:rPr>
              <a:t>Iteration</a:t>
            </a:r>
            <a:r>
              <a:rPr lang="tr-TR" dirty="0">
                <a:solidFill>
                  <a:schemeClr val="bg1"/>
                </a:solidFill>
              </a:rPr>
              <a:t>: 1  Process: /T07_WaitOnUntilTb/line__20  File: D:/Projects/Deneme1/Deneme1.srcs/sources_1/new/deneme.vhd</a:t>
            </a:r>
          </a:p>
          <a:p>
            <a:r>
              <a:rPr lang="tr-TR" dirty="0" err="1">
                <a:solidFill>
                  <a:schemeClr val="bg1"/>
                </a:solidFill>
              </a:rPr>
              <a:t>Note</a:t>
            </a:r>
            <a:r>
              <a:rPr lang="tr-TR" dirty="0">
                <a:solidFill>
                  <a:schemeClr val="bg1"/>
                </a:solidFill>
              </a:rPr>
              <a:t>: </a:t>
            </a:r>
            <a:r>
              <a:rPr lang="tr-TR" b="1" dirty="0" err="1">
                <a:solidFill>
                  <a:schemeClr val="bg1"/>
                </a:solidFill>
              </a:rPr>
              <a:t>CountUp</a:t>
            </a:r>
            <a:r>
              <a:rPr lang="tr-TR" b="1" dirty="0">
                <a:solidFill>
                  <a:schemeClr val="bg1"/>
                </a:solidFill>
              </a:rPr>
              <a:t>=5 </a:t>
            </a:r>
            <a:r>
              <a:rPr lang="tr-TR" b="1" dirty="0" err="1">
                <a:solidFill>
                  <a:schemeClr val="bg1"/>
                </a:solidFill>
              </a:rPr>
              <a:t>CountDown</a:t>
            </a:r>
            <a:r>
              <a:rPr lang="tr-TR" b="1" dirty="0">
                <a:solidFill>
                  <a:schemeClr val="bg1"/>
                </a:solidFill>
              </a:rPr>
              <a:t>=5</a:t>
            </a:r>
          </a:p>
          <a:p>
            <a:r>
              <a:rPr lang="tr-TR" dirty="0">
                <a:solidFill>
                  <a:schemeClr val="bg1"/>
                </a:solidFill>
              </a:rPr>
              <a:t>Time: 40 </a:t>
            </a:r>
            <a:r>
              <a:rPr lang="tr-TR" dirty="0" err="1">
                <a:solidFill>
                  <a:schemeClr val="bg1"/>
                </a:solidFill>
              </a:rPr>
              <a:t>ns</a:t>
            </a:r>
            <a:r>
              <a:rPr lang="tr-TR" dirty="0">
                <a:solidFill>
                  <a:schemeClr val="bg1"/>
                </a:solidFill>
              </a:rPr>
              <a:t>  </a:t>
            </a:r>
            <a:r>
              <a:rPr lang="tr-TR" dirty="0" err="1">
                <a:solidFill>
                  <a:schemeClr val="bg1"/>
                </a:solidFill>
              </a:rPr>
              <a:t>Iteration</a:t>
            </a:r>
            <a:r>
              <a:rPr lang="tr-TR" dirty="0">
                <a:solidFill>
                  <a:schemeClr val="bg1"/>
                </a:solidFill>
              </a:rPr>
              <a:t>: 1  Process: /T07_WaitOnUntilTb/line__20  File: D:/Projects/Deneme1/Deneme1.srcs/sources_1/new/deneme.vhd</a:t>
            </a:r>
          </a:p>
          <a:p>
            <a:r>
              <a:rPr lang="tr-TR" dirty="0" err="1">
                <a:solidFill>
                  <a:schemeClr val="bg1"/>
                </a:solidFill>
              </a:rPr>
              <a:t>Note</a:t>
            </a:r>
            <a:r>
              <a:rPr lang="tr-TR" dirty="0">
                <a:solidFill>
                  <a:schemeClr val="bg1"/>
                </a:solidFill>
              </a:rPr>
              <a:t>: </a:t>
            </a:r>
            <a:r>
              <a:rPr lang="tr-TR" b="1" dirty="0" err="1">
                <a:solidFill>
                  <a:schemeClr val="bg1"/>
                </a:solidFill>
              </a:rPr>
              <a:t>Jackpot</a:t>
            </a:r>
            <a:r>
              <a:rPr lang="tr-TR" b="1" dirty="0">
                <a:solidFill>
                  <a:schemeClr val="bg1"/>
                </a:solidFill>
              </a:rPr>
              <a:t>!</a:t>
            </a:r>
          </a:p>
          <a:p>
            <a:r>
              <a:rPr lang="tr-TR" dirty="0">
                <a:solidFill>
                  <a:schemeClr val="bg1"/>
                </a:solidFill>
              </a:rPr>
              <a:t>Time: 40 </a:t>
            </a:r>
            <a:r>
              <a:rPr lang="tr-TR" dirty="0" err="1">
                <a:solidFill>
                  <a:schemeClr val="bg1"/>
                </a:solidFill>
              </a:rPr>
              <a:t>ns</a:t>
            </a:r>
            <a:r>
              <a:rPr lang="tr-TR" dirty="0">
                <a:solidFill>
                  <a:schemeClr val="bg1"/>
                </a:solidFill>
              </a:rPr>
              <a:t>  </a:t>
            </a:r>
            <a:r>
              <a:rPr lang="tr-TR" dirty="0" err="1">
                <a:solidFill>
                  <a:schemeClr val="bg1"/>
                </a:solidFill>
              </a:rPr>
              <a:t>Iteration</a:t>
            </a:r>
            <a:r>
              <a:rPr lang="tr-TR" dirty="0">
                <a:solidFill>
                  <a:schemeClr val="bg1"/>
                </a:solidFill>
              </a:rPr>
              <a:t>: 1  Process: /T07_WaitOnUntilTb/line__29  File: D:/Projects/Deneme1/Deneme1.srcs/sources_1/new/deneme.vhd</a:t>
            </a:r>
          </a:p>
          <a:p>
            <a:r>
              <a:rPr lang="tr-TR" dirty="0" err="1">
                <a:solidFill>
                  <a:schemeClr val="bg1"/>
                </a:solidFill>
              </a:rPr>
              <a:t>Note</a:t>
            </a:r>
            <a:r>
              <a:rPr lang="tr-TR" dirty="0">
                <a:solidFill>
                  <a:schemeClr val="bg1"/>
                </a:solidFill>
              </a:rPr>
              <a:t>: </a:t>
            </a:r>
            <a:r>
              <a:rPr lang="tr-TR" b="1" dirty="0" err="1">
                <a:solidFill>
                  <a:schemeClr val="bg1"/>
                </a:solidFill>
              </a:rPr>
              <a:t>CountUp</a:t>
            </a:r>
            <a:r>
              <a:rPr lang="tr-TR" b="1" dirty="0">
                <a:solidFill>
                  <a:schemeClr val="bg1"/>
                </a:solidFill>
              </a:rPr>
              <a:t>=6 </a:t>
            </a:r>
            <a:r>
              <a:rPr lang="tr-TR" b="1" dirty="0" err="1">
                <a:solidFill>
                  <a:schemeClr val="bg1"/>
                </a:solidFill>
              </a:rPr>
              <a:t>CountDown</a:t>
            </a:r>
            <a:r>
              <a:rPr lang="tr-TR" b="1" dirty="0">
                <a:solidFill>
                  <a:schemeClr val="bg1"/>
                </a:solidFill>
              </a:rPr>
              <a:t>=4</a:t>
            </a:r>
          </a:p>
          <a:p>
            <a:r>
              <a:rPr lang="tr-TR" dirty="0">
                <a:solidFill>
                  <a:schemeClr val="bg1"/>
                </a:solidFill>
              </a:rPr>
              <a:t>Time: 50 </a:t>
            </a:r>
            <a:r>
              <a:rPr lang="tr-TR" dirty="0" err="1">
                <a:solidFill>
                  <a:schemeClr val="bg1"/>
                </a:solidFill>
              </a:rPr>
              <a:t>ns</a:t>
            </a:r>
            <a:r>
              <a:rPr lang="tr-TR" dirty="0">
                <a:solidFill>
                  <a:schemeClr val="bg1"/>
                </a:solidFill>
              </a:rPr>
              <a:t>  </a:t>
            </a:r>
            <a:r>
              <a:rPr lang="tr-TR" dirty="0" err="1">
                <a:solidFill>
                  <a:schemeClr val="bg1"/>
                </a:solidFill>
              </a:rPr>
              <a:t>Iteration</a:t>
            </a:r>
            <a:r>
              <a:rPr lang="tr-TR" dirty="0">
                <a:solidFill>
                  <a:schemeClr val="bg1"/>
                </a:solidFill>
              </a:rPr>
              <a:t>: 1  Process: /T07_WaitOnUntilTb/line__20  File: D:/Projects/Deneme1/Deneme1.srcs/sources_1/new/deneme.vhd</a:t>
            </a:r>
          </a:p>
        </p:txBody>
      </p:sp>
    </p:spTree>
    <p:extLst>
      <p:ext uri="{BB962C8B-B14F-4D97-AF65-F5344CB8AC3E}">
        <p14:creationId xmlns:p14="http://schemas.microsoft.com/office/powerpoint/2010/main" val="23656765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F3E77474-C060-EB97-C66A-C811DF39F17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E08507-47F8-AD6A-E0FC-7749192E45DF}"/>
              </a:ext>
            </a:extLst>
          </p:cNvPr>
          <p:cNvSpPr>
            <a:spLocks noGrp="1"/>
          </p:cNvSpPr>
          <p:nvPr>
            <p:ph type="title"/>
          </p:nvPr>
        </p:nvSpPr>
        <p:spPr>
          <a:xfrm>
            <a:off x="1141413" y="34318"/>
            <a:ext cx="9905998" cy="619732"/>
          </a:xfrm>
        </p:spPr>
        <p:txBody>
          <a:bodyPr>
            <a:normAutofit/>
          </a:bodyPr>
          <a:lstStyle/>
          <a:p>
            <a:r>
              <a:rPr lang="tr-TR" b="1" dirty="0">
                <a:solidFill>
                  <a:srgbClr val="FF0000"/>
                </a:solidFill>
              </a:rPr>
              <a:t>10.5</a:t>
            </a:r>
            <a:r>
              <a:rPr lang="tr-TR" b="1" dirty="0"/>
              <a:t> </a:t>
            </a:r>
            <a:r>
              <a:rPr lang="en-GB" b="1" dirty="0">
                <a:solidFill>
                  <a:schemeClr val="bg1"/>
                </a:solidFill>
              </a:rPr>
              <a:t>SIGNAL ASSIGNMENT</a:t>
            </a:r>
            <a:r>
              <a:rPr lang="tr-TR" b="1" dirty="0">
                <a:solidFill>
                  <a:schemeClr val="bg1"/>
                </a:solidFill>
              </a:rPr>
              <a:t> </a:t>
            </a:r>
            <a:r>
              <a:rPr lang="tr-TR" b="1" dirty="0" err="1">
                <a:solidFill>
                  <a:schemeClr val="bg1"/>
                </a:solidFill>
              </a:rPr>
              <a:t>statement</a:t>
            </a:r>
            <a:endParaRPr lang="tr-TR" b="1" dirty="0">
              <a:solidFill>
                <a:schemeClr val="bg1"/>
              </a:solidFill>
            </a:endParaRPr>
          </a:p>
        </p:txBody>
      </p:sp>
      <p:sp>
        <p:nvSpPr>
          <p:cNvPr id="5" name="Rectangle 2">
            <a:extLst>
              <a:ext uri="{FF2B5EF4-FFF2-40B4-BE49-F238E27FC236}">
                <a16:creationId xmlns:a16="http://schemas.microsoft.com/office/drawing/2014/main" id="{2E95D61C-9FC0-9E8C-6A4C-AF0C247ED12F}"/>
              </a:ext>
            </a:extLst>
          </p:cNvPr>
          <p:cNvSpPr>
            <a:spLocks noGrp="1" noChangeArrowheads="1"/>
          </p:cNvSpPr>
          <p:nvPr>
            <p:ph idx="1"/>
          </p:nvPr>
        </p:nvSpPr>
        <p:spPr bwMode="auto">
          <a:xfrm>
            <a:off x="500545" y="772268"/>
            <a:ext cx="11691455" cy="2267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err="1">
                <a:ln>
                  <a:noFill/>
                </a:ln>
                <a:solidFill>
                  <a:srgbClr val="E04C10"/>
                </a:solidFill>
                <a:effectLst/>
                <a:latin typeface="Tw Cen MT (Body)"/>
                <a:cs typeface="Arial" panose="020B0604020202020204" pitchFamily="34" charset="0"/>
              </a:rPr>
              <a:t>Description</a:t>
            </a:r>
            <a:r>
              <a:rPr kumimoji="0" lang="tr-TR" altLang="tr-TR" sz="1600" b="1" i="0" u="none" strike="noStrike" cap="none" normalizeH="0" baseline="0" dirty="0">
                <a:ln>
                  <a:noFill/>
                </a:ln>
                <a:solidFill>
                  <a:srgbClr val="E04C10"/>
                </a:solidFill>
                <a:effectLst/>
                <a:latin typeface="Tw Cen MT (Body)"/>
                <a:cs typeface="Arial" panose="020B0604020202020204" pitchFamily="34" charset="0"/>
              </a:rPr>
              <a:t>:</a:t>
            </a:r>
          </a:p>
          <a:p>
            <a:pPr>
              <a:lnSpc>
                <a:spcPct val="100000"/>
              </a:lnSpc>
              <a:spcAft>
                <a:spcPts val="750"/>
              </a:spcAft>
            </a:pPr>
            <a:r>
              <a:rPr lang="en-US" sz="1600" b="0" i="0" dirty="0">
                <a:solidFill>
                  <a:schemeClr val="bg1"/>
                </a:solidFill>
                <a:effectLst/>
                <a:latin typeface="Tw Cen MT (Body)"/>
                <a:ea typeface="Calibri" panose="020F0502020204030204" pitchFamily="34" charset="0"/>
                <a:cs typeface="Calibri" panose="020F0502020204030204" pitchFamily="34" charset="0"/>
              </a:rPr>
              <a:t>Modifies the projected output waveforms contained in the drivers of one or more signals</a:t>
            </a:r>
          </a:p>
          <a:p>
            <a:pPr>
              <a:lnSpc>
                <a:spcPct val="100000"/>
              </a:lnSpc>
              <a:spcAft>
                <a:spcPts val="750"/>
              </a:spcAft>
            </a:pPr>
            <a:r>
              <a:rPr lang="en-US" sz="1600" dirty="0">
                <a:solidFill>
                  <a:schemeClr val="bg1"/>
                </a:solidFill>
                <a:latin typeface="Tw Cen MT (Body)"/>
                <a:ea typeface="Calibri" panose="020F0502020204030204" pitchFamily="34" charset="0"/>
                <a:cs typeface="Calibri" panose="020F0502020204030204" pitchFamily="34" charset="0"/>
              </a:rPr>
              <a:t>S</a:t>
            </a:r>
            <a:r>
              <a:rPr lang="en-US" sz="1600" b="0" i="0" dirty="0">
                <a:solidFill>
                  <a:schemeClr val="bg1"/>
                </a:solidFill>
                <a:effectLst/>
                <a:latin typeface="Tw Cen MT (Body)"/>
                <a:ea typeface="Calibri" panose="020F0502020204030204" pitchFamily="34" charset="0"/>
                <a:cs typeface="Calibri" panose="020F0502020204030204" pitchFamily="34" charset="0"/>
              </a:rPr>
              <a:t>chedules a force for one or more signals or schedules release of one or more signals</a:t>
            </a:r>
            <a:endParaRPr lang="tr-TR" sz="1600" b="0" i="0" dirty="0">
              <a:solidFill>
                <a:schemeClr val="bg1"/>
              </a:solidFill>
              <a:effectLst/>
              <a:latin typeface="Tw Cen MT (Body)"/>
              <a:ea typeface="Calibri" panose="020F0502020204030204" pitchFamily="34" charset="0"/>
              <a:cs typeface="Calibri" panose="020F0502020204030204" pitchFamily="34" charset="0"/>
            </a:endParaRPr>
          </a:p>
          <a:p>
            <a:pPr marL="0" indent="0">
              <a:lnSpc>
                <a:spcPct val="100000"/>
              </a:lnSpc>
              <a:buSzTx/>
              <a:buNone/>
            </a:pPr>
            <a:r>
              <a:rPr kumimoji="0" lang="tr-TR" altLang="tr-TR" sz="16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endParaRPr kumimoji="0" lang="en-GB" altLang="tr-TR" sz="1600" b="1" i="0" u="none" strike="noStrike" cap="none" normalizeH="0" baseline="0" dirty="0">
              <a:ln>
                <a:noFill/>
              </a:ln>
              <a:solidFill>
                <a:srgbClr val="E04C10"/>
              </a:solidFill>
              <a:effectLst/>
              <a:latin typeface="+mn-lt"/>
              <a:cs typeface="Arial" panose="020B0604020202020204" pitchFamily="34" charset="0"/>
            </a:endParaRPr>
          </a:p>
          <a:p>
            <a:pPr marL="0" indent="0">
              <a:lnSpc>
                <a:spcPct val="100000"/>
              </a:lnSpc>
              <a:buSzTx/>
              <a:buNone/>
            </a:pPr>
            <a:r>
              <a:rPr lang="en-US" altLang="tr-TR" sz="1600" dirty="0" err="1">
                <a:solidFill>
                  <a:schemeClr val="bg1"/>
                </a:solidFill>
                <a:latin typeface="+mn-lt"/>
              </a:rPr>
              <a:t>signal_assignment_statement</a:t>
            </a:r>
            <a:r>
              <a:rPr lang="en-US" altLang="tr-TR" sz="1600" dirty="0">
                <a:solidFill>
                  <a:schemeClr val="bg1"/>
                </a:solidFill>
                <a:latin typeface="+mn-lt"/>
              </a:rPr>
              <a:t> ::=</a:t>
            </a:r>
          </a:p>
          <a:p>
            <a:pPr marL="0" indent="0">
              <a:lnSpc>
                <a:spcPct val="100000"/>
              </a:lnSpc>
              <a:buSzTx/>
              <a:buNone/>
            </a:pPr>
            <a:r>
              <a:rPr lang="en-US" altLang="tr-TR" sz="1600" dirty="0">
                <a:solidFill>
                  <a:schemeClr val="bg1"/>
                </a:solidFill>
                <a:latin typeface="+mn-lt"/>
              </a:rPr>
              <a:t> [ label : ] </a:t>
            </a:r>
            <a:r>
              <a:rPr lang="en-US" altLang="tr-TR" sz="1600" dirty="0" err="1">
                <a:solidFill>
                  <a:schemeClr val="bg1"/>
                </a:solidFill>
                <a:latin typeface="+mn-lt"/>
              </a:rPr>
              <a:t>simple_signal_assignment</a:t>
            </a:r>
            <a:r>
              <a:rPr lang="en-US" altLang="tr-TR" sz="1600" dirty="0">
                <a:solidFill>
                  <a:schemeClr val="bg1"/>
                </a:solidFill>
                <a:latin typeface="+mn-lt"/>
              </a:rPr>
              <a:t>       </a:t>
            </a:r>
            <a:r>
              <a:rPr lang="en-US" altLang="tr-TR" sz="400" dirty="0">
                <a:solidFill>
                  <a:schemeClr val="bg1"/>
                </a:solidFill>
                <a:latin typeface="+mn-lt"/>
              </a:rPr>
              <a:t> </a:t>
            </a:r>
            <a:r>
              <a:rPr lang="en-US" altLang="tr-TR" sz="300" dirty="0">
                <a:solidFill>
                  <a:schemeClr val="bg1"/>
                </a:solidFill>
                <a:latin typeface="+mn-lt"/>
              </a:rPr>
              <a:t>  </a:t>
            </a:r>
            <a:r>
              <a:rPr lang="en-US" altLang="tr-TR" sz="1600" dirty="0">
                <a:solidFill>
                  <a:schemeClr val="bg1"/>
                </a:solidFill>
                <a:latin typeface="+mn-lt"/>
              </a:rPr>
              <a:t>| </a:t>
            </a:r>
          </a:p>
          <a:p>
            <a:pPr marL="0" indent="0">
              <a:lnSpc>
                <a:spcPct val="100000"/>
              </a:lnSpc>
              <a:buSzTx/>
              <a:buNone/>
            </a:pPr>
            <a:r>
              <a:rPr lang="en-US" altLang="tr-TR" sz="1600" dirty="0">
                <a:solidFill>
                  <a:schemeClr val="bg1"/>
                </a:solidFill>
                <a:latin typeface="+mn-lt"/>
              </a:rPr>
              <a:t> [ label : ] </a:t>
            </a:r>
            <a:r>
              <a:rPr lang="en-US" altLang="tr-TR" sz="1600" dirty="0" err="1">
                <a:solidFill>
                  <a:schemeClr val="bg1"/>
                </a:solidFill>
                <a:latin typeface="+mn-lt"/>
              </a:rPr>
              <a:t>conditional_signal_assignment</a:t>
            </a:r>
            <a:r>
              <a:rPr lang="en-US" altLang="tr-TR" sz="1600" dirty="0">
                <a:solidFill>
                  <a:schemeClr val="bg1"/>
                </a:solidFill>
                <a:latin typeface="+mn-lt"/>
              </a:rPr>
              <a:t> | </a:t>
            </a:r>
          </a:p>
          <a:p>
            <a:pPr marL="0" indent="0">
              <a:lnSpc>
                <a:spcPct val="100000"/>
              </a:lnSpc>
              <a:buSzTx/>
              <a:buNone/>
            </a:pPr>
            <a:r>
              <a:rPr lang="en-US" altLang="tr-TR" sz="1600" dirty="0">
                <a:solidFill>
                  <a:schemeClr val="bg1"/>
                </a:solidFill>
                <a:latin typeface="+mn-lt"/>
              </a:rPr>
              <a:t> [ label : ] </a:t>
            </a:r>
            <a:r>
              <a:rPr lang="en-US" altLang="tr-TR" sz="1600" dirty="0" err="1">
                <a:solidFill>
                  <a:schemeClr val="bg1"/>
                </a:solidFill>
                <a:latin typeface="+mn-lt"/>
              </a:rPr>
              <a:t>selected_signal_assignment</a:t>
            </a:r>
            <a:endParaRPr lang="tr-TR" altLang="tr-TR" sz="1600" dirty="0">
              <a:solidFill>
                <a:schemeClr val="bg1"/>
              </a:solidFill>
              <a:latin typeface="+mn-lt"/>
            </a:endParaRPr>
          </a:p>
        </p:txBody>
      </p:sp>
      <p:grpSp>
        <p:nvGrpSpPr>
          <p:cNvPr id="6" name="Group 5">
            <a:extLst>
              <a:ext uri="{FF2B5EF4-FFF2-40B4-BE49-F238E27FC236}">
                <a16:creationId xmlns:a16="http://schemas.microsoft.com/office/drawing/2014/main" id="{8D68B432-0971-56C5-1377-7FE1454892EC}"/>
              </a:ext>
            </a:extLst>
          </p:cNvPr>
          <p:cNvGrpSpPr/>
          <p:nvPr/>
        </p:nvGrpSpPr>
        <p:grpSpPr>
          <a:xfrm>
            <a:off x="-3418644" y="2926268"/>
            <a:ext cx="12192000" cy="3958774"/>
            <a:chOff x="-3418644" y="3157773"/>
            <a:chExt cx="12192000" cy="3958774"/>
          </a:xfrm>
        </p:grpSpPr>
        <p:sp>
          <p:nvSpPr>
            <p:cNvPr id="3" name="Content Placeholder 2">
              <a:extLst>
                <a:ext uri="{FF2B5EF4-FFF2-40B4-BE49-F238E27FC236}">
                  <a16:creationId xmlns:a16="http://schemas.microsoft.com/office/drawing/2014/main" id="{3A652D52-1699-B32E-B05C-8B850F27358B}"/>
                </a:ext>
              </a:extLst>
            </p:cNvPr>
            <p:cNvSpPr txBox="1">
              <a:spLocks/>
            </p:cNvSpPr>
            <p:nvPr/>
          </p:nvSpPr>
          <p:spPr bwMode="auto">
            <a:xfrm>
              <a:off x="-3418644" y="3157773"/>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ctr">
                <a:spcAft>
                  <a:spcPts val="1200"/>
                </a:spcAft>
                <a:buNone/>
              </a:pPr>
              <a:r>
                <a:rPr lang="tr-TR" sz="4000" b="1" dirty="0">
                  <a:solidFill>
                    <a:srgbClr val="FF0000"/>
                  </a:solidFill>
                  <a:latin typeface="Tw Cen MT (Headings)"/>
                  <a:ea typeface="+mj-ea"/>
                  <a:cs typeface="+mj-cs"/>
                </a:rPr>
                <a:t>CODE EXAMPLE</a:t>
              </a:r>
              <a:endParaRPr lang="en-GB" sz="4000" b="1" i="1" dirty="0">
                <a:solidFill>
                  <a:schemeClr val="bg1"/>
                </a:solidFill>
                <a:latin typeface="Tw Cen MT (Body)"/>
                <a:cs typeface="Times New Roman" panose="02020603050405020304" pitchFamily="18" charset="0"/>
              </a:endParaRPr>
            </a:p>
          </p:txBody>
        </p:sp>
        <p:sp>
          <p:nvSpPr>
            <p:cNvPr id="4" name="TextBox 3">
              <a:extLst>
                <a:ext uri="{FF2B5EF4-FFF2-40B4-BE49-F238E27FC236}">
                  <a16:creationId xmlns:a16="http://schemas.microsoft.com/office/drawing/2014/main" id="{ECAABF57-1CAE-7FD5-C360-9A0102068F1C}"/>
                </a:ext>
              </a:extLst>
            </p:cNvPr>
            <p:cNvSpPr txBox="1"/>
            <p:nvPr/>
          </p:nvSpPr>
          <p:spPr>
            <a:xfrm>
              <a:off x="926102" y="3700227"/>
              <a:ext cx="4590778" cy="3416320"/>
            </a:xfrm>
            <a:prstGeom prst="rect">
              <a:avLst/>
            </a:prstGeom>
            <a:noFill/>
          </p:spPr>
          <p:txBody>
            <a:bodyPr wrap="square">
              <a:spAutoFit/>
            </a:bodyPr>
            <a:lstStyle/>
            <a:p>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Assignments</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using</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inertial</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delay</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p>
            <a:p>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The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following</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three</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assignments</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are</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equivalent</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to</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each</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other</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p>
            <a:p>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Output_pin</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&lt;=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Input_pin</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after</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10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ns</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p>
            <a:p>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Output_pin</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&lt;=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inertial</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Input_pin</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after</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10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ns</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p>
            <a:p>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Output_pin</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&lt;=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reject</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10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ns</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inertial</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Input_pin</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after</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10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ns</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p>
            <a:p>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Assignments</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with</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pulse</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rejection</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limit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less</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than</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the time</a:t>
              </a:r>
            </a:p>
            <a:p>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expression</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p>
            <a:p>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Output_pin</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&lt;=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reject</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5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ns</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inertial</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Input_pin</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after</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10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ns</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p>
            <a:p>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Output_pin</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&lt;=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reject</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5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ns</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inertial</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Input_pin</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after</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10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ns</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p>
            <a:p>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not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Input_pin</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after</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 20 </a:t>
              </a:r>
              <a:r>
                <a:rPr lang="tr-TR" sz="1200" b="1" dirty="0" err="1">
                  <a:solidFill>
                    <a:srgbClr val="FFCC00"/>
                  </a:solidFill>
                  <a:highlight>
                    <a:srgbClr val="000000"/>
                  </a:highlight>
                  <a:latin typeface="Times New Roman" panose="02020603050405020304" pitchFamily="18" charset="0"/>
                  <a:cs typeface="Times New Roman" panose="02020603050405020304" pitchFamily="18" charset="0"/>
                </a:rPr>
                <a:t>ns</a:t>
              </a:r>
              <a:r>
                <a:rPr lang="tr-TR" sz="12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en-GB" sz="1200" b="1" dirty="0">
                <a:solidFill>
                  <a:srgbClr val="FFCC00"/>
                </a:solidFill>
                <a:highlight>
                  <a:srgbClr val="000000"/>
                </a:highlight>
                <a:latin typeface="Times New Roman" panose="02020603050405020304" pitchFamily="18" charset="0"/>
                <a:cs typeface="Times New Roman" panose="02020603050405020304" pitchFamily="18" charset="0"/>
              </a:endParaRPr>
            </a:p>
            <a:p>
              <a:r>
                <a:rPr lang="en-GB" sz="1200" b="1" dirty="0">
                  <a:solidFill>
                    <a:srgbClr val="FFCC00"/>
                  </a:solidFill>
                  <a:highlight>
                    <a:srgbClr val="000000"/>
                  </a:highlight>
                  <a:latin typeface="Times New Roman" panose="02020603050405020304" pitchFamily="18" charset="0"/>
                  <a:cs typeface="Times New Roman" panose="02020603050405020304" pitchFamily="18" charset="0"/>
                </a:rPr>
                <a:t>--Conditional signal assignment</a:t>
              </a:r>
              <a:endParaRPr lang="tr-TR" sz="1200" b="1" dirty="0">
                <a:solidFill>
                  <a:srgbClr val="FFCC00"/>
                </a:solidFill>
                <a:highlight>
                  <a:srgbClr val="000000"/>
                </a:highlight>
                <a:latin typeface="Times New Roman" panose="02020603050405020304" pitchFamily="18" charset="0"/>
                <a:cs typeface="Times New Roman" panose="02020603050405020304" pitchFamily="18" charset="0"/>
              </a:endParaRPr>
            </a:p>
            <a:p>
              <a:r>
                <a:rPr lang="en-US" sz="1200" b="1" dirty="0">
                  <a:solidFill>
                    <a:srgbClr val="FFCC00"/>
                  </a:solidFill>
                  <a:highlight>
                    <a:srgbClr val="000000"/>
                  </a:highlight>
                  <a:latin typeface="Times New Roman" panose="02020603050405020304" pitchFamily="18" charset="0"/>
                  <a:cs typeface="Times New Roman" panose="02020603050405020304" pitchFamily="18" charset="0"/>
                </a:rPr>
                <a:t>target &lt;= </a:t>
              </a:r>
              <a:r>
                <a:rPr lang="en-US" sz="1200" b="1" dirty="0" err="1">
                  <a:solidFill>
                    <a:srgbClr val="FFCC00"/>
                  </a:solidFill>
                  <a:highlight>
                    <a:srgbClr val="000000"/>
                  </a:highlight>
                  <a:latin typeface="Times New Roman" panose="02020603050405020304" pitchFamily="18" charset="0"/>
                  <a:cs typeface="Times New Roman" panose="02020603050405020304" pitchFamily="18" charset="0"/>
                </a:rPr>
                <a:t>delay_mechanism</a:t>
              </a:r>
              <a:endParaRPr lang="en-US" sz="1200" b="1" dirty="0">
                <a:solidFill>
                  <a:srgbClr val="FFCC00"/>
                </a:solidFill>
                <a:highlight>
                  <a:srgbClr val="000000"/>
                </a:highlight>
                <a:latin typeface="Times New Roman" panose="02020603050405020304" pitchFamily="18" charset="0"/>
                <a:cs typeface="Times New Roman" panose="02020603050405020304" pitchFamily="18" charset="0"/>
              </a:endParaRPr>
            </a:p>
            <a:p>
              <a:r>
                <a:rPr lang="en-US" sz="1200" b="1" dirty="0">
                  <a:solidFill>
                    <a:srgbClr val="FFCC00"/>
                  </a:solidFill>
                  <a:highlight>
                    <a:srgbClr val="000000"/>
                  </a:highlight>
                  <a:latin typeface="Times New Roman" panose="02020603050405020304" pitchFamily="18" charset="0"/>
                  <a:cs typeface="Times New Roman" panose="02020603050405020304" pitchFamily="18" charset="0"/>
                </a:rPr>
                <a:t>waveform1 when condition1 else</a:t>
              </a:r>
            </a:p>
            <a:p>
              <a:r>
                <a:rPr lang="en-US" sz="1200" b="1" dirty="0">
                  <a:solidFill>
                    <a:srgbClr val="FFCC00"/>
                  </a:solidFill>
                  <a:highlight>
                    <a:srgbClr val="000000"/>
                  </a:highlight>
                  <a:latin typeface="Times New Roman" panose="02020603050405020304" pitchFamily="18" charset="0"/>
                  <a:cs typeface="Times New Roman" panose="02020603050405020304" pitchFamily="18" charset="0"/>
                </a:rPr>
                <a:t>waveform2 when condition2 else</a:t>
              </a:r>
            </a:p>
            <a:p>
              <a:r>
                <a:rPr lang="en-US" sz="1200" b="1" dirty="0">
                  <a:solidFill>
                    <a:srgbClr val="FFCC00"/>
                  </a:solidFill>
                  <a:highlight>
                    <a:srgbClr val="000000"/>
                  </a:highlight>
                  <a:latin typeface="Times New Roman" panose="02020603050405020304" pitchFamily="18" charset="0"/>
                  <a:cs typeface="Times New Roman" panose="02020603050405020304" pitchFamily="18" charset="0"/>
                </a:rPr>
                <a:t>···</a:t>
              </a:r>
            </a:p>
            <a:p>
              <a:r>
                <a:rPr lang="en-US" sz="1200" b="1" dirty="0">
                  <a:solidFill>
                    <a:srgbClr val="FFCC00"/>
                  </a:solidFill>
                  <a:highlight>
                    <a:srgbClr val="000000"/>
                  </a:highlight>
                  <a:latin typeface="Times New Roman" panose="02020603050405020304" pitchFamily="18" charset="0"/>
                  <a:cs typeface="Times New Roman" panose="02020603050405020304" pitchFamily="18" charset="0"/>
                </a:rPr>
                <a:t>···</a:t>
              </a:r>
            </a:p>
            <a:p>
              <a:r>
                <a:rPr lang="en-US" sz="1200" b="1" dirty="0">
                  <a:solidFill>
                    <a:srgbClr val="FFCC00"/>
                  </a:solidFill>
                  <a:highlight>
                    <a:srgbClr val="000000"/>
                  </a:highlight>
                  <a:latin typeface="Times New Roman" panose="02020603050405020304" pitchFamily="18" charset="0"/>
                  <a:cs typeface="Times New Roman" panose="02020603050405020304" pitchFamily="18" charset="0"/>
                </a:rPr>
                <a:t>waveformN-1 when conditionN-1 else</a:t>
              </a:r>
            </a:p>
            <a:p>
              <a:r>
                <a:rPr lang="en-US" sz="1200" b="1" dirty="0" err="1">
                  <a:solidFill>
                    <a:srgbClr val="FFCC00"/>
                  </a:solidFill>
                  <a:highlight>
                    <a:srgbClr val="000000"/>
                  </a:highlight>
                  <a:latin typeface="Times New Roman" panose="02020603050405020304" pitchFamily="18" charset="0"/>
                  <a:cs typeface="Times New Roman" panose="02020603050405020304" pitchFamily="18" charset="0"/>
                </a:rPr>
                <a:t>waveformN</a:t>
              </a:r>
              <a:r>
                <a:rPr lang="en-US" sz="1200" b="1" dirty="0">
                  <a:solidFill>
                    <a:srgbClr val="FFCC00"/>
                  </a:solidFill>
                  <a:highlight>
                    <a:srgbClr val="000000"/>
                  </a:highlight>
                  <a:latin typeface="Times New Roman" panose="02020603050405020304" pitchFamily="18" charset="0"/>
                  <a:cs typeface="Times New Roman" panose="02020603050405020304" pitchFamily="18" charset="0"/>
                </a:rPr>
                <a:t> when </a:t>
              </a:r>
              <a:r>
                <a:rPr lang="en-US" sz="1200" b="1" dirty="0" err="1">
                  <a:solidFill>
                    <a:srgbClr val="FFCC00"/>
                  </a:solidFill>
                  <a:highlight>
                    <a:srgbClr val="000000"/>
                  </a:highlight>
                  <a:latin typeface="Times New Roman" panose="02020603050405020304" pitchFamily="18" charset="0"/>
                  <a:cs typeface="Times New Roman" panose="02020603050405020304" pitchFamily="18" charset="0"/>
                </a:rPr>
                <a:t>conditionN</a:t>
              </a:r>
              <a:endParaRPr lang="tr-TR" sz="1200" b="0" dirty="0">
                <a:solidFill>
                  <a:srgbClr val="FFFFFF"/>
                </a:solidFill>
                <a:highlight>
                  <a:srgbClr val="000000"/>
                </a:highlight>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324420351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F2B6A52E-B0C6-61F0-070F-CA81CDAD524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E95BD9-76BE-6C88-660C-7E27491F35C8}"/>
              </a:ext>
            </a:extLst>
          </p:cNvPr>
          <p:cNvSpPr>
            <a:spLocks noGrp="1"/>
          </p:cNvSpPr>
          <p:nvPr>
            <p:ph type="title"/>
          </p:nvPr>
        </p:nvSpPr>
        <p:spPr>
          <a:xfrm>
            <a:off x="1141413" y="34318"/>
            <a:ext cx="9905998" cy="619732"/>
          </a:xfrm>
        </p:spPr>
        <p:txBody>
          <a:bodyPr>
            <a:normAutofit/>
          </a:bodyPr>
          <a:lstStyle/>
          <a:p>
            <a:r>
              <a:rPr lang="tr-TR" b="1" dirty="0">
                <a:solidFill>
                  <a:srgbClr val="FF0000"/>
                </a:solidFill>
              </a:rPr>
              <a:t>10.</a:t>
            </a:r>
            <a:r>
              <a:rPr lang="en-GB" b="1" dirty="0">
                <a:solidFill>
                  <a:srgbClr val="FF0000"/>
                </a:solidFill>
              </a:rPr>
              <a:t>6</a:t>
            </a:r>
            <a:r>
              <a:rPr lang="tr-TR" b="1" dirty="0"/>
              <a:t> </a:t>
            </a:r>
            <a:r>
              <a:rPr lang="tr-TR" b="1" dirty="0" err="1">
                <a:solidFill>
                  <a:schemeClr val="bg1"/>
                </a:solidFill>
              </a:rPr>
              <a:t>varıable</a:t>
            </a:r>
            <a:r>
              <a:rPr lang="tr-TR" b="1" dirty="0">
                <a:solidFill>
                  <a:schemeClr val="bg1"/>
                </a:solidFill>
              </a:rPr>
              <a:t> </a:t>
            </a:r>
            <a:r>
              <a:rPr lang="en-GB" b="1" dirty="0">
                <a:solidFill>
                  <a:schemeClr val="bg1"/>
                </a:solidFill>
              </a:rPr>
              <a:t>ASSIGNMENT </a:t>
            </a:r>
            <a:r>
              <a:rPr lang="tr-TR" b="1" dirty="0" err="1">
                <a:solidFill>
                  <a:schemeClr val="bg1"/>
                </a:solidFill>
              </a:rPr>
              <a:t>statement</a:t>
            </a:r>
            <a:endParaRPr lang="tr-TR" b="1" dirty="0">
              <a:solidFill>
                <a:schemeClr val="bg1"/>
              </a:solidFill>
            </a:endParaRPr>
          </a:p>
        </p:txBody>
      </p:sp>
      <p:sp>
        <p:nvSpPr>
          <p:cNvPr id="5" name="Rectangle 2">
            <a:extLst>
              <a:ext uri="{FF2B5EF4-FFF2-40B4-BE49-F238E27FC236}">
                <a16:creationId xmlns:a16="http://schemas.microsoft.com/office/drawing/2014/main" id="{F438D9EC-3D26-969C-3276-60ECE76BA7EE}"/>
              </a:ext>
            </a:extLst>
          </p:cNvPr>
          <p:cNvSpPr>
            <a:spLocks noGrp="1" noChangeArrowheads="1"/>
          </p:cNvSpPr>
          <p:nvPr>
            <p:ph idx="1"/>
          </p:nvPr>
        </p:nvSpPr>
        <p:spPr bwMode="auto">
          <a:xfrm>
            <a:off x="409104" y="778960"/>
            <a:ext cx="11691455" cy="35469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err="1">
                <a:ln>
                  <a:noFill/>
                </a:ln>
                <a:solidFill>
                  <a:srgbClr val="E04C10"/>
                </a:solidFill>
                <a:effectLst/>
                <a:latin typeface="Tw Cen MT (Body)"/>
                <a:cs typeface="Arial" panose="020B0604020202020204" pitchFamily="34" charset="0"/>
              </a:rPr>
              <a:t>Description</a:t>
            </a:r>
            <a:r>
              <a:rPr kumimoji="0" lang="tr-TR" altLang="tr-TR" sz="1600" b="1" i="0" u="none" strike="noStrike" cap="none" normalizeH="0" baseline="0" dirty="0">
                <a:ln>
                  <a:noFill/>
                </a:ln>
                <a:solidFill>
                  <a:srgbClr val="E04C10"/>
                </a:solidFill>
                <a:effectLst/>
                <a:latin typeface="Tw Cen MT (Body)"/>
                <a:cs typeface="Arial" panose="020B0604020202020204" pitchFamily="34" charset="0"/>
              </a:rPr>
              <a:t>:</a:t>
            </a:r>
          </a:p>
          <a:p>
            <a:pPr>
              <a:lnSpc>
                <a:spcPct val="100000"/>
              </a:lnSpc>
              <a:spcAft>
                <a:spcPts val="750"/>
              </a:spcAft>
            </a:pPr>
            <a:r>
              <a:rPr lang="en-US" sz="1600" b="0" i="0" dirty="0">
                <a:solidFill>
                  <a:schemeClr val="bg1"/>
                </a:solidFill>
                <a:effectLst/>
                <a:latin typeface="Tw Cen MT (Body)"/>
                <a:ea typeface="Calibri" panose="020F0502020204030204" pitchFamily="34" charset="0"/>
                <a:cs typeface="Calibri" panose="020F0502020204030204" pitchFamily="34" charset="0"/>
              </a:rPr>
              <a:t>The purpose of variables in VHDL is in cases where you need to drive outputs of a process by something that will change throughout the process, and you need to capture each of those changes</a:t>
            </a:r>
            <a:endParaRPr lang="tr-TR" sz="1600" b="0" i="0" dirty="0">
              <a:solidFill>
                <a:schemeClr val="bg1"/>
              </a:solidFill>
              <a:effectLst/>
              <a:latin typeface="Tw Cen MT (Body)"/>
              <a:ea typeface="Calibri" panose="020F0502020204030204" pitchFamily="34" charset="0"/>
              <a:cs typeface="Calibri" panose="020F0502020204030204" pitchFamily="34" charset="0"/>
            </a:endParaRPr>
          </a:p>
          <a:p>
            <a:pPr marL="0" indent="0">
              <a:lnSpc>
                <a:spcPct val="100000"/>
              </a:lnSpc>
              <a:spcAft>
                <a:spcPts val="750"/>
              </a:spcAft>
              <a:buNone/>
            </a:pPr>
            <a:r>
              <a:rPr kumimoji="0" lang="tr-TR" altLang="tr-TR" sz="1600" b="1" i="0" u="none" strike="noStrike" cap="none" normalizeH="0" baseline="0" dirty="0" err="1">
                <a:ln>
                  <a:noFill/>
                </a:ln>
                <a:solidFill>
                  <a:srgbClr val="E04C10"/>
                </a:solidFill>
                <a:effectLst/>
                <a:latin typeface="Tw Cen MT (Body)"/>
                <a:cs typeface="Arial" panose="020B0604020202020204" pitchFamily="34" charset="0"/>
              </a:rPr>
              <a:t>Notes</a:t>
            </a:r>
            <a:r>
              <a:rPr kumimoji="0" lang="tr-TR" altLang="tr-TR" sz="1600" b="1" i="0" u="none" strike="noStrike" cap="none" normalizeH="0" baseline="0" dirty="0">
                <a:ln>
                  <a:noFill/>
                </a:ln>
                <a:solidFill>
                  <a:srgbClr val="E04C10"/>
                </a:solidFill>
                <a:effectLst/>
                <a:latin typeface="Tw Cen MT (Body)"/>
                <a:cs typeface="Arial" panose="020B0604020202020204" pitchFamily="34" charset="0"/>
              </a:rPr>
              <a:t>:</a:t>
            </a:r>
          </a:p>
          <a:p>
            <a:pPr algn="l">
              <a:spcAft>
                <a:spcPts val="750"/>
              </a:spcAft>
              <a:buFont typeface="Arial" panose="020B0604020202020204" pitchFamily="34" charset="0"/>
              <a:buChar char="•"/>
            </a:pPr>
            <a:r>
              <a:rPr lang="en-US" sz="1600" b="0" i="0" dirty="0">
                <a:solidFill>
                  <a:srgbClr val="212934"/>
                </a:solidFill>
                <a:effectLst/>
                <a:latin typeface="Tw Cen MT (Body)"/>
                <a:ea typeface="Calibri" panose="020F0502020204030204" pitchFamily="34" charset="0"/>
                <a:cs typeface="Calibri" panose="020F0502020204030204" pitchFamily="34" charset="0"/>
              </a:rPr>
              <a:t>Variables can only be used inside processes</a:t>
            </a:r>
          </a:p>
          <a:p>
            <a:pPr algn="l">
              <a:spcAft>
                <a:spcPts val="750"/>
              </a:spcAft>
              <a:buFont typeface="Arial" panose="020B0604020202020204" pitchFamily="34" charset="0"/>
              <a:buChar char="•"/>
            </a:pPr>
            <a:r>
              <a:rPr lang="en-US" sz="1600" b="0" i="0" dirty="0">
                <a:solidFill>
                  <a:srgbClr val="212934"/>
                </a:solidFill>
                <a:effectLst/>
                <a:latin typeface="Tw Cen MT (Body)"/>
                <a:ea typeface="Calibri" panose="020F0502020204030204" pitchFamily="34" charset="0"/>
                <a:cs typeface="Calibri" panose="020F0502020204030204" pitchFamily="34" charset="0"/>
              </a:rPr>
              <a:t>Any variable that is created in one process cannot be used in another process</a:t>
            </a:r>
          </a:p>
          <a:p>
            <a:pPr algn="l">
              <a:spcAft>
                <a:spcPts val="750"/>
              </a:spcAft>
              <a:buFont typeface="Arial" panose="020B0604020202020204" pitchFamily="34" charset="0"/>
              <a:buChar char="•"/>
            </a:pPr>
            <a:r>
              <a:rPr lang="en-US" sz="1600" b="0" i="0" dirty="0">
                <a:solidFill>
                  <a:srgbClr val="212934"/>
                </a:solidFill>
                <a:effectLst/>
                <a:latin typeface="Tw Cen MT (Body)"/>
                <a:ea typeface="Calibri" panose="020F0502020204030204" pitchFamily="34" charset="0"/>
                <a:cs typeface="Calibri" panose="020F0502020204030204" pitchFamily="34" charset="0"/>
              </a:rPr>
              <a:t>Variables need to be defined after the keyword </a:t>
            </a:r>
            <a:r>
              <a:rPr lang="en-US" sz="1600" b="0" i="1" dirty="0">
                <a:solidFill>
                  <a:srgbClr val="212934"/>
                </a:solidFill>
                <a:effectLst/>
                <a:latin typeface="Tw Cen MT (Body)"/>
                <a:ea typeface="Calibri" panose="020F0502020204030204" pitchFamily="34" charset="0"/>
                <a:cs typeface="Calibri" panose="020F0502020204030204" pitchFamily="34" charset="0"/>
              </a:rPr>
              <a:t>process</a:t>
            </a:r>
            <a:r>
              <a:rPr lang="en-US" sz="1600" b="0" i="0" dirty="0">
                <a:solidFill>
                  <a:srgbClr val="212934"/>
                </a:solidFill>
                <a:effectLst/>
                <a:latin typeface="Tw Cen MT (Body)"/>
                <a:ea typeface="Calibri" panose="020F0502020204030204" pitchFamily="34" charset="0"/>
                <a:cs typeface="Calibri" panose="020F0502020204030204" pitchFamily="34" charset="0"/>
              </a:rPr>
              <a:t> but before the keyword </a:t>
            </a:r>
            <a:r>
              <a:rPr lang="en-US" sz="1600" b="0" i="1" dirty="0">
                <a:solidFill>
                  <a:srgbClr val="212934"/>
                </a:solidFill>
                <a:effectLst/>
                <a:latin typeface="Tw Cen MT (Body)"/>
                <a:ea typeface="Calibri" panose="020F0502020204030204" pitchFamily="34" charset="0"/>
                <a:cs typeface="Calibri" panose="020F0502020204030204" pitchFamily="34" charset="0"/>
              </a:rPr>
              <a:t>begin</a:t>
            </a:r>
            <a:endParaRPr lang="en-US" sz="1600" b="0" i="0" dirty="0">
              <a:solidFill>
                <a:srgbClr val="212934"/>
              </a:solidFill>
              <a:effectLst/>
              <a:latin typeface="Tw Cen MT (Body)"/>
              <a:ea typeface="Calibri" panose="020F0502020204030204" pitchFamily="34" charset="0"/>
              <a:cs typeface="Calibri" panose="020F0502020204030204" pitchFamily="34" charset="0"/>
            </a:endParaRPr>
          </a:p>
          <a:p>
            <a:pPr algn="l">
              <a:spcAft>
                <a:spcPts val="750"/>
              </a:spcAft>
              <a:buFont typeface="Arial" panose="020B0604020202020204" pitchFamily="34" charset="0"/>
              <a:buChar char="•"/>
            </a:pPr>
            <a:r>
              <a:rPr lang="en-US" sz="1600" b="0" i="0" dirty="0">
                <a:solidFill>
                  <a:srgbClr val="212934"/>
                </a:solidFill>
                <a:effectLst/>
                <a:latin typeface="Tw Cen MT (Body)"/>
                <a:ea typeface="Calibri" panose="020F0502020204030204" pitchFamily="34" charset="0"/>
                <a:cs typeface="Calibri" panose="020F0502020204030204" pitchFamily="34" charset="0"/>
              </a:rPr>
              <a:t>Variables are assigned using the </a:t>
            </a:r>
            <a:r>
              <a:rPr lang="en-US" sz="1600" b="1" i="0" dirty="0">
                <a:solidFill>
                  <a:srgbClr val="212934"/>
                </a:solidFill>
                <a:effectLst/>
                <a:latin typeface="Tw Cen MT (Body)"/>
                <a:ea typeface="Calibri" panose="020F0502020204030204" pitchFamily="34" charset="0"/>
                <a:cs typeface="Calibri" panose="020F0502020204030204" pitchFamily="34" charset="0"/>
              </a:rPr>
              <a:t>:=</a:t>
            </a:r>
            <a:r>
              <a:rPr lang="en-US" sz="1600" b="0" i="0" dirty="0">
                <a:solidFill>
                  <a:srgbClr val="212934"/>
                </a:solidFill>
                <a:effectLst/>
                <a:latin typeface="Tw Cen MT (Body)"/>
                <a:ea typeface="Calibri" panose="020F0502020204030204" pitchFamily="34" charset="0"/>
                <a:cs typeface="Calibri" panose="020F0502020204030204" pitchFamily="34" charset="0"/>
              </a:rPr>
              <a:t> assignment symbol</a:t>
            </a:r>
          </a:p>
          <a:p>
            <a:pPr algn="l">
              <a:spcAft>
                <a:spcPts val="750"/>
              </a:spcAft>
              <a:buFont typeface="Arial" panose="020B0604020202020204" pitchFamily="34" charset="0"/>
              <a:buChar char="•"/>
            </a:pPr>
            <a:r>
              <a:rPr lang="en-US" sz="1600" b="0" i="0" dirty="0">
                <a:solidFill>
                  <a:srgbClr val="212934"/>
                </a:solidFill>
                <a:effectLst/>
                <a:latin typeface="Tw Cen MT (Body)"/>
                <a:ea typeface="Calibri" panose="020F0502020204030204" pitchFamily="34" charset="0"/>
                <a:cs typeface="Calibri" panose="020F0502020204030204" pitchFamily="34" charset="0"/>
              </a:rPr>
              <a:t>Variables that are assigned immediately take the value of the assignment</a:t>
            </a:r>
          </a:p>
          <a:p>
            <a:pPr algn="l">
              <a:spcAft>
                <a:spcPts val="1500"/>
              </a:spcAft>
            </a:pPr>
            <a:r>
              <a:rPr lang="en-US" sz="1600" b="1" i="0" dirty="0">
                <a:solidFill>
                  <a:srgbClr val="212934"/>
                </a:solidFill>
                <a:effectLst/>
                <a:latin typeface="Tw Cen MT (Body)"/>
                <a:ea typeface="Calibri" panose="020F0502020204030204" pitchFamily="34" charset="0"/>
                <a:cs typeface="Calibri" panose="020F0502020204030204" pitchFamily="34" charset="0"/>
              </a:rPr>
              <a:t>The most important thing to understand is that variables immediately take the value of their assignment</a:t>
            </a:r>
          </a:p>
        </p:txBody>
      </p:sp>
    </p:spTree>
    <p:extLst>
      <p:ext uri="{BB962C8B-B14F-4D97-AF65-F5344CB8AC3E}">
        <p14:creationId xmlns:p14="http://schemas.microsoft.com/office/powerpoint/2010/main" val="1869771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FFA419E-FC1D-0C0D-A1CC-E1DFFE21786D}"/>
              </a:ext>
            </a:extLst>
          </p:cNvPr>
          <p:cNvSpPr txBox="1"/>
          <p:nvPr/>
        </p:nvSpPr>
        <p:spPr>
          <a:xfrm>
            <a:off x="957139" y="848462"/>
            <a:ext cx="4854381" cy="5262979"/>
          </a:xfrm>
          <a:prstGeom prst="rect">
            <a:avLst/>
          </a:prstGeom>
          <a:noFill/>
        </p:spPr>
        <p:txBody>
          <a:bodyPr wrap="square">
            <a:spAutoFit/>
          </a:bodyPr>
          <a:lstStyle/>
          <a:p>
            <a:r>
              <a:rPr lang="tr-TR" sz="1200" b="1" dirty="0" err="1">
                <a:solidFill>
                  <a:srgbClr val="FF6600"/>
                </a:solidFill>
                <a:highlight>
                  <a:srgbClr val="000000"/>
                </a:highlight>
                <a:latin typeface="Courier New" panose="02070309020205020404" pitchFamily="49" charset="0"/>
              </a:rPr>
              <a:t>library</a:t>
            </a:r>
            <a:r>
              <a:rPr lang="tr-TR" sz="1200" b="0" dirty="0">
                <a:solidFill>
                  <a:srgbClr val="FFFFFF"/>
                </a:solidFill>
                <a:highlight>
                  <a:srgbClr val="000000"/>
                </a:highlight>
                <a:latin typeface="Courier New" panose="02070309020205020404" pitchFamily="49" charset="0"/>
              </a:rPr>
              <a:t> </a:t>
            </a:r>
            <a:r>
              <a:rPr lang="tr-TR" sz="1200" b="0" dirty="0" err="1">
                <a:solidFill>
                  <a:srgbClr val="800000"/>
                </a:solidFill>
                <a:highlight>
                  <a:srgbClr val="000000"/>
                </a:highlight>
                <a:latin typeface="Courier New" panose="02070309020205020404" pitchFamily="49" charset="0"/>
              </a:rPr>
              <a:t>ieee</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en-US" sz="1200" b="1" dirty="0">
                <a:solidFill>
                  <a:srgbClr val="FF6600"/>
                </a:solidFill>
                <a:highlight>
                  <a:srgbClr val="000000"/>
                </a:highlight>
                <a:latin typeface="Courier New" panose="02070309020205020404" pitchFamily="49" charset="0"/>
              </a:rPr>
              <a:t>use</a:t>
            </a:r>
            <a:r>
              <a:rPr lang="en-US" sz="1200" b="0" dirty="0">
                <a:solidFill>
                  <a:srgbClr val="FFFFFF"/>
                </a:solidFill>
                <a:highlight>
                  <a:srgbClr val="000000"/>
                </a:highlight>
                <a:latin typeface="Courier New" panose="02070309020205020404" pitchFamily="49" charset="0"/>
              </a:rPr>
              <a:t> </a:t>
            </a:r>
            <a:r>
              <a:rPr lang="en-US" sz="1200" b="0" dirty="0">
                <a:solidFill>
                  <a:srgbClr val="800000"/>
                </a:solidFill>
                <a:highlight>
                  <a:srgbClr val="000000"/>
                </a:highlight>
                <a:latin typeface="Courier New" panose="02070309020205020404" pitchFamily="49" charset="0"/>
              </a:rPr>
              <a:t>ieee</a:t>
            </a:r>
            <a:r>
              <a:rPr lang="en-US" sz="1200" b="1" dirty="0">
                <a:solidFill>
                  <a:srgbClr val="FFCC00"/>
                </a:solidFill>
                <a:highlight>
                  <a:srgbClr val="000000"/>
                </a:highlight>
                <a:latin typeface="Courier New" panose="02070309020205020404" pitchFamily="49" charset="0"/>
              </a:rPr>
              <a:t>.</a:t>
            </a:r>
            <a:r>
              <a:rPr lang="en-US" sz="1200" b="0" dirty="0">
                <a:solidFill>
                  <a:srgbClr val="800000"/>
                </a:solidFill>
                <a:highlight>
                  <a:srgbClr val="000000"/>
                </a:highlight>
                <a:latin typeface="Courier New" panose="02070309020205020404" pitchFamily="49" charset="0"/>
              </a:rPr>
              <a:t>std_logic_1164</a:t>
            </a:r>
            <a:r>
              <a:rPr lang="en-US" sz="1200" b="1" dirty="0">
                <a:solidFill>
                  <a:srgbClr val="FFCC00"/>
                </a:solidFill>
                <a:highlight>
                  <a:srgbClr val="000000"/>
                </a:highlight>
                <a:latin typeface="Courier New" panose="02070309020205020404" pitchFamily="49" charset="0"/>
              </a:rPr>
              <a:t>.</a:t>
            </a:r>
            <a:r>
              <a:rPr lang="en-US" sz="1200" b="1" dirty="0">
                <a:solidFill>
                  <a:srgbClr val="FF6600"/>
                </a:solidFill>
                <a:highlight>
                  <a:srgbClr val="000000"/>
                </a:highlight>
                <a:latin typeface="Courier New" panose="02070309020205020404" pitchFamily="49" charset="0"/>
              </a:rPr>
              <a:t>all</a:t>
            </a:r>
            <a:r>
              <a:rPr lang="en-US" sz="1200" b="1" dirty="0">
                <a:solidFill>
                  <a:srgbClr val="FFCC00"/>
                </a:solidFill>
                <a:highlight>
                  <a:srgbClr val="000000"/>
                </a:highlight>
                <a:latin typeface="Courier New" panose="02070309020205020404" pitchFamily="49" charset="0"/>
              </a:rPr>
              <a:t>;</a:t>
            </a:r>
            <a:endParaRPr lang="en-US" sz="1200" b="0" dirty="0">
              <a:solidFill>
                <a:srgbClr val="FFFFFF"/>
              </a:solidFill>
              <a:highlight>
                <a:srgbClr val="000000"/>
              </a:highlight>
              <a:latin typeface="Courier New" panose="02070309020205020404" pitchFamily="49" charset="0"/>
            </a:endParaRPr>
          </a:p>
          <a:p>
            <a:r>
              <a:rPr lang="en-US" sz="1200" b="1" dirty="0">
                <a:solidFill>
                  <a:srgbClr val="FF6600"/>
                </a:solidFill>
                <a:highlight>
                  <a:srgbClr val="000000"/>
                </a:highlight>
                <a:latin typeface="Courier New" panose="02070309020205020404" pitchFamily="49" charset="0"/>
              </a:rPr>
              <a:t>use</a:t>
            </a:r>
            <a:r>
              <a:rPr lang="en-US" sz="1200" b="0" dirty="0">
                <a:solidFill>
                  <a:srgbClr val="FFFFFF"/>
                </a:solidFill>
                <a:highlight>
                  <a:srgbClr val="000000"/>
                </a:highlight>
                <a:latin typeface="Courier New" panose="02070309020205020404" pitchFamily="49" charset="0"/>
              </a:rPr>
              <a:t> </a:t>
            </a:r>
            <a:r>
              <a:rPr lang="en-US" sz="1200" b="0" dirty="0" err="1">
                <a:solidFill>
                  <a:srgbClr val="800000"/>
                </a:solidFill>
                <a:highlight>
                  <a:srgbClr val="000000"/>
                </a:highlight>
                <a:latin typeface="Courier New" panose="02070309020205020404" pitchFamily="49" charset="0"/>
              </a:rPr>
              <a:t>ieee</a:t>
            </a:r>
            <a:r>
              <a:rPr lang="en-US" sz="1200" b="1" dirty="0" err="1">
                <a:solidFill>
                  <a:srgbClr val="FFCC00"/>
                </a:solidFill>
                <a:highlight>
                  <a:srgbClr val="000000"/>
                </a:highlight>
                <a:latin typeface="Courier New" panose="02070309020205020404" pitchFamily="49" charset="0"/>
              </a:rPr>
              <a:t>.</a:t>
            </a:r>
            <a:r>
              <a:rPr lang="en-US" sz="1200" b="0" dirty="0" err="1">
                <a:solidFill>
                  <a:srgbClr val="800000"/>
                </a:solidFill>
                <a:highlight>
                  <a:srgbClr val="000000"/>
                </a:highlight>
                <a:latin typeface="Courier New" panose="02070309020205020404" pitchFamily="49" charset="0"/>
              </a:rPr>
              <a:t>numeric_std</a:t>
            </a:r>
            <a:r>
              <a:rPr lang="en-US" sz="1200" b="1" dirty="0" err="1">
                <a:solidFill>
                  <a:srgbClr val="FFCC00"/>
                </a:solidFill>
                <a:highlight>
                  <a:srgbClr val="000000"/>
                </a:highlight>
                <a:latin typeface="Courier New" panose="02070309020205020404" pitchFamily="49" charset="0"/>
              </a:rPr>
              <a:t>.</a:t>
            </a:r>
            <a:r>
              <a:rPr lang="en-US" sz="1200" b="1" dirty="0" err="1">
                <a:solidFill>
                  <a:srgbClr val="FF6600"/>
                </a:solidFill>
                <a:highlight>
                  <a:srgbClr val="000000"/>
                </a:highlight>
                <a:latin typeface="Courier New" panose="02070309020205020404" pitchFamily="49" charset="0"/>
              </a:rPr>
              <a:t>all</a:t>
            </a:r>
            <a:r>
              <a:rPr lang="en-US" sz="1200" b="1" dirty="0">
                <a:solidFill>
                  <a:srgbClr val="FFCC00"/>
                </a:solidFill>
                <a:highlight>
                  <a:srgbClr val="000000"/>
                </a:highlight>
                <a:latin typeface="Courier New" panose="02070309020205020404" pitchFamily="49" charset="0"/>
              </a:rPr>
              <a:t>;</a:t>
            </a:r>
            <a:endParaRPr lang="en-US"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1" dirty="0" err="1">
                <a:solidFill>
                  <a:srgbClr val="FF6600"/>
                </a:solidFill>
                <a:highlight>
                  <a:srgbClr val="000000"/>
                </a:highlight>
                <a:latin typeface="Courier New" panose="02070309020205020404" pitchFamily="49" charset="0"/>
              </a:rPr>
              <a:t>entity</a:t>
            </a:r>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Variable_Statement</a:t>
            </a:r>
            <a:r>
              <a:rPr lang="tr-TR" sz="1200" b="0" dirty="0">
                <a:solidFill>
                  <a:srgbClr val="FFFFFF"/>
                </a:solidFill>
                <a:highlight>
                  <a:srgbClr val="000000"/>
                </a:highlight>
                <a:latin typeface="Courier New" panose="02070309020205020404" pitchFamily="49" charset="0"/>
              </a:rPr>
              <a:t> </a:t>
            </a:r>
            <a:r>
              <a:rPr lang="tr-TR" sz="1200" b="1" dirty="0">
                <a:solidFill>
                  <a:srgbClr val="FF6600"/>
                </a:solidFill>
                <a:highlight>
                  <a:srgbClr val="000000"/>
                </a:highlight>
                <a:latin typeface="Courier New" panose="02070309020205020404" pitchFamily="49" charset="0"/>
              </a:rPr>
              <a:t>is</a:t>
            </a:r>
            <a:endParaRPr lang="tr-TR" sz="1200" b="0" dirty="0">
              <a:solidFill>
                <a:srgbClr val="FFFFFF"/>
              </a:solidFill>
              <a:highlight>
                <a:srgbClr val="000000"/>
              </a:highlight>
              <a:latin typeface="Courier New" panose="02070309020205020404" pitchFamily="49" charset="0"/>
            </a:endParaRPr>
          </a:p>
          <a:p>
            <a:r>
              <a:rPr lang="tr-TR" sz="1200" b="1" dirty="0" err="1">
                <a:solidFill>
                  <a:srgbClr val="FF6600"/>
                </a:solidFill>
                <a:highlight>
                  <a:srgbClr val="000000"/>
                </a:highlight>
                <a:latin typeface="Courier New" panose="02070309020205020404" pitchFamily="49" charset="0"/>
              </a:rPr>
              <a:t>end</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entity</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en-US" sz="1200" b="1" dirty="0">
                <a:solidFill>
                  <a:srgbClr val="FF6600"/>
                </a:solidFill>
                <a:highlight>
                  <a:srgbClr val="000000"/>
                </a:highlight>
                <a:latin typeface="Courier New" panose="02070309020205020404" pitchFamily="49" charset="0"/>
              </a:rPr>
              <a:t>architecture</a:t>
            </a:r>
            <a:r>
              <a:rPr lang="en-US" sz="1200" b="0" dirty="0">
                <a:solidFill>
                  <a:srgbClr val="FFFFFF"/>
                </a:solidFill>
                <a:highlight>
                  <a:srgbClr val="000000"/>
                </a:highlight>
                <a:latin typeface="Courier New" panose="02070309020205020404" pitchFamily="49" charset="0"/>
              </a:rPr>
              <a:t> sim </a:t>
            </a:r>
            <a:r>
              <a:rPr lang="en-US" sz="1200" b="1" dirty="0">
                <a:solidFill>
                  <a:srgbClr val="FF6600"/>
                </a:solidFill>
                <a:highlight>
                  <a:srgbClr val="000000"/>
                </a:highlight>
                <a:latin typeface="Courier New" panose="02070309020205020404" pitchFamily="49" charset="0"/>
              </a:rPr>
              <a:t>of</a:t>
            </a:r>
            <a:r>
              <a:rPr lang="en-US" sz="1200" b="0" dirty="0">
                <a:solidFill>
                  <a:srgbClr val="FFFFFF"/>
                </a:solidFill>
                <a:highlight>
                  <a:srgbClr val="000000"/>
                </a:highlight>
                <a:latin typeface="Courier New" panose="02070309020205020404" pitchFamily="49" charset="0"/>
              </a:rPr>
              <a:t> </a:t>
            </a:r>
            <a:r>
              <a:rPr lang="en-US" sz="1200" b="0" dirty="0" err="1">
                <a:solidFill>
                  <a:srgbClr val="FFFFFF"/>
                </a:solidFill>
                <a:highlight>
                  <a:srgbClr val="000000"/>
                </a:highlight>
                <a:latin typeface="Courier New" panose="02070309020205020404" pitchFamily="49" charset="0"/>
              </a:rPr>
              <a:t>Variable_Statement</a:t>
            </a:r>
            <a:r>
              <a:rPr lang="en-US" sz="1200" b="0" dirty="0">
                <a:solidFill>
                  <a:srgbClr val="FFFFFF"/>
                </a:solidFill>
                <a:highlight>
                  <a:srgbClr val="000000"/>
                </a:highlight>
                <a:latin typeface="Courier New" panose="02070309020205020404" pitchFamily="49" charset="0"/>
              </a:rPr>
              <a:t> </a:t>
            </a:r>
            <a:r>
              <a:rPr lang="en-US" sz="1200" b="1" dirty="0">
                <a:solidFill>
                  <a:srgbClr val="FF6600"/>
                </a:solidFill>
                <a:highlight>
                  <a:srgbClr val="000000"/>
                </a:highlight>
                <a:latin typeface="Courier New" panose="02070309020205020404" pitchFamily="49" charset="0"/>
              </a:rPr>
              <a:t>is</a:t>
            </a:r>
            <a:endParaRPr lang="en-US"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signal</a:t>
            </a:r>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MySignal</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err="1">
                <a:solidFill>
                  <a:srgbClr val="66FF00"/>
                </a:solidFill>
                <a:highlight>
                  <a:srgbClr val="000000"/>
                </a:highlight>
                <a:latin typeface="Courier New" panose="02070309020205020404" pitchFamily="49" charset="0"/>
              </a:rPr>
              <a:t>integer</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a:solidFill>
                  <a:srgbClr val="FF8000"/>
                </a:solidFill>
                <a:highlight>
                  <a:srgbClr val="000000"/>
                </a:highlight>
                <a:latin typeface="Courier New" panose="02070309020205020404" pitchFamily="49" charset="0"/>
              </a:rPr>
              <a:t>0</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1" dirty="0" err="1">
                <a:solidFill>
                  <a:srgbClr val="FF6600"/>
                </a:solidFill>
                <a:highlight>
                  <a:srgbClr val="000000"/>
                </a:highlight>
                <a:latin typeface="Courier New" panose="02070309020205020404" pitchFamily="49" charset="0"/>
              </a:rPr>
              <a:t>begin</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process</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variable</a:t>
            </a:r>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MyVariable</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err="1">
                <a:solidFill>
                  <a:srgbClr val="66FF00"/>
                </a:solidFill>
                <a:highlight>
                  <a:srgbClr val="000000"/>
                </a:highlight>
                <a:latin typeface="Courier New" panose="02070309020205020404" pitchFamily="49" charset="0"/>
              </a:rPr>
              <a:t>integer</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a:solidFill>
                  <a:srgbClr val="FF8000"/>
                </a:solidFill>
                <a:highlight>
                  <a:srgbClr val="000000"/>
                </a:highlight>
                <a:latin typeface="Courier New" panose="02070309020205020404" pitchFamily="49" charset="0"/>
              </a:rPr>
              <a:t>0</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begin</a:t>
            </a:r>
            <a:endParaRPr lang="tr-TR"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MyVariable</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MyVariable</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a:solidFill>
                  <a:srgbClr val="FF8000"/>
                </a:solidFill>
                <a:highlight>
                  <a:srgbClr val="000000"/>
                </a:highlight>
                <a:latin typeface="Courier New" panose="02070309020205020404" pitchFamily="49" charset="0"/>
              </a:rPr>
              <a:t>1</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MySignal</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&lt;=</a:t>
            </a:r>
            <a:r>
              <a:rPr lang="tr-TR" sz="1200" b="0" dirty="0">
                <a:solidFill>
                  <a:srgbClr val="FFFFFF"/>
                </a:solidFill>
                <a:highlight>
                  <a:srgbClr val="000000"/>
                </a:highlight>
                <a:latin typeface="Courier New" panose="02070309020205020404" pitchFamily="49" charset="0"/>
              </a:rPr>
              <a:t> </a:t>
            </a:r>
            <a:r>
              <a:rPr lang="tr-TR" sz="1200" b="0" dirty="0" err="1">
                <a:solidFill>
                  <a:srgbClr val="FFFFFF"/>
                </a:solidFill>
                <a:highlight>
                  <a:srgbClr val="000000"/>
                </a:highlight>
                <a:latin typeface="Courier New" panose="02070309020205020404" pitchFamily="49" charset="0"/>
              </a:rPr>
              <a:t>MySignal</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0" dirty="0">
                <a:solidFill>
                  <a:srgbClr val="FF8000"/>
                </a:solidFill>
                <a:highlight>
                  <a:srgbClr val="000000"/>
                </a:highlight>
                <a:latin typeface="Courier New" panose="02070309020205020404" pitchFamily="49" charset="0"/>
              </a:rPr>
              <a:t>1</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report</a:t>
            </a:r>
            <a:r>
              <a:rPr lang="tr-TR" sz="1200" b="0" dirty="0">
                <a:solidFill>
                  <a:srgbClr val="FFFFFF"/>
                </a:solidFill>
                <a:highlight>
                  <a:srgbClr val="000000"/>
                </a:highlight>
                <a:latin typeface="Courier New" panose="02070309020205020404" pitchFamily="49" charset="0"/>
              </a:rPr>
              <a:t> </a:t>
            </a:r>
            <a:r>
              <a:rPr lang="tr-TR" sz="1200" b="0" dirty="0">
                <a:solidFill>
                  <a:srgbClr val="66FF00"/>
                </a:solidFill>
                <a:highlight>
                  <a:srgbClr val="000000"/>
                </a:highlight>
                <a:latin typeface="Courier New" panose="02070309020205020404" pitchFamily="49" charset="0"/>
              </a:rPr>
              <a:t>"</a:t>
            </a:r>
            <a:r>
              <a:rPr lang="tr-TR" sz="1200" b="0" dirty="0" err="1">
                <a:solidFill>
                  <a:srgbClr val="66FF00"/>
                </a:solidFill>
                <a:highlight>
                  <a:srgbClr val="000000"/>
                </a:highlight>
                <a:latin typeface="Courier New" panose="02070309020205020404" pitchFamily="49" charset="0"/>
              </a:rPr>
              <a:t>MyVariable</a:t>
            </a:r>
            <a:r>
              <a:rPr lang="tr-TR" sz="1200" b="0" dirty="0">
                <a:solidFill>
                  <a:srgbClr val="66FF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&amp;</a:t>
            </a:r>
            <a:r>
              <a:rPr lang="tr-TR" sz="1200" b="0" dirty="0">
                <a:solidFill>
                  <a:srgbClr val="FFFFFF"/>
                </a:solidFill>
                <a:highlight>
                  <a:srgbClr val="000000"/>
                </a:highlight>
                <a:latin typeface="Courier New" panose="02070309020205020404" pitchFamily="49" charset="0"/>
              </a:rPr>
              <a:t> </a:t>
            </a:r>
            <a:r>
              <a:rPr lang="tr-TR" sz="1200" b="0" dirty="0" err="1">
                <a:solidFill>
                  <a:srgbClr val="66FF00"/>
                </a:solidFill>
                <a:highlight>
                  <a:srgbClr val="000000"/>
                </a:highlight>
                <a:latin typeface="Courier New" panose="02070309020205020404" pitchFamily="49" charset="0"/>
              </a:rPr>
              <a:t>integer</a:t>
            </a:r>
            <a:r>
              <a:rPr lang="tr-TR" sz="1200" b="0" dirty="0" err="1">
                <a:solidFill>
                  <a:srgbClr val="FFFFFF"/>
                </a:solidFill>
                <a:highlight>
                  <a:srgbClr val="000000"/>
                </a:highlight>
                <a:latin typeface="Courier New" panose="02070309020205020404" pitchFamily="49" charset="0"/>
              </a:rPr>
              <a:t>'</a:t>
            </a:r>
            <a:r>
              <a:rPr lang="tr-TR" sz="1200" b="1" dirty="0" err="1">
                <a:solidFill>
                  <a:srgbClr val="FFCC00"/>
                </a:solidFill>
                <a:highlight>
                  <a:srgbClr val="000000"/>
                </a:highlight>
                <a:latin typeface="Courier New" panose="02070309020205020404" pitchFamily="49" charset="0"/>
              </a:rPr>
              <a:t>image</a:t>
            </a:r>
            <a:r>
              <a:rPr lang="tr-TR" sz="1200" b="1" dirty="0">
                <a:solidFill>
                  <a:srgbClr val="FFCC00"/>
                </a:solidFill>
                <a:highlight>
                  <a:srgbClr val="000000"/>
                </a:highlight>
                <a:latin typeface="Courier New" panose="02070309020205020404" pitchFamily="49" charset="0"/>
              </a:rPr>
              <a:t>(</a:t>
            </a:r>
            <a:r>
              <a:rPr lang="tr-TR" sz="1200" b="0" dirty="0" err="1">
                <a:solidFill>
                  <a:srgbClr val="FFFFFF"/>
                </a:solidFill>
                <a:highlight>
                  <a:srgbClr val="000000"/>
                </a:highlight>
                <a:latin typeface="Courier New" panose="02070309020205020404" pitchFamily="49" charset="0"/>
              </a:rPr>
              <a:t>MyVariable</a:t>
            </a:r>
            <a:r>
              <a:rPr lang="tr-TR" sz="1200" b="1" dirty="0">
                <a:solidFill>
                  <a:srgbClr val="FFCC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&amp;</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0" dirty="0">
                <a:solidFill>
                  <a:srgbClr val="66FF00"/>
                </a:solidFill>
                <a:highlight>
                  <a:srgbClr val="000000"/>
                </a:highlight>
                <a:latin typeface="Courier New" panose="02070309020205020404" pitchFamily="49" charset="0"/>
              </a:rPr>
              <a:t>", </a:t>
            </a:r>
            <a:r>
              <a:rPr lang="tr-TR" sz="1200" b="0" dirty="0" err="1">
                <a:solidFill>
                  <a:srgbClr val="66FF00"/>
                </a:solidFill>
                <a:highlight>
                  <a:srgbClr val="000000"/>
                </a:highlight>
                <a:latin typeface="Courier New" panose="02070309020205020404" pitchFamily="49" charset="0"/>
              </a:rPr>
              <a:t>MySignal</a:t>
            </a:r>
            <a:r>
              <a:rPr lang="tr-TR" sz="1200" b="0" dirty="0">
                <a:solidFill>
                  <a:srgbClr val="66FF00"/>
                </a:solidFill>
                <a:highlight>
                  <a:srgbClr val="000000"/>
                </a:highlight>
                <a:latin typeface="Courier New" panose="02070309020205020404" pitchFamily="49" charset="0"/>
              </a:rPr>
              <a:t>="</a:t>
            </a:r>
            <a:r>
              <a:rPr lang="tr-TR" sz="1200" b="0" dirty="0">
                <a:solidFill>
                  <a:srgbClr val="FFFFFF"/>
                </a:solidFill>
                <a:highlight>
                  <a:srgbClr val="000000"/>
                </a:highlight>
                <a:latin typeface="Courier New" panose="02070309020205020404" pitchFamily="49" charset="0"/>
              </a:rPr>
              <a:t> </a:t>
            </a:r>
            <a:r>
              <a:rPr lang="tr-TR" sz="1200" b="1" dirty="0">
                <a:solidFill>
                  <a:srgbClr val="FFCC00"/>
                </a:solidFill>
                <a:highlight>
                  <a:srgbClr val="000000"/>
                </a:highlight>
                <a:latin typeface="Courier New" panose="02070309020205020404" pitchFamily="49" charset="0"/>
              </a:rPr>
              <a:t>&amp;</a:t>
            </a:r>
            <a:r>
              <a:rPr lang="tr-TR" sz="1200" b="0" dirty="0">
                <a:solidFill>
                  <a:srgbClr val="FFFFFF"/>
                </a:solidFill>
                <a:highlight>
                  <a:srgbClr val="000000"/>
                </a:highlight>
                <a:latin typeface="Courier New" panose="02070309020205020404" pitchFamily="49" charset="0"/>
              </a:rPr>
              <a:t> </a:t>
            </a:r>
            <a:r>
              <a:rPr lang="tr-TR" sz="1200" b="0" dirty="0" err="1">
                <a:solidFill>
                  <a:srgbClr val="66FF00"/>
                </a:solidFill>
                <a:highlight>
                  <a:srgbClr val="000000"/>
                </a:highlight>
                <a:latin typeface="Courier New" panose="02070309020205020404" pitchFamily="49" charset="0"/>
              </a:rPr>
              <a:t>integer</a:t>
            </a:r>
            <a:r>
              <a:rPr lang="tr-TR" sz="1200" b="0" dirty="0" err="1">
                <a:solidFill>
                  <a:srgbClr val="FFFFFF"/>
                </a:solidFill>
                <a:highlight>
                  <a:srgbClr val="000000"/>
                </a:highlight>
                <a:latin typeface="Courier New" panose="02070309020205020404" pitchFamily="49" charset="0"/>
              </a:rPr>
              <a:t>'</a:t>
            </a:r>
            <a:r>
              <a:rPr lang="tr-TR" sz="1200" b="1" dirty="0" err="1">
                <a:solidFill>
                  <a:srgbClr val="FFCC00"/>
                </a:solidFill>
                <a:highlight>
                  <a:srgbClr val="000000"/>
                </a:highlight>
                <a:latin typeface="Courier New" panose="02070309020205020404" pitchFamily="49" charset="0"/>
              </a:rPr>
              <a:t>image</a:t>
            </a:r>
            <a:r>
              <a:rPr lang="tr-TR" sz="1200" b="1" dirty="0">
                <a:solidFill>
                  <a:srgbClr val="FFCC00"/>
                </a:solidFill>
                <a:highlight>
                  <a:srgbClr val="000000"/>
                </a:highlight>
                <a:latin typeface="Courier New" panose="02070309020205020404" pitchFamily="49" charset="0"/>
              </a:rPr>
              <a:t>(</a:t>
            </a:r>
            <a:r>
              <a:rPr lang="tr-TR" sz="1200" b="0" dirty="0" err="1">
                <a:solidFill>
                  <a:srgbClr val="FFFFFF"/>
                </a:solidFill>
                <a:highlight>
                  <a:srgbClr val="000000"/>
                </a:highlight>
                <a:latin typeface="Courier New" panose="02070309020205020404" pitchFamily="49" charset="0"/>
              </a:rPr>
              <a:t>MySignal</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wait</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for</a:t>
            </a:r>
            <a:r>
              <a:rPr lang="tr-TR" sz="1200" b="0" dirty="0">
                <a:solidFill>
                  <a:srgbClr val="FFFFFF"/>
                </a:solidFill>
                <a:highlight>
                  <a:srgbClr val="000000"/>
                </a:highlight>
                <a:latin typeface="Courier New" panose="02070309020205020404" pitchFamily="49" charset="0"/>
              </a:rPr>
              <a:t> </a:t>
            </a:r>
            <a:r>
              <a:rPr lang="tr-TR" sz="1200" b="0" dirty="0">
                <a:solidFill>
                  <a:srgbClr val="FF8000"/>
                </a:solidFill>
                <a:highlight>
                  <a:srgbClr val="000000"/>
                </a:highlight>
                <a:latin typeface="Courier New" panose="02070309020205020404" pitchFamily="49" charset="0"/>
              </a:rPr>
              <a:t>10ns</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end</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process</a:t>
            </a:r>
            <a:r>
              <a:rPr lang="tr-TR" sz="1200" b="1" dirty="0">
                <a:solidFill>
                  <a:srgbClr val="FFCC00"/>
                </a:solidFill>
                <a:highlight>
                  <a:srgbClr val="000000"/>
                </a:highlight>
                <a:latin typeface="Courier New" panose="02070309020205020404" pitchFamily="49" charset="0"/>
              </a:rPr>
              <a:t>;</a:t>
            </a:r>
            <a:endParaRPr lang="tr-TR" sz="1200" b="0" dirty="0">
              <a:solidFill>
                <a:srgbClr val="FFFFFF"/>
              </a:solidFill>
              <a:highlight>
                <a:srgbClr val="000000"/>
              </a:highlight>
              <a:latin typeface="Courier New" panose="02070309020205020404" pitchFamily="49" charset="0"/>
            </a:endParaRPr>
          </a:p>
          <a:p>
            <a:endParaRPr lang="tr-TR" sz="1200" b="0" dirty="0">
              <a:solidFill>
                <a:srgbClr val="FFFFFF"/>
              </a:solidFill>
              <a:highlight>
                <a:srgbClr val="000000"/>
              </a:highlight>
              <a:latin typeface="Courier New" panose="02070309020205020404" pitchFamily="49" charset="0"/>
            </a:endParaRPr>
          </a:p>
          <a:p>
            <a:r>
              <a:rPr lang="tr-TR" sz="1200" b="1" dirty="0" err="1">
                <a:solidFill>
                  <a:srgbClr val="FF6600"/>
                </a:solidFill>
                <a:highlight>
                  <a:srgbClr val="000000"/>
                </a:highlight>
                <a:latin typeface="Courier New" panose="02070309020205020404" pitchFamily="49" charset="0"/>
              </a:rPr>
              <a:t>end</a:t>
            </a:r>
            <a:r>
              <a:rPr lang="tr-TR" sz="1200" b="0" dirty="0">
                <a:solidFill>
                  <a:srgbClr val="FFFFFF"/>
                </a:solidFill>
                <a:highlight>
                  <a:srgbClr val="000000"/>
                </a:highlight>
                <a:latin typeface="Courier New" panose="02070309020205020404" pitchFamily="49" charset="0"/>
              </a:rPr>
              <a:t> </a:t>
            </a:r>
            <a:r>
              <a:rPr lang="tr-TR" sz="1200" b="1" dirty="0" err="1">
                <a:solidFill>
                  <a:srgbClr val="FF6600"/>
                </a:solidFill>
                <a:highlight>
                  <a:srgbClr val="000000"/>
                </a:highlight>
                <a:latin typeface="Courier New" panose="02070309020205020404" pitchFamily="49" charset="0"/>
              </a:rPr>
              <a:t>architecture</a:t>
            </a:r>
            <a:r>
              <a:rPr lang="tr-TR" sz="1200" b="1" dirty="0">
                <a:solidFill>
                  <a:srgbClr val="FFCC00"/>
                </a:solidFill>
                <a:highlight>
                  <a:srgbClr val="000000"/>
                </a:highlight>
                <a:latin typeface="Courier New" panose="02070309020205020404" pitchFamily="49" charset="0"/>
              </a:rPr>
              <a:t>;</a:t>
            </a:r>
            <a:endParaRPr lang="tr-TR" sz="1200" dirty="0"/>
          </a:p>
        </p:txBody>
      </p:sp>
      <p:sp>
        <p:nvSpPr>
          <p:cNvPr id="7" name="TextBox 6">
            <a:extLst>
              <a:ext uri="{FF2B5EF4-FFF2-40B4-BE49-F238E27FC236}">
                <a16:creationId xmlns:a16="http://schemas.microsoft.com/office/drawing/2014/main" id="{24FC5E3A-FBE1-DD24-AF1F-563FAD906F27}"/>
              </a:ext>
            </a:extLst>
          </p:cNvPr>
          <p:cNvSpPr txBox="1"/>
          <p:nvPr/>
        </p:nvSpPr>
        <p:spPr>
          <a:xfrm>
            <a:off x="6704784" y="705049"/>
            <a:ext cx="4251325" cy="3046988"/>
          </a:xfrm>
          <a:prstGeom prst="rect">
            <a:avLst/>
          </a:prstGeom>
          <a:noFill/>
        </p:spPr>
        <p:txBody>
          <a:bodyPr wrap="square">
            <a:spAutoFit/>
          </a:bodyPr>
          <a:lstStyle/>
          <a:p>
            <a:r>
              <a:rPr lang="tr-TR" sz="1600" b="1" dirty="0" err="1">
                <a:solidFill>
                  <a:srgbClr val="FFFFFF"/>
                </a:solidFill>
                <a:highlight>
                  <a:srgbClr val="000000"/>
                </a:highlight>
                <a:latin typeface="Courier New" panose="02070309020205020404" pitchFamily="49" charset="0"/>
              </a:rPr>
              <a:t>Note</a:t>
            </a:r>
            <a:r>
              <a:rPr lang="tr-TR" sz="1600" b="1" dirty="0">
                <a:solidFill>
                  <a:srgbClr val="FFCC00"/>
                </a:solidFill>
                <a:highlight>
                  <a:srgbClr val="000000"/>
                </a:highlight>
                <a:latin typeface="Courier New" panose="02070309020205020404" pitchFamily="49" charset="0"/>
              </a:rPr>
              <a:t>:</a:t>
            </a:r>
            <a:r>
              <a:rPr lang="tr-TR" sz="1600" b="1" dirty="0">
                <a:solidFill>
                  <a:srgbClr val="FFFFFF"/>
                </a:solidFill>
                <a:highlight>
                  <a:srgbClr val="000000"/>
                </a:highlight>
                <a:latin typeface="Courier New" panose="02070309020205020404" pitchFamily="49" charset="0"/>
              </a:rPr>
              <a:t> </a:t>
            </a:r>
            <a:r>
              <a:rPr lang="tr-TR" sz="1600" b="1" dirty="0" err="1">
                <a:solidFill>
                  <a:srgbClr val="FFFFFF"/>
                </a:solidFill>
                <a:highlight>
                  <a:srgbClr val="000000"/>
                </a:highlight>
                <a:latin typeface="Courier New" panose="02070309020205020404" pitchFamily="49" charset="0"/>
              </a:rPr>
              <a:t>MyVariable</a:t>
            </a:r>
            <a:r>
              <a:rPr lang="tr-TR" sz="1600" b="1" dirty="0">
                <a:solidFill>
                  <a:srgbClr val="FFCC00"/>
                </a:solidFill>
                <a:highlight>
                  <a:srgbClr val="000000"/>
                </a:highlight>
                <a:latin typeface="Courier New" panose="02070309020205020404" pitchFamily="49" charset="0"/>
              </a:rPr>
              <a:t>=</a:t>
            </a:r>
            <a:r>
              <a:rPr lang="tr-TR" sz="1600" b="1" dirty="0">
                <a:solidFill>
                  <a:srgbClr val="FF8000"/>
                </a:solidFill>
                <a:highlight>
                  <a:srgbClr val="000000"/>
                </a:highlight>
                <a:latin typeface="Courier New" panose="02070309020205020404" pitchFamily="49" charset="0"/>
              </a:rPr>
              <a:t>1</a:t>
            </a:r>
            <a:r>
              <a:rPr lang="tr-TR" sz="1600" b="1" dirty="0">
                <a:solidFill>
                  <a:srgbClr val="FFCC00"/>
                </a:solidFill>
                <a:highlight>
                  <a:srgbClr val="000000"/>
                </a:highlight>
                <a:latin typeface="Courier New" panose="02070309020205020404" pitchFamily="49" charset="0"/>
              </a:rPr>
              <a:t>,</a:t>
            </a:r>
            <a:r>
              <a:rPr lang="tr-TR" sz="1600" b="1" dirty="0">
                <a:solidFill>
                  <a:srgbClr val="FFFFFF"/>
                </a:solidFill>
                <a:highlight>
                  <a:srgbClr val="000000"/>
                </a:highlight>
                <a:latin typeface="Courier New" panose="02070309020205020404" pitchFamily="49" charset="0"/>
              </a:rPr>
              <a:t> </a:t>
            </a:r>
            <a:r>
              <a:rPr lang="tr-TR" sz="1600" b="1" dirty="0" err="1">
                <a:solidFill>
                  <a:srgbClr val="FFFFFF"/>
                </a:solidFill>
                <a:highlight>
                  <a:srgbClr val="000000"/>
                </a:highlight>
                <a:latin typeface="Courier New" panose="02070309020205020404" pitchFamily="49" charset="0"/>
              </a:rPr>
              <a:t>MySignal</a:t>
            </a:r>
            <a:r>
              <a:rPr lang="tr-TR" sz="1600" b="1" dirty="0">
                <a:solidFill>
                  <a:srgbClr val="FFCC00"/>
                </a:solidFill>
                <a:highlight>
                  <a:srgbClr val="000000"/>
                </a:highlight>
                <a:latin typeface="Courier New" panose="02070309020205020404" pitchFamily="49" charset="0"/>
              </a:rPr>
              <a:t>=</a:t>
            </a:r>
            <a:r>
              <a:rPr lang="tr-TR" sz="1600" b="1" dirty="0">
                <a:solidFill>
                  <a:srgbClr val="FF8000"/>
                </a:solidFill>
                <a:highlight>
                  <a:srgbClr val="000000"/>
                </a:highlight>
                <a:latin typeface="Courier New" panose="02070309020205020404" pitchFamily="49" charset="0"/>
              </a:rPr>
              <a:t>0</a:t>
            </a:r>
            <a:endParaRPr lang="tr-TR" sz="1600" b="1" dirty="0">
              <a:solidFill>
                <a:srgbClr val="FFFFFF"/>
              </a:solidFill>
              <a:highlight>
                <a:srgbClr val="000000"/>
              </a:highlight>
              <a:latin typeface="Courier New" panose="02070309020205020404" pitchFamily="49" charset="0"/>
            </a:endParaRPr>
          </a:p>
          <a:p>
            <a:r>
              <a:rPr lang="tr-TR" sz="1600" b="1" dirty="0" err="1">
                <a:solidFill>
                  <a:srgbClr val="FFFFFF"/>
                </a:solidFill>
                <a:highlight>
                  <a:srgbClr val="000000"/>
                </a:highlight>
                <a:latin typeface="Courier New" panose="02070309020205020404" pitchFamily="49" charset="0"/>
              </a:rPr>
              <a:t>Note</a:t>
            </a:r>
            <a:r>
              <a:rPr lang="tr-TR" sz="1600" b="1" dirty="0">
                <a:solidFill>
                  <a:srgbClr val="FFCC00"/>
                </a:solidFill>
                <a:highlight>
                  <a:srgbClr val="000000"/>
                </a:highlight>
                <a:latin typeface="Courier New" panose="02070309020205020404" pitchFamily="49" charset="0"/>
              </a:rPr>
              <a:t>:</a:t>
            </a:r>
            <a:r>
              <a:rPr lang="tr-TR" sz="1600" b="1" dirty="0">
                <a:solidFill>
                  <a:srgbClr val="FFFFFF"/>
                </a:solidFill>
                <a:highlight>
                  <a:srgbClr val="000000"/>
                </a:highlight>
                <a:latin typeface="Courier New" panose="02070309020205020404" pitchFamily="49" charset="0"/>
              </a:rPr>
              <a:t> </a:t>
            </a:r>
            <a:r>
              <a:rPr lang="tr-TR" sz="1600" b="1" dirty="0" err="1">
                <a:solidFill>
                  <a:srgbClr val="FFFFFF"/>
                </a:solidFill>
                <a:highlight>
                  <a:srgbClr val="000000"/>
                </a:highlight>
                <a:latin typeface="Courier New" panose="02070309020205020404" pitchFamily="49" charset="0"/>
              </a:rPr>
              <a:t>MyVariable</a:t>
            </a:r>
            <a:r>
              <a:rPr lang="tr-TR" sz="1600" b="1" dirty="0">
                <a:solidFill>
                  <a:srgbClr val="FFCC00"/>
                </a:solidFill>
                <a:highlight>
                  <a:srgbClr val="000000"/>
                </a:highlight>
                <a:latin typeface="Courier New" panose="02070309020205020404" pitchFamily="49" charset="0"/>
              </a:rPr>
              <a:t>=</a:t>
            </a:r>
            <a:r>
              <a:rPr lang="tr-TR" sz="1600" b="1" dirty="0">
                <a:solidFill>
                  <a:srgbClr val="FF8000"/>
                </a:solidFill>
                <a:highlight>
                  <a:srgbClr val="000000"/>
                </a:highlight>
                <a:latin typeface="Courier New" panose="02070309020205020404" pitchFamily="49" charset="0"/>
              </a:rPr>
              <a:t>2</a:t>
            </a:r>
            <a:r>
              <a:rPr lang="tr-TR" sz="1600" b="1" dirty="0">
                <a:solidFill>
                  <a:srgbClr val="FFCC00"/>
                </a:solidFill>
                <a:highlight>
                  <a:srgbClr val="000000"/>
                </a:highlight>
                <a:latin typeface="Courier New" panose="02070309020205020404" pitchFamily="49" charset="0"/>
              </a:rPr>
              <a:t>,</a:t>
            </a:r>
            <a:r>
              <a:rPr lang="tr-TR" sz="1600" b="1" dirty="0">
                <a:solidFill>
                  <a:srgbClr val="FFFFFF"/>
                </a:solidFill>
                <a:highlight>
                  <a:srgbClr val="000000"/>
                </a:highlight>
                <a:latin typeface="Courier New" panose="02070309020205020404" pitchFamily="49" charset="0"/>
              </a:rPr>
              <a:t> </a:t>
            </a:r>
            <a:r>
              <a:rPr lang="tr-TR" sz="1600" b="1" dirty="0" err="1">
                <a:solidFill>
                  <a:srgbClr val="FFFFFF"/>
                </a:solidFill>
                <a:highlight>
                  <a:srgbClr val="000000"/>
                </a:highlight>
                <a:latin typeface="Courier New" panose="02070309020205020404" pitchFamily="49" charset="0"/>
              </a:rPr>
              <a:t>MySignal</a:t>
            </a:r>
            <a:r>
              <a:rPr lang="tr-TR" sz="1600" b="1" dirty="0">
                <a:solidFill>
                  <a:srgbClr val="FFCC00"/>
                </a:solidFill>
                <a:highlight>
                  <a:srgbClr val="000000"/>
                </a:highlight>
                <a:latin typeface="Courier New" panose="02070309020205020404" pitchFamily="49" charset="0"/>
              </a:rPr>
              <a:t>=</a:t>
            </a:r>
            <a:r>
              <a:rPr lang="tr-TR" sz="1600" b="1" dirty="0">
                <a:solidFill>
                  <a:srgbClr val="FF8000"/>
                </a:solidFill>
                <a:highlight>
                  <a:srgbClr val="000000"/>
                </a:highlight>
                <a:latin typeface="Courier New" panose="02070309020205020404" pitchFamily="49" charset="0"/>
              </a:rPr>
              <a:t>1</a:t>
            </a:r>
            <a:endParaRPr lang="tr-TR" sz="1600" b="1" dirty="0">
              <a:solidFill>
                <a:srgbClr val="FFFFFF"/>
              </a:solidFill>
              <a:highlight>
                <a:srgbClr val="000000"/>
              </a:highlight>
              <a:latin typeface="Courier New" panose="02070309020205020404" pitchFamily="49" charset="0"/>
            </a:endParaRPr>
          </a:p>
          <a:p>
            <a:r>
              <a:rPr lang="tr-TR" sz="1600" b="1" dirty="0" err="1">
                <a:solidFill>
                  <a:srgbClr val="FFFFFF"/>
                </a:solidFill>
                <a:highlight>
                  <a:srgbClr val="000000"/>
                </a:highlight>
                <a:latin typeface="Courier New" panose="02070309020205020404" pitchFamily="49" charset="0"/>
              </a:rPr>
              <a:t>Note</a:t>
            </a:r>
            <a:r>
              <a:rPr lang="tr-TR" sz="1600" b="1" dirty="0">
                <a:solidFill>
                  <a:srgbClr val="FFCC00"/>
                </a:solidFill>
                <a:highlight>
                  <a:srgbClr val="000000"/>
                </a:highlight>
                <a:latin typeface="Courier New" panose="02070309020205020404" pitchFamily="49" charset="0"/>
              </a:rPr>
              <a:t>:</a:t>
            </a:r>
            <a:r>
              <a:rPr lang="tr-TR" sz="1600" b="1" dirty="0">
                <a:solidFill>
                  <a:srgbClr val="FFFFFF"/>
                </a:solidFill>
                <a:highlight>
                  <a:srgbClr val="000000"/>
                </a:highlight>
                <a:latin typeface="Courier New" panose="02070309020205020404" pitchFamily="49" charset="0"/>
              </a:rPr>
              <a:t> </a:t>
            </a:r>
            <a:r>
              <a:rPr lang="tr-TR" sz="1600" b="1" dirty="0" err="1">
                <a:solidFill>
                  <a:srgbClr val="FFFFFF"/>
                </a:solidFill>
                <a:highlight>
                  <a:srgbClr val="000000"/>
                </a:highlight>
                <a:latin typeface="Courier New" panose="02070309020205020404" pitchFamily="49" charset="0"/>
              </a:rPr>
              <a:t>MyVariable</a:t>
            </a:r>
            <a:r>
              <a:rPr lang="tr-TR" sz="1600" b="1" dirty="0">
                <a:solidFill>
                  <a:srgbClr val="FFCC00"/>
                </a:solidFill>
                <a:highlight>
                  <a:srgbClr val="000000"/>
                </a:highlight>
                <a:latin typeface="Courier New" panose="02070309020205020404" pitchFamily="49" charset="0"/>
              </a:rPr>
              <a:t>=</a:t>
            </a:r>
            <a:r>
              <a:rPr lang="tr-TR" sz="1600" b="1" dirty="0">
                <a:solidFill>
                  <a:srgbClr val="FF8000"/>
                </a:solidFill>
                <a:highlight>
                  <a:srgbClr val="000000"/>
                </a:highlight>
                <a:latin typeface="Courier New" panose="02070309020205020404" pitchFamily="49" charset="0"/>
              </a:rPr>
              <a:t>3</a:t>
            </a:r>
            <a:r>
              <a:rPr lang="tr-TR" sz="1600" b="1" dirty="0">
                <a:solidFill>
                  <a:srgbClr val="FFCC00"/>
                </a:solidFill>
                <a:highlight>
                  <a:srgbClr val="000000"/>
                </a:highlight>
                <a:latin typeface="Courier New" panose="02070309020205020404" pitchFamily="49" charset="0"/>
              </a:rPr>
              <a:t>,</a:t>
            </a:r>
            <a:r>
              <a:rPr lang="tr-TR" sz="1600" b="1" dirty="0">
                <a:solidFill>
                  <a:srgbClr val="FFFFFF"/>
                </a:solidFill>
                <a:highlight>
                  <a:srgbClr val="000000"/>
                </a:highlight>
                <a:latin typeface="Courier New" panose="02070309020205020404" pitchFamily="49" charset="0"/>
              </a:rPr>
              <a:t> </a:t>
            </a:r>
            <a:r>
              <a:rPr lang="tr-TR" sz="1600" b="1" dirty="0" err="1">
                <a:solidFill>
                  <a:srgbClr val="FFFFFF"/>
                </a:solidFill>
                <a:highlight>
                  <a:srgbClr val="000000"/>
                </a:highlight>
                <a:latin typeface="Courier New" panose="02070309020205020404" pitchFamily="49" charset="0"/>
              </a:rPr>
              <a:t>MySignal</a:t>
            </a:r>
            <a:r>
              <a:rPr lang="tr-TR" sz="1600" b="1" dirty="0">
                <a:solidFill>
                  <a:srgbClr val="FFCC00"/>
                </a:solidFill>
                <a:highlight>
                  <a:srgbClr val="000000"/>
                </a:highlight>
                <a:latin typeface="Courier New" panose="02070309020205020404" pitchFamily="49" charset="0"/>
              </a:rPr>
              <a:t>=</a:t>
            </a:r>
            <a:r>
              <a:rPr lang="tr-TR" sz="1600" b="1" dirty="0">
                <a:solidFill>
                  <a:srgbClr val="FF8000"/>
                </a:solidFill>
                <a:highlight>
                  <a:srgbClr val="000000"/>
                </a:highlight>
                <a:latin typeface="Courier New" panose="02070309020205020404" pitchFamily="49" charset="0"/>
              </a:rPr>
              <a:t>2</a:t>
            </a:r>
            <a:endParaRPr lang="tr-TR" sz="1600" b="1" dirty="0">
              <a:solidFill>
                <a:srgbClr val="FFFFFF"/>
              </a:solidFill>
              <a:highlight>
                <a:srgbClr val="000000"/>
              </a:highlight>
              <a:latin typeface="Courier New" panose="02070309020205020404" pitchFamily="49" charset="0"/>
            </a:endParaRPr>
          </a:p>
          <a:p>
            <a:r>
              <a:rPr lang="tr-TR" sz="1600" b="1" dirty="0" err="1">
                <a:solidFill>
                  <a:srgbClr val="FFFFFF"/>
                </a:solidFill>
                <a:highlight>
                  <a:srgbClr val="000000"/>
                </a:highlight>
                <a:latin typeface="Courier New" panose="02070309020205020404" pitchFamily="49" charset="0"/>
              </a:rPr>
              <a:t>Note</a:t>
            </a:r>
            <a:r>
              <a:rPr lang="tr-TR" sz="1600" b="1" dirty="0">
                <a:solidFill>
                  <a:srgbClr val="FFCC00"/>
                </a:solidFill>
                <a:highlight>
                  <a:srgbClr val="000000"/>
                </a:highlight>
                <a:latin typeface="Courier New" panose="02070309020205020404" pitchFamily="49" charset="0"/>
              </a:rPr>
              <a:t>:</a:t>
            </a:r>
            <a:r>
              <a:rPr lang="tr-TR" sz="1600" b="1" dirty="0">
                <a:solidFill>
                  <a:srgbClr val="FFFFFF"/>
                </a:solidFill>
                <a:highlight>
                  <a:srgbClr val="000000"/>
                </a:highlight>
                <a:latin typeface="Courier New" panose="02070309020205020404" pitchFamily="49" charset="0"/>
              </a:rPr>
              <a:t> </a:t>
            </a:r>
            <a:r>
              <a:rPr lang="tr-TR" sz="1600" b="1" dirty="0" err="1">
                <a:solidFill>
                  <a:srgbClr val="FFFFFF"/>
                </a:solidFill>
                <a:highlight>
                  <a:srgbClr val="000000"/>
                </a:highlight>
                <a:latin typeface="Courier New" panose="02070309020205020404" pitchFamily="49" charset="0"/>
              </a:rPr>
              <a:t>MyVariable</a:t>
            </a:r>
            <a:r>
              <a:rPr lang="tr-TR" sz="1600" b="1" dirty="0">
                <a:solidFill>
                  <a:srgbClr val="FFCC00"/>
                </a:solidFill>
                <a:highlight>
                  <a:srgbClr val="000000"/>
                </a:highlight>
                <a:latin typeface="Courier New" panose="02070309020205020404" pitchFamily="49" charset="0"/>
              </a:rPr>
              <a:t>=</a:t>
            </a:r>
            <a:r>
              <a:rPr lang="tr-TR" sz="1600" b="1" dirty="0">
                <a:solidFill>
                  <a:srgbClr val="FF8000"/>
                </a:solidFill>
                <a:highlight>
                  <a:srgbClr val="000000"/>
                </a:highlight>
                <a:latin typeface="Courier New" panose="02070309020205020404" pitchFamily="49" charset="0"/>
              </a:rPr>
              <a:t>4</a:t>
            </a:r>
            <a:r>
              <a:rPr lang="tr-TR" sz="1600" b="1" dirty="0">
                <a:solidFill>
                  <a:srgbClr val="FFCC00"/>
                </a:solidFill>
                <a:highlight>
                  <a:srgbClr val="000000"/>
                </a:highlight>
                <a:latin typeface="Courier New" panose="02070309020205020404" pitchFamily="49" charset="0"/>
              </a:rPr>
              <a:t>,</a:t>
            </a:r>
            <a:r>
              <a:rPr lang="tr-TR" sz="1600" b="1" dirty="0">
                <a:solidFill>
                  <a:srgbClr val="FFFFFF"/>
                </a:solidFill>
                <a:highlight>
                  <a:srgbClr val="000000"/>
                </a:highlight>
                <a:latin typeface="Courier New" panose="02070309020205020404" pitchFamily="49" charset="0"/>
              </a:rPr>
              <a:t> </a:t>
            </a:r>
            <a:r>
              <a:rPr lang="tr-TR" sz="1600" b="1" dirty="0" err="1">
                <a:solidFill>
                  <a:srgbClr val="FFFFFF"/>
                </a:solidFill>
                <a:highlight>
                  <a:srgbClr val="000000"/>
                </a:highlight>
                <a:latin typeface="Courier New" panose="02070309020205020404" pitchFamily="49" charset="0"/>
              </a:rPr>
              <a:t>MySignal</a:t>
            </a:r>
            <a:r>
              <a:rPr lang="tr-TR" sz="1600" b="1" dirty="0">
                <a:solidFill>
                  <a:srgbClr val="FFCC00"/>
                </a:solidFill>
                <a:highlight>
                  <a:srgbClr val="000000"/>
                </a:highlight>
                <a:latin typeface="Courier New" panose="02070309020205020404" pitchFamily="49" charset="0"/>
              </a:rPr>
              <a:t>=</a:t>
            </a:r>
            <a:r>
              <a:rPr lang="tr-TR" sz="1600" b="1" dirty="0">
                <a:solidFill>
                  <a:srgbClr val="FF8000"/>
                </a:solidFill>
                <a:highlight>
                  <a:srgbClr val="000000"/>
                </a:highlight>
                <a:latin typeface="Courier New" panose="02070309020205020404" pitchFamily="49" charset="0"/>
              </a:rPr>
              <a:t>3</a:t>
            </a:r>
            <a:endParaRPr lang="tr-TR" sz="1600" b="1" dirty="0">
              <a:solidFill>
                <a:srgbClr val="FFFFFF"/>
              </a:solidFill>
              <a:highlight>
                <a:srgbClr val="000000"/>
              </a:highlight>
              <a:latin typeface="Courier New" panose="02070309020205020404" pitchFamily="49" charset="0"/>
            </a:endParaRPr>
          </a:p>
          <a:p>
            <a:r>
              <a:rPr lang="tr-TR" sz="1600" b="1" dirty="0" err="1">
                <a:solidFill>
                  <a:srgbClr val="FFFFFF"/>
                </a:solidFill>
                <a:highlight>
                  <a:srgbClr val="000000"/>
                </a:highlight>
                <a:latin typeface="Courier New" panose="02070309020205020404" pitchFamily="49" charset="0"/>
              </a:rPr>
              <a:t>Note</a:t>
            </a:r>
            <a:r>
              <a:rPr lang="tr-TR" sz="1600" b="1" dirty="0">
                <a:solidFill>
                  <a:srgbClr val="FFCC00"/>
                </a:solidFill>
                <a:highlight>
                  <a:srgbClr val="000000"/>
                </a:highlight>
                <a:latin typeface="Courier New" panose="02070309020205020404" pitchFamily="49" charset="0"/>
              </a:rPr>
              <a:t>:</a:t>
            </a:r>
            <a:r>
              <a:rPr lang="tr-TR" sz="1600" b="1" dirty="0">
                <a:solidFill>
                  <a:srgbClr val="FFFFFF"/>
                </a:solidFill>
                <a:highlight>
                  <a:srgbClr val="000000"/>
                </a:highlight>
                <a:latin typeface="Courier New" panose="02070309020205020404" pitchFamily="49" charset="0"/>
              </a:rPr>
              <a:t> </a:t>
            </a:r>
            <a:r>
              <a:rPr lang="tr-TR" sz="1600" b="1" dirty="0" err="1">
                <a:solidFill>
                  <a:srgbClr val="FFFFFF"/>
                </a:solidFill>
                <a:highlight>
                  <a:srgbClr val="000000"/>
                </a:highlight>
                <a:latin typeface="Courier New" panose="02070309020205020404" pitchFamily="49" charset="0"/>
              </a:rPr>
              <a:t>MyVariable</a:t>
            </a:r>
            <a:r>
              <a:rPr lang="tr-TR" sz="1600" b="1" dirty="0">
                <a:solidFill>
                  <a:srgbClr val="FFCC00"/>
                </a:solidFill>
                <a:highlight>
                  <a:srgbClr val="000000"/>
                </a:highlight>
                <a:latin typeface="Courier New" panose="02070309020205020404" pitchFamily="49" charset="0"/>
              </a:rPr>
              <a:t>=</a:t>
            </a:r>
            <a:r>
              <a:rPr lang="tr-TR" sz="1600" b="1" dirty="0">
                <a:solidFill>
                  <a:srgbClr val="FF8000"/>
                </a:solidFill>
                <a:highlight>
                  <a:srgbClr val="000000"/>
                </a:highlight>
                <a:latin typeface="Courier New" panose="02070309020205020404" pitchFamily="49" charset="0"/>
              </a:rPr>
              <a:t>5</a:t>
            </a:r>
            <a:r>
              <a:rPr lang="tr-TR" sz="1600" b="1" dirty="0">
                <a:solidFill>
                  <a:srgbClr val="FFCC00"/>
                </a:solidFill>
                <a:highlight>
                  <a:srgbClr val="000000"/>
                </a:highlight>
                <a:latin typeface="Courier New" panose="02070309020205020404" pitchFamily="49" charset="0"/>
              </a:rPr>
              <a:t>,</a:t>
            </a:r>
            <a:r>
              <a:rPr lang="tr-TR" sz="1600" b="1" dirty="0">
                <a:solidFill>
                  <a:srgbClr val="FFFFFF"/>
                </a:solidFill>
                <a:highlight>
                  <a:srgbClr val="000000"/>
                </a:highlight>
                <a:latin typeface="Courier New" panose="02070309020205020404" pitchFamily="49" charset="0"/>
              </a:rPr>
              <a:t> </a:t>
            </a:r>
            <a:r>
              <a:rPr lang="tr-TR" sz="1600" b="1" dirty="0" err="1">
                <a:solidFill>
                  <a:srgbClr val="FFFFFF"/>
                </a:solidFill>
                <a:highlight>
                  <a:srgbClr val="000000"/>
                </a:highlight>
                <a:latin typeface="Courier New" panose="02070309020205020404" pitchFamily="49" charset="0"/>
              </a:rPr>
              <a:t>MySignal</a:t>
            </a:r>
            <a:r>
              <a:rPr lang="tr-TR" sz="1600" b="1" dirty="0">
                <a:solidFill>
                  <a:srgbClr val="FFCC00"/>
                </a:solidFill>
                <a:highlight>
                  <a:srgbClr val="000000"/>
                </a:highlight>
                <a:latin typeface="Courier New" panose="02070309020205020404" pitchFamily="49" charset="0"/>
              </a:rPr>
              <a:t>=</a:t>
            </a:r>
            <a:r>
              <a:rPr lang="tr-TR" sz="1600" b="1" dirty="0">
                <a:solidFill>
                  <a:srgbClr val="FF8000"/>
                </a:solidFill>
                <a:highlight>
                  <a:srgbClr val="000000"/>
                </a:highlight>
                <a:latin typeface="Courier New" panose="02070309020205020404" pitchFamily="49" charset="0"/>
              </a:rPr>
              <a:t>4</a:t>
            </a:r>
            <a:endParaRPr lang="tr-TR" sz="1600" b="1" dirty="0">
              <a:solidFill>
                <a:srgbClr val="FFFFFF"/>
              </a:solidFill>
              <a:highlight>
                <a:srgbClr val="000000"/>
              </a:highlight>
              <a:latin typeface="Courier New" panose="02070309020205020404" pitchFamily="49" charset="0"/>
            </a:endParaRPr>
          </a:p>
          <a:p>
            <a:r>
              <a:rPr lang="tr-TR" sz="1600" b="1" dirty="0" err="1">
                <a:solidFill>
                  <a:srgbClr val="FFFFFF"/>
                </a:solidFill>
                <a:highlight>
                  <a:srgbClr val="000000"/>
                </a:highlight>
                <a:latin typeface="Courier New" panose="02070309020205020404" pitchFamily="49" charset="0"/>
              </a:rPr>
              <a:t>Note</a:t>
            </a:r>
            <a:r>
              <a:rPr lang="tr-TR" sz="1600" b="1" dirty="0">
                <a:solidFill>
                  <a:srgbClr val="FFCC00"/>
                </a:solidFill>
                <a:highlight>
                  <a:srgbClr val="000000"/>
                </a:highlight>
                <a:latin typeface="Courier New" panose="02070309020205020404" pitchFamily="49" charset="0"/>
              </a:rPr>
              <a:t>:</a:t>
            </a:r>
            <a:r>
              <a:rPr lang="tr-TR" sz="1600" b="1" dirty="0">
                <a:solidFill>
                  <a:srgbClr val="FFFFFF"/>
                </a:solidFill>
                <a:highlight>
                  <a:srgbClr val="000000"/>
                </a:highlight>
                <a:latin typeface="Courier New" panose="02070309020205020404" pitchFamily="49" charset="0"/>
              </a:rPr>
              <a:t> </a:t>
            </a:r>
            <a:r>
              <a:rPr lang="tr-TR" sz="1600" b="1" dirty="0" err="1">
                <a:solidFill>
                  <a:srgbClr val="FFFFFF"/>
                </a:solidFill>
                <a:highlight>
                  <a:srgbClr val="000000"/>
                </a:highlight>
                <a:latin typeface="Courier New" panose="02070309020205020404" pitchFamily="49" charset="0"/>
              </a:rPr>
              <a:t>MyVariable</a:t>
            </a:r>
            <a:r>
              <a:rPr lang="tr-TR" sz="1600" b="1" dirty="0">
                <a:solidFill>
                  <a:srgbClr val="FFCC00"/>
                </a:solidFill>
                <a:highlight>
                  <a:srgbClr val="000000"/>
                </a:highlight>
                <a:latin typeface="Courier New" panose="02070309020205020404" pitchFamily="49" charset="0"/>
              </a:rPr>
              <a:t>=</a:t>
            </a:r>
            <a:r>
              <a:rPr lang="tr-TR" sz="1600" b="1" dirty="0">
                <a:solidFill>
                  <a:srgbClr val="FF8000"/>
                </a:solidFill>
                <a:highlight>
                  <a:srgbClr val="000000"/>
                </a:highlight>
                <a:latin typeface="Courier New" panose="02070309020205020404" pitchFamily="49" charset="0"/>
              </a:rPr>
              <a:t>6</a:t>
            </a:r>
            <a:r>
              <a:rPr lang="tr-TR" sz="1600" b="1" dirty="0">
                <a:solidFill>
                  <a:srgbClr val="FFCC00"/>
                </a:solidFill>
                <a:highlight>
                  <a:srgbClr val="000000"/>
                </a:highlight>
                <a:latin typeface="Courier New" panose="02070309020205020404" pitchFamily="49" charset="0"/>
              </a:rPr>
              <a:t>,</a:t>
            </a:r>
            <a:r>
              <a:rPr lang="tr-TR" sz="1600" b="1" dirty="0">
                <a:solidFill>
                  <a:srgbClr val="FFFFFF"/>
                </a:solidFill>
                <a:highlight>
                  <a:srgbClr val="000000"/>
                </a:highlight>
                <a:latin typeface="Courier New" panose="02070309020205020404" pitchFamily="49" charset="0"/>
              </a:rPr>
              <a:t> </a:t>
            </a:r>
            <a:r>
              <a:rPr lang="tr-TR" sz="1600" b="1" dirty="0" err="1">
                <a:solidFill>
                  <a:srgbClr val="FFFFFF"/>
                </a:solidFill>
                <a:highlight>
                  <a:srgbClr val="000000"/>
                </a:highlight>
                <a:latin typeface="Courier New" panose="02070309020205020404" pitchFamily="49" charset="0"/>
              </a:rPr>
              <a:t>MySignal</a:t>
            </a:r>
            <a:r>
              <a:rPr lang="tr-TR" sz="1600" b="1" dirty="0">
                <a:solidFill>
                  <a:srgbClr val="FFCC00"/>
                </a:solidFill>
                <a:highlight>
                  <a:srgbClr val="000000"/>
                </a:highlight>
                <a:latin typeface="Courier New" panose="02070309020205020404" pitchFamily="49" charset="0"/>
              </a:rPr>
              <a:t>=</a:t>
            </a:r>
            <a:r>
              <a:rPr lang="tr-TR" sz="1600" b="1" dirty="0">
                <a:solidFill>
                  <a:srgbClr val="FF8000"/>
                </a:solidFill>
                <a:highlight>
                  <a:srgbClr val="000000"/>
                </a:highlight>
                <a:latin typeface="Courier New" panose="02070309020205020404" pitchFamily="49" charset="0"/>
              </a:rPr>
              <a:t>5</a:t>
            </a:r>
            <a:endParaRPr lang="tr-TR" sz="1600" b="1" dirty="0">
              <a:solidFill>
                <a:srgbClr val="FFFFFF"/>
              </a:solidFill>
              <a:highlight>
                <a:srgbClr val="000000"/>
              </a:highlight>
              <a:latin typeface="Courier New" panose="02070309020205020404" pitchFamily="49" charset="0"/>
            </a:endParaRPr>
          </a:p>
          <a:p>
            <a:r>
              <a:rPr lang="tr-TR" sz="1600" b="1" dirty="0" err="1">
                <a:solidFill>
                  <a:srgbClr val="FFFFFF"/>
                </a:solidFill>
                <a:highlight>
                  <a:srgbClr val="000000"/>
                </a:highlight>
                <a:latin typeface="Courier New" panose="02070309020205020404" pitchFamily="49" charset="0"/>
              </a:rPr>
              <a:t>Note</a:t>
            </a:r>
            <a:r>
              <a:rPr lang="tr-TR" sz="1600" b="1" dirty="0">
                <a:solidFill>
                  <a:srgbClr val="FFCC00"/>
                </a:solidFill>
                <a:highlight>
                  <a:srgbClr val="000000"/>
                </a:highlight>
                <a:latin typeface="Courier New" panose="02070309020205020404" pitchFamily="49" charset="0"/>
              </a:rPr>
              <a:t>:</a:t>
            </a:r>
            <a:r>
              <a:rPr lang="tr-TR" sz="1600" b="1" dirty="0">
                <a:solidFill>
                  <a:srgbClr val="FFFFFF"/>
                </a:solidFill>
                <a:highlight>
                  <a:srgbClr val="000000"/>
                </a:highlight>
                <a:latin typeface="Courier New" panose="02070309020205020404" pitchFamily="49" charset="0"/>
              </a:rPr>
              <a:t> </a:t>
            </a:r>
            <a:r>
              <a:rPr lang="tr-TR" sz="1600" b="1" dirty="0" err="1">
                <a:solidFill>
                  <a:srgbClr val="FFFFFF"/>
                </a:solidFill>
                <a:highlight>
                  <a:srgbClr val="000000"/>
                </a:highlight>
                <a:latin typeface="Courier New" panose="02070309020205020404" pitchFamily="49" charset="0"/>
              </a:rPr>
              <a:t>MyVariable</a:t>
            </a:r>
            <a:r>
              <a:rPr lang="tr-TR" sz="1600" b="1" dirty="0">
                <a:solidFill>
                  <a:srgbClr val="FFCC00"/>
                </a:solidFill>
                <a:highlight>
                  <a:srgbClr val="000000"/>
                </a:highlight>
                <a:latin typeface="Courier New" panose="02070309020205020404" pitchFamily="49" charset="0"/>
              </a:rPr>
              <a:t>=</a:t>
            </a:r>
            <a:r>
              <a:rPr lang="tr-TR" sz="1600" b="1" dirty="0">
                <a:solidFill>
                  <a:srgbClr val="FF8000"/>
                </a:solidFill>
                <a:highlight>
                  <a:srgbClr val="000000"/>
                </a:highlight>
                <a:latin typeface="Courier New" panose="02070309020205020404" pitchFamily="49" charset="0"/>
              </a:rPr>
              <a:t>7</a:t>
            </a:r>
            <a:r>
              <a:rPr lang="tr-TR" sz="1600" b="1" dirty="0">
                <a:solidFill>
                  <a:srgbClr val="FFCC00"/>
                </a:solidFill>
                <a:highlight>
                  <a:srgbClr val="000000"/>
                </a:highlight>
                <a:latin typeface="Courier New" panose="02070309020205020404" pitchFamily="49" charset="0"/>
              </a:rPr>
              <a:t>,</a:t>
            </a:r>
            <a:r>
              <a:rPr lang="tr-TR" sz="1600" b="1" dirty="0">
                <a:solidFill>
                  <a:srgbClr val="FFFFFF"/>
                </a:solidFill>
                <a:highlight>
                  <a:srgbClr val="000000"/>
                </a:highlight>
                <a:latin typeface="Courier New" panose="02070309020205020404" pitchFamily="49" charset="0"/>
              </a:rPr>
              <a:t> </a:t>
            </a:r>
            <a:r>
              <a:rPr lang="tr-TR" sz="1600" b="1" dirty="0" err="1">
                <a:solidFill>
                  <a:srgbClr val="FFFFFF"/>
                </a:solidFill>
                <a:highlight>
                  <a:srgbClr val="000000"/>
                </a:highlight>
                <a:latin typeface="Courier New" panose="02070309020205020404" pitchFamily="49" charset="0"/>
              </a:rPr>
              <a:t>MySignal</a:t>
            </a:r>
            <a:r>
              <a:rPr lang="tr-TR" sz="1600" b="1" dirty="0">
                <a:solidFill>
                  <a:srgbClr val="FFCC00"/>
                </a:solidFill>
                <a:highlight>
                  <a:srgbClr val="000000"/>
                </a:highlight>
                <a:latin typeface="Courier New" panose="02070309020205020404" pitchFamily="49" charset="0"/>
              </a:rPr>
              <a:t>=</a:t>
            </a:r>
            <a:r>
              <a:rPr lang="tr-TR" sz="1600" b="1" dirty="0">
                <a:solidFill>
                  <a:srgbClr val="FF8000"/>
                </a:solidFill>
                <a:highlight>
                  <a:srgbClr val="000000"/>
                </a:highlight>
                <a:latin typeface="Courier New" panose="02070309020205020404" pitchFamily="49" charset="0"/>
              </a:rPr>
              <a:t>6</a:t>
            </a:r>
            <a:endParaRPr lang="tr-TR" sz="1600" b="1" dirty="0">
              <a:solidFill>
                <a:srgbClr val="FFFFFF"/>
              </a:solidFill>
              <a:highlight>
                <a:srgbClr val="000000"/>
              </a:highlight>
              <a:latin typeface="Courier New" panose="02070309020205020404" pitchFamily="49" charset="0"/>
            </a:endParaRPr>
          </a:p>
          <a:p>
            <a:r>
              <a:rPr lang="tr-TR" sz="1600" b="1" dirty="0" err="1">
                <a:solidFill>
                  <a:srgbClr val="FFFFFF"/>
                </a:solidFill>
                <a:highlight>
                  <a:srgbClr val="000000"/>
                </a:highlight>
                <a:latin typeface="Courier New" panose="02070309020205020404" pitchFamily="49" charset="0"/>
              </a:rPr>
              <a:t>Note</a:t>
            </a:r>
            <a:r>
              <a:rPr lang="tr-TR" sz="1600" b="1" dirty="0">
                <a:solidFill>
                  <a:srgbClr val="FFCC00"/>
                </a:solidFill>
                <a:highlight>
                  <a:srgbClr val="000000"/>
                </a:highlight>
                <a:latin typeface="Courier New" panose="02070309020205020404" pitchFamily="49" charset="0"/>
              </a:rPr>
              <a:t>:</a:t>
            </a:r>
            <a:r>
              <a:rPr lang="tr-TR" sz="1600" b="1" dirty="0">
                <a:solidFill>
                  <a:srgbClr val="FFFFFF"/>
                </a:solidFill>
                <a:highlight>
                  <a:srgbClr val="000000"/>
                </a:highlight>
                <a:latin typeface="Courier New" panose="02070309020205020404" pitchFamily="49" charset="0"/>
              </a:rPr>
              <a:t> </a:t>
            </a:r>
            <a:r>
              <a:rPr lang="tr-TR" sz="1600" b="1" dirty="0" err="1">
                <a:solidFill>
                  <a:srgbClr val="FFFFFF"/>
                </a:solidFill>
                <a:highlight>
                  <a:srgbClr val="000000"/>
                </a:highlight>
                <a:latin typeface="Courier New" panose="02070309020205020404" pitchFamily="49" charset="0"/>
              </a:rPr>
              <a:t>MyVariable</a:t>
            </a:r>
            <a:r>
              <a:rPr lang="tr-TR" sz="1600" b="1" dirty="0">
                <a:solidFill>
                  <a:srgbClr val="FFCC00"/>
                </a:solidFill>
                <a:highlight>
                  <a:srgbClr val="000000"/>
                </a:highlight>
                <a:latin typeface="Courier New" panose="02070309020205020404" pitchFamily="49" charset="0"/>
              </a:rPr>
              <a:t>=</a:t>
            </a:r>
            <a:r>
              <a:rPr lang="tr-TR" sz="1600" b="1" dirty="0">
                <a:solidFill>
                  <a:srgbClr val="FF8000"/>
                </a:solidFill>
                <a:highlight>
                  <a:srgbClr val="000000"/>
                </a:highlight>
                <a:latin typeface="Courier New" panose="02070309020205020404" pitchFamily="49" charset="0"/>
              </a:rPr>
              <a:t>8</a:t>
            </a:r>
            <a:r>
              <a:rPr lang="tr-TR" sz="1600" b="1" dirty="0">
                <a:solidFill>
                  <a:srgbClr val="FFCC00"/>
                </a:solidFill>
                <a:highlight>
                  <a:srgbClr val="000000"/>
                </a:highlight>
                <a:latin typeface="Courier New" panose="02070309020205020404" pitchFamily="49" charset="0"/>
              </a:rPr>
              <a:t>,</a:t>
            </a:r>
            <a:r>
              <a:rPr lang="tr-TR" sz="1600" b="1" dirty="0">
                <a:solidFill>
                  <a:srgbClr val="FFFFFF"/>
                </a:solidFill>
                <a:highlight>
                  <a:srgbClr val="000000"/>
                </a:highlight>
                <a:latin typeface="Courier New" panose="02070309020205020404" pitchFamily="49" charset="0"/>
              </a:rPr>
              <a:t> </a:t>
            </a:r>
            <a:r>
              <a:rPr lang="tr-TR" sz="1600" b="1" dirty="0" err="1">
                <a:solidFill>
                  <a:srgbClr val="FFFFFF"/>
                </a:solidFill>
                <a:highlight>
                  <a:srgbClr val="000000"/>
                </a:highlight>
                <a:latin typeface="Courier New" panose="02070309020205020404" pitchFamily="49" charset="0"/>
              </a:rPr>
              <a:t>MySignal</a:t>
            </a:r>
            <a:r>
              <a:rPr lang="tr-TR" sz="1600" b="1" dirty="0">
                <a:solidFill>
                  <a:srgbClr val="FFCC00"/>
                </a:solidFill>
                <a:highlight>
                  <a:srgbClr val="000000"/>
                </a:highlight>
                <a:latin typeface="Courier New" panose="02070309020205020404" pitchFamily="49" charset="0"/>
              </a:rPr>
              <a:t>=</a:t>
            </a:r>
            <a:r>
              <a:rPr lang="tr-TR" sz="1600" b="1" dirty="0">
                <a:solidFill>
                  <a:srgbClr val="FF8000"/>
                </a:solidFill>
                <a:highlight>
                  <a:srgbClr val="000000"/>
                </a:highlight>
                <a:latin typeface="Courier New" panose="02070309020205020404" pitchFamily="49" charset="0"/>
              </a:rPr>
              <a:t>7</a:t>
            </a:r>
            <a:endParaRPr lang="tr-TR" sz="1600" b="1" dirty="0">
              <a:solidFill>
                <a:srgbClr val="FFFFFF"/>
              </a:solidFill>
              <a:highlight>
                <a:srgbClr val="000000"/>
              </a:highlight>
              <a:latin typeface="Courier New" panose="02070309020205020404" pitchFamily="49" charset="0"/>
            </a:endParaRPr>
          </a:p>
          <a:p>
            <a:r>
              <a:rPr lang="tr-TR" sz="1600" b="1" dirty="0" err="1">
                <a:solidFill>
                  <a:srgbClr val="FFFFFF"/>
                </a:solidFill>
                <a:highlight>
                  <a:srgbClr val="000000"/>
                </a:highlight>
                <a:latin typeface="Courier New" panose="02070309020205020404" pitchFamily="49" charset="0"/>
              </a:rPr>
              <a:t>Note</a:t>
            </a:r>
            <a:r>
              <a:rPr lang="tr-TR" sz="1600" b="1" dirty="0">
                <a:solidFill>
                  <a:srgbClr val="FFCC00"/>
                </a:solidFill>
                <a:highlight>
                  <a:srgbClr val="000000"/>
                </a:highlight>
                <a:latin typeface="Courier New" panose="02070309020205020404" pitchFamily="49" charset="0"/>
              </a:rPr>
              <a:t>:</a:t>
            </a:r>
            <a:r>
              <a:rPr lang="tr-TR" sz="1600" b="1" dirty="0">
                <a:solidFill>
                  <a:srgbClr val="FFFFFF"/>
                </a:solidFill>
                <a:highlight>
                  <a:srgbClr val="000000"/>
                </a:highlight>
                <a:latin typeface="Courier New" panose="02070309020205020404" pitchFamily="49" charset="0"/>
              </a:rPr>
              <a:t> </a:t>
            </a:r>
            <a:r>
              <a:rPr lang="tr-TR" sz="1600" b="1" dirty="0" err="1">
                <a:solidFill>
                  <a:srgbClr val="FFFFFF"/>
                </a:solidFill>
                <a:highlight>
                  <a:srgbClr val="000000"/>
                </a:highlight>
                <a:latin typeface="Courier New" panose="02070309020205020404" pitchFamily="49" charset="0"/>
              </a:rPr>
              <a:t>MyVariable</a:t>
            </a:r>
            <a:r>
              <a:rPr lang="tr-TR" sz="1600" b="1" dirty="0">
                <a:solidFill>
                  <a:srgbClr val="FFCC00"/>
                </a:solidFill>
                <a:highlight>
                  <a:srgbClr val="000000"/>
                </a:highlight>
                <a:latin typeface="Courier New" panose="02070309020205020404" pitchFamily="49" charset="0"/>
              </a:rPr>
              <a:t>=</a:t>
            </a:r>
            <a:r>
              <a:rPr lang="tr-TR" sz="1600" b="1" dirty="0">
                <a:solidFill>
                  <a:srgbClr val="FF8000"/>
                </a:solidFill>
                <a:highlight>
                  <a:srgbClr val="000000"/>
                </a:highlight>
                <a:latin typeface="Courier New" panose="02070309020205020404" pitchFamily="49" charset="0"/>
              </a:rPr>
              <a:t>9</a:t>
            </a:r>
            <a:r>
              <a:rPr lang="tr-TR" sz="1600" b="1" dirty="0">
                <a:solidFill>
                  <a:srgbClr val="FFCC00"/>
                </a:solidFill>
                <a:highlight>
                  <a:srgbClr val="000000"/>
                </a:highlight>
                <a:latin typeface="Courier New" panose="02070309020205020404" pitchFamily="49" charset="0"/>
              </a:rPr>
              <a:t>,</a:t>
            </a:r>
            <a:r>
              <a:rPr lang="tr-TR" sz="1600" b="1" dirty="0">
                <a:solidFill>
                  <a:srgbClr val="FFFFFF"/>
                </a:solidFill>
                <a:highlight>
                  <a:srgbClr val="000000"/>
                </a:highlight>
                <a:latin typeface="Courier New" panose="02070309020205020404" pitchFamily="49" charset="0"/>
              </a:rPr>
              <a:t> </a:t>
            </a:r>
            <a:r>
              <a:rPr lang="tr-TR" sz="1600" b="1" dirty="0" err="1">
                <a:solidFill>
                  <a:srgbClr val="FFFFFF"/>
                </a:solidFill>
                <a:highlight>
                  <a:srgbClr val="000000"/>
                </a:highlight>
                <a:latin typeface="Courier New" panose="02070309020205020404" pitchFamily="49" charset="0"/>
              </a:rPr>
              <a:t>MySignal</a:t>
            </a:r>
            <a:r>
              <a:rPr lang="tr-TR" sz="1600" b="1" dirty="0">
                <a:solidFill>
                  <a:srgbClr val="FFCC00"/>
                </a:solidFill>
                <a:highlight>
                  <a:srgbClr val="000000"/>
                </a:highlight>
                <a:latin typeface="Courier New" panose="02070309020205020404" pitchFamily="49" charset="0"/>
              </a:rPr>
              <a:t>=</a:t>
            </a:r>
            <a:r>
              <a:rPr lang="tr-TR" sz="1600" b="1" dirty="0">
                <a:solidFill>
                  <a:srgbClr val="FF8000"/>
                </a:solidFill>
                <a:highlight>
                  <a:srgbClr val="000000"/>
                </a:highlight>
                <a:latin typeface="Courier New" panose="02070309020205020404" pitchFamily="49" charset="0"/>
              </a:rPr>
              <a:t>8</a:t>
            </a:r>
          </a:p>
          <a:p>
            <a:r>
              <a:rPr lang="tr-TR" sz="1600" b="1" dirty="0">
                <a:solidFill>
                  <a:srgbClr val="FF8000"/>
                </a:solidFill>
                <a:latin typeface="Courier New" panose="02070309020205020404" pitchFamily="49" charset="0"/>
              </a:rPr>
              <a:t>               </a:t>
            </a:r>
            <a:r>
              <a:rPr lang="tr-TR" sz="1600" b="1" dirty="0">
                <a:solidFill>
                  <a:schemeClr val="bg1"/>
                </a:solidFill>
                <a:latin typeface="Courier New" panose="02070309020205020404" pitchFamily="49" charset="0"/>
              </a:rPr>
              <a:t> </a:t>
            </a:r>
            <a:r>
              <a:rPr lang="tr-TR" sz="1600" b="1" dirty="0">
                <a:highlight>
                  <a:srgbClr val="000000"/>
                </a:highlight>
                <a:latin typeface="Courier New" panose="02070309020205020404" pitchFamily="49" charset="0"/>
              </a:rPr>
              <a:t>.</a:t>
            </a:r>
          </a:p>
          <a:p>
            <a:r>
              <a:rPr lang="tr-TR" sz="1600" b="1" dirty="0">
                <a:latin typeface="Courier New" panose="02070309020205020404" pitchFamily="49" charset="0"/>
              </a:rPr>
              <a:t>                </a:t>
            </a:r>
            <a:r>
              <a:rPr lang="tr-TR" sz="1600" b="1" dirty="0">
                <a:highlight>
                  <a:srgbClr val="000000"/>
                </a:highlight>
                <a:latin typeface="Courier New" panose="02070309020205020404" pitchFamily="49" charset="0"/>
              </a:rPr>
              <a:t>.</a:t>
            </a:r>
          </a:p>
          <a:p>
            <a:r>
              <a:rPr lang="tr-TR" sz="1600" b="1" dirty="0">
                <a:latin typeface="Courier New" panose="02070309020205020404" pitchFamily="49" charset="0"/>
              </a:rPr>
              <a:t>                </a:t>
            </a:r>
            <a:r>
              <a:rPr lang="tr-TR" sz="1600" b="1" dirty="0">
                <a:highlight>
                  <a:srgbClr val="000000"/>
                </a:highlight>
                <a:latin typeface="Courier New" panose="02070309020205020404" pitchFamily="49" charset="0"/>
              </a:rPr>
              <a:t>.</a:t>
            </a:r>
          </a:p>
        </p:txBody>
      </p:sp>
      <p:sp>
        <p:nvSpPr>
          <p:cNvPr id="2" name="Content Placeholder 2">
            <a:extLst>
              <a:ext uri="{FF2B5EF4-FFF2-40B4-BE49-F238E27FC236}">
                <a16:creationId xmlns:a16="http://schemas.microsoft.com/office/drawing/2014/main" id="{D87AC766-5CA4-03CE-77E0-242586666678}"/>
              </a:ext>
            </a:extLst>
          </p:cNvPr>
          <p:cNvSpPr txBox="1">
            <a:spLocks/>
          </p:cNvSpPr>
          <p:nvPr/>
        </p:nvSpPr>
        <p:spPr bwMode="auto">
          <a:xfrm>
            <a:off x="1" y="56607"/>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ctr">
              <a:spcAft>
                <a:spcPts val="1200"/>
              </a:spcAft>
              <a:buNone/>
            </a:pPr>
            <a:r>
              <a:rPr lang="tr-TR" sz="4000" b="1" dirty="0">
                <a:solidFill>
                  <a:srgbClr val="FF0000"/>
                </a:solidFill>
                <a:latin typeface="Tw Cen MT (Headings)"/>
                <a:ea typeface="+mj-ea"/>
                <a:cs typeface="+mj-cs"/>
              </a:rPr>
              <a:t>CODE EXAMPLE</a:t>
            </a:r>
            <a:endParaRPr lang="en-GB" sz="40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313995326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A24E6194-BF4B-0342-808C-3C5D30AE033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18B2E7-0A19-1F49-D4BD-6AAE1F097486}"/>
              </a:ext>
            </a:extLst>
          </p:cNvPr>
          <p:cNvSpPr>
            <a:spLocks noGrp="1"/>
          </p:cNvSpPr>
          <p:nvPr>
            <p:ph type="title"/>
          </p:nvPr>
        </p:nvSpPr>
        <p:spPr>
          <a:xfrm>
            <a:off x="1141413" y="34318"/>
            <a:ext cx="9905998" cy="619732"/>
          </a:xfrm>
        </p:spPr>
        <p:txBody>
          <a:bodyPr>
            <a:normAutofit/>
          </a:bodyPr>
          <a:lstStyle/>
          <a:p>
            <a:r>
              <a:rPr lang="tr-TR" b="1" dirty="0">
                <a:solidFill>
                  <a:srgbClr val="FF0000"/>
                </a:solidFill>
              </a:rPr>
              <a:t>10.</a:t>
            </a:r>
            <a:r>
              <a:rPr lang="en-GB" b="1" dirty="0">
                <a:solidFill>
                  <a:srgbClr val="FF0000"/>
                </a:solidFill>
              </a:rPr>
              <a:t>7</a:t>
            </a:r>
            <a:r>
              <a:rPr lang="tr-TR" b="1" dirty="0"/>
              <a:t> </a:t>
            </a:r>
            <a:r>
              <a:rPr lang="tr-TR" b="1" dirty="0" err="1">
                <a:solidFill>
                  <a:schemeClr val="bg1"/>
                </a:solidFill>
              </a:rPr>
              <a:t>procedure</a:t>
            </a:r>
            <a:r>
              <a:rPr lang="tr-TR" b="1" dirty="0"/>
              <a:t> </a:t>
            </a:r>
            <a:r>
              <a:rPr lang="en-GB" b="1" dirty="0">
                <a:solidFill>
                  <a:schemeClr val="bg1"/>
                </a:solidFill>
              </a:rPr>
              <a:t>CALL</a:t>
            </a:r>
            <a:r>
              <a:rPr lang="en-GB" b="1" dirty="0"/>
              <a:t> </a:t>
            </a:r>
            <a:r>
              <a:rPr lang="tr-TR" b="1" dirty="0" err="1">
                <a:solidFill>
                  <a:schemeClr val="bg1"/>
                </a:solidFill>
              </a:rPr>
              <a:t>statement</a:t>
            </a:r>
            <a:endParaRPr lang="tr-TR" b="1" dirty="0">
              <a:solidFill>
                <a:schemeClr val="bg1"/>
              </a:solidFill>
            </a:endParaRPr>
          </a:p>
        </p:txBody>
      </p:sp>
      <p:sp>
        <p:nvSpPr>
          <p:cNvPr id="4" name="Rectangle 2">
            <a:extLst>
              <a:ext uri="{FF2B5EF4-FFF2-40B4-BE49-F238E27FC236}">
                <a16:creationId xmlns:a16="http://schemas.microsoft.com/office/drawing/2014/main" id="{514DFD4B-1CBE-D5A0-8EFA-A7155D244155}"/>
              </a:ext>
            </a:extLst>
          </p:cNvPr>
          <p:cNvSpPr>
            <a:spLocks noGrp="1" noChangeArrowheads="1"/>
          </p:cNvSpPr>
          <p:nvPr>
            <p:ph idx="1"/>
          </p:nvPr>
        </p:nvSpPr>
        <p:spPr bwMode="auto">
          <a:xfrm>
            <a:off x="409105" y="1023382"/>
            <a:ext cx="9863943"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p>
          <a:p>
            <a:pPr>
              <a:lnSpc>
                <a:spcPct val="100000"/>
              </a:lnSpc>
              <a:buSzTx/>
            </a:pPr>
            <a:r>
              <a:rPr kumimoji="0" lang="en-US" altLang="tr-TR" sz="1600" b="1" i="0" u="none" strike="noStrike" cap="none" normalizeH="0" baseline="0" dirty="0">
                <a:ln>
                  <a:noFill/>
                </a:ln>
                <a:solidFill>
                  <a:srgbClr val="000000"/>
                </a:solidFill>
                <a:effectLst/>
                <a:latin typeface="+mn-lt"/>
                <a:cs typeface="Arial" panose="020B0604020202020204" pitchFamily="34" charset="0"/>
              </a:rPr>
              <a:t>A procedure is a type of subprogram in VHDL which can help us avoid repeating code</a:t>
            </a:r>
          </a:p>
          <a:p>
            <a:pPr lvl="1">
              <a:lnSpc>
                <a:spcPct val="100000"/>
              </a:lnSpc>
              <a:buSzTx/>
              <a:buFont typeface="Courier New" panose="02070309020205020404" pitchFamily="49" charset="0"/>
              <a:buChar char="o"/>
            </a:pPr>
            <a:r>
              <a:rPr kumimoji="0" lang="en-US" altLang="tr-TR" sz="1600" b="0" i="0" u="none" strike="noStrike" cap="none" normalizeH="0" baseline="0" dirty="0">
                <a:ln>
                  <a:noFill/>
                </a:ln>
                <a:solidFill>
                  <a:srgbClr val="000000"/>
                </a:solidFill>
                <a:effectLst/>
                <a:latin typeface="+mn-lt"/>
                <a:cs typeface="Arial" panose="020B0604020202020204" pitchFamily="34" charset="0"/>
              </a:rPr>
              <a:t>Sometimes the need arises to perform identical operations several places throughout the design</a:t>
            </a:r>
            <a:endParaRPr lang="en-US" altLang="tr-TR" sz="1600" dirty="0">
              <a:solidFill>
                <a:srgbClr val="000000"/>
              </a:solidFill>
              <a:latin typeface="+mn-lt"/>
              <a:cs typeface="Arial" panose="020B0604020202020204" pitchFamily="34" charset="0"/>
            </a:endParaRPr>
          </a:p>
          <a:p>
            <a:pPr lvl="1">
              <a:lnSpc>
                <a:spcPct val="100000"/>
              </a:lnSpc>
              <a:buSzTx/>
              <a:buFont typeface="Courier New" panose="02070309020205020404" pitchFamily="49" charset="0"/>
              <a:buChar char="o"/>
            </a:pPr>
            <a:r>
              <a:rPr kumimoji="0" lang="en-US" altLang="tr-TR" sz="1600" b="0" i="0" u="none" strike="noStrike" cap="none" normalizeH="0" baseline="0" dirty="0">
                <a:ln>
                  <a:noFill/>
                </a:ln>
                <a:solidFill>
                  <a:srgbClr val="000000"/>
                </a:solidFill>
                <a:effectLst/>
                <a:latin typeface="+mn-lt"/>
                <a:cs typeface="Arial" panose="020B0604020202020204" pitchFamily="34" charset="0"/>
              </a:rPr>
              <a:t>While creating a module might be overkill for minor operations, a procedure is often what you want</a:t>
            </a:r>
          </a:p>
          <a:p>
            <a:pPr>
              <a:lnSpc>
                <a:spcPct val="100000"/>
              </a:lnSpc>
              <a:buSzTx/>
            </a:pPr>
            <a:r>
              <a:rPr kumimoji="0" lang="en-US" altLang="tr-TR" sz="1600" b="0" i="0" u="none" strike="noStrike" cap="none" normalizeH="0" baseline="0" dirty="0">
                <a:ln>
                  <a:noFill/>
                </a:ln>
                <a:solidFill>
                  <a:srgbClr val="000000"/>
                </a:solidFill>
                <a:effectLst/>
                <a:latin typeface="+mn-lt"/>
                <a:cs typeface="Arial" panose="020B0604020202020204" pitchFamily="34" charset="0"/>
              </a:rPr>
              <a:t>Procedures can be declared within any declarative region</a:t>
            </a:r>
            <a:endParaRPr lang="en-US" altLang="tr-TR" sz="1600" dirty="0">
              <a:solidFill>
                <a:srgbClr val="000000"/>
              </a:solidFill>
              <a:latin typeface="+mn-lt"/>
              <a:cs typeface="Arial" panose="020B0604020202020204" pitchFamily="34" charset="0"/>
            </a:endParaRPr>
          </a:p>
          <a:p>
            <a:pPr lvl="1">
              <a:lnSpc>
                <a:spcPct val="100000"/>
              </a:lnSpc>
              <a:buSzTx/>
              <a:buFont typeface="Courier New" panose="02070309020205020404" pitchFamily="49" charset="0"/>
              <a:buChar char="o"/>
            </a:pPr>
            <a:r>
              <a:rPr kumimoji="0" lang="en-US" altLang="tr-TR" sz="1600" b="0" i="0" u="none" strike="noStrike" cap="none" normalizeH="0" baseline="0" dirty="0">
                <a:ln>
                  <a:noFill/>
                </a:ln>
                <a:solidFill>
                  <a:srgbClr val="000000"/>
                </a:solidFill>
                <a:effectLst/>
                <a:latin typeface="+mn-lt"/>
                <a:cs typeface="Arial" panose="020B0604020202020204" pitchFamily="34" charset="0"/>
              </a:rPr>
              <a:t>The scope of the procedure will be limited to wherever it’s declared, architecture, package, or process</a:t>
            </a:r>
            <a:endParaRPr lang="en-US" altLang="tr-TR" sz="1600" dirty="0">
              <a:solidFill>
                <a:srgbClr val="000000"/>
              </a:solidFill>
              <a:latin typeface="+mn-lt"/>
              <a:cs typeface="Arial" panose="020B0604020202020204" pitchFamily="34" charset="0"/>
            </a:endParaRPr>
          </a:p>
          <a:p>
            <a:pPr lvl="1">
              <a:lnSpc>
                <a:spcPct val="100000"/>
              </a:lnSpc>
              <a:buSzTx/>
              <a:buFont typeface="Courier New" panose="02070309020205020404" pitchFamily="49" charset="0"/>
              <a:buChar char="o"/>
            </a:pPr>
            <a:r>
              <a:rPr kumimoji="0" lang="en-US" altLang="tr-TR" sz="1600" b="0" i="0" u="none" strike="noStrike" cap="none" normalizeH="0" baseline="0" dirty="0">
                <a:ln>
                  <a:noFill/>
                </a:ln>
                <a:solidFill>
                  <a:srgbClr val="000000"/>
                </a:solidFill>
                <a:effectLst/>
                <a:latin typeface="+mn-lt"/>
                <a:cs typeface="Arial" panose="020B0604020202020204" pitchFamily="34" charset="0"/>
              </a:rPr>
              <a:t>Whenever you call the procedure, it will behave like the code of the procedure was inserted where it was called from</a:t>
            </a:r>
            <a:endParaRPr kumimoji="0" lang="tr-TR" altLang="tr-TR" sz="1600" b="1" i="0" u="none" strike="noStrike" cap="none" normalizeH="0" baseline="0" dirty="0">
              <a:ln>
                <a:noFill/>
              </a:ln>
              <a:solidFill>
                <a:schemeClr val="bg1"/>
              </a:solidFill>
              <a:effectLst/>
              <a:latin typeface="+mn-lt"/>
              <a:cs typeface="Arial" panose="020B0604020202020204" pitchFamily="34" charset="0"/>
            </a:endParaRPr>
          </a:p>
          <a:p>
            <a:pPr>
              <a:lnSpc>
                <a:spcPct val="100000"/>
              </a:lnSpc>
              <a:buSzTx/>
            </a:pPr>
            <a:r>
              <a:rPr lang="en-US" altLang="tr-TR" sz="1600" dirty="0">
                <a:solidFill>
                  <a:schemeClr val="bg1"/>
                </a:solidFill>
                <a:latin typeface="+mn-lt"/>
                <a:cs typeface="Arial" panose="020B0604020202020204" pitchFamily="34" charset="0"/>
              </a:rPr>
              <a:t>A procedure’s parameter list defines its inputs and outputs, kind of like a mini-module</a:t>
            </a:r>
          </a:p>
          <a:p>
            <a:pPr lvl="1">
              <a:lnSpc>
                <a:spcPct val="100000"/>
              </a:lnSpc>
              <a:buSzTx/>
              <a:buFont typeface="Courier New" panose="02070309020205020404" pitchFamily="49" charset="0"/>
              <a:buChar char="o"/>
            </a:pPr>
            <a:r>
              <a:rPr lang="en-US" altLang="tr-TR" sz="1600" dirty="0">
                <a:solidFill>
                  <a:schemeClr val="bg1"/>
                </a:solidFill>
                <a:latin typeface="+mn-lt"/>
                <a:cs typeface="Arial" panose="020B0604020202020204" pitchFamily="34" charset="0"/>
              </a:rPr>
              <a:t>It can be a signal or a constant, but unlike a module, it can also be a variable</a:t>
            </a:r>
          </a:p>
          <a:p>
            <a:pPr lvl="1">
              <a:lnSpc>
                <a:spcPct val="100000"/>
              </a:lnSpc>
              <a:buSzTx/>
              <a:buFont typeface="Courier New" panose="02070309020205020404" pitchFamily="49" charset="0"/>
              <a:buChar char="o"/>
            </a:pPr>
            <a:r>
              <a:rPr lang="en-US" altLang="tr-TR" sz="1600" dirty="0">
                <a:solidFill>
                  <a:schemeClr val="bg1"/>
                </a:solidFill>
                <a:latin typeface="+mn-lt"/>
                <a:cs typeface="Arial" panose="020B0604020202020204" pitchFamily="34" charset="0"/>
              </a:rPr>
              <a:t>You can declare objects between the “is” and “begin” keywords that are only valid inside the procedure</a:t>
            </a:r>
          </a:p>
          <a:p>
            <a:pPr lvl="1">
              <a:lnSpc>
                <a:spcPct val="100000"/>
              </a:lnSpc>
              <a:buSzTx/>
              <a:buFont typeface="Courier New" panose="02070309020205020404" pitchFamily="49" charset="0"/>
              <a:buChar char="o"/>
            </a:pPr>
            <a:r>
              <a:rPr lang="en-US" altLang="tr-TR" sz="1600" dirty="0">
                <a:solidFill>
                  <a:schemeClr val="bg1"/>
                </a:solidFill>
                <a:latin typeface="+mn-lt"/>
                <a:cs typeface="Arial" panose="020B0604020202020204" pitchFamily="34" charset="0"/>
              </a:rPr>
              <a:t>These may include constants, variables, types, subtypes, and aliases, but not signals</a:t>
            </a:r>
            <a:endParaRPr kumimoji="0" lang="tr-TR" altLang="tr-TR" sz="1600" b="1" i="0" u="none" strike="noStrike" cap="none" normalizeH="0" baseline="0" dirty="0">
              <a:ln>
                <a:noFill/>
              </a:ln>
              <a:solidFill>
                <a:srgbClr val="E04C10"/>
              </a:solidFill>
              <a:effectLst/>
              <a:latin typeface="+mn-lt"/>
              <a:cs typeface="Arial" panose="020B0604020202020204" pitchFamily="34" charset="0"/>
            </a:endParaRPr>
          </a:p>
          <a:p>
            <a:pPr marL="0" indent="0">
              <a:lnSpc>
                <a:spcPct val="100000"/>
              </a:lnSpc>
              <a:buSzTx/>
              <a:buNone/>
            </a:pPr>
            <a:r>
              <a:rPr kumimoji="0" lang="tr-TR" altLang="tr-TR" sz="16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600" b="0" i="0" u="none" strike="noStrike" cap="none" normalizeH="0" baseline="0" dirty="0" err="1">
                <a:ln>
                  <a:noFill/>
                </a:ln>
                <a:solidFill>
                  <a:schemeClr val="bg1"/>
                </a:solidFill>
                <a:effectLst/>
                <a:latin typeface="+mn-lt"/>
              </a:rPr>
              <a:t>procedure</a:t>
            </a:r>
            <a:r>
              <a:rPr kumimoji="0" lang="tr-TR" altLang="tr-TR" sz="1600" b="0" i="0" u="none" strike="noStrike" cap="none" normalizeH="0" baseline="0" dirty="0">
                <a:ln>
                  <a:noFill/>
                </a:ln>
                <a:solidFill>
                  <a:schemeClr val="bg1"/>
                </a:solidFill>
                <a:effectLst/>
                <a:latin typeface="+mn-lt"/>
              </a:rPr>
              <a:t> &lt;</a:t>
            </a:r>
            <a:r>
              <a:rPr kumimoji="0" lang="tr-TR" altLang="tr-TR" sz="1600" b="0" i="0" u="none" strike="noStrike" cap="none" normalizeH="0" baseline="0" dirty="0" err="1">
                <a:ln>
                  <a:noFill/>
                </a:ln>
                <a:solidFill>
                  <a:schemeClr val="bg1"/>
                </a:solidFill>
                <a:effectLst/>
                <a:latin typeface="+mn-lt"/>
              </a:rPr>
              <a:t>procedure_name</a:t>
            </a:r>
            <a:r>
              <a:rPr kumimoji="0" lang="tr-TR" altLang="tr-TR" sz="1600" b="0" i="0" u="none" strike="noStrike" cap="none" normalizeH="0" baseline="0" dirty="0">
                <a:ln>
                  <a:noFill/>
                </a:ln>
                <a:solidFill>
                  <a:schemeClr val="bg1"/>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600" b="0" i="0" u="none" strike="noStrike" cap="none" normalizeH="0" baseline="0" dirty="0">
                <a:ln>
                  <a:noFill/>
                </a:ln>
                <a:solidFill>
                  <a:schemeClr val="bg1"/>
                </a:solidFill>
                <a:effectLst/>
                <a:latin typeface="+mn-lt"/>
              </a:rPr>
              <a:t>    (</a:t>
            </a:r>
            <a:r>
              <a:rPr kumimoji="0" lang="tr-TR" altLang="tr-TR" sz="1600" b="0" i="0" u="none" strike="noStrike" cap="none" normalizeH="0" baseline="0" dirty="0" err="1">
                <a:ln>
                  <a:noFill/>
                </a:ln>
                <a:solidFill>
                  <a:schemeClr val="bg1"/>
                </a:solidFill>
                <a:effectLst/>
                <a:latin typeface="+mn-lt"/>
              </a:rPr>
              <a:t>signal|variable|constant</a:t>
            </a:r>
            <a:r>
              <a:rPr kumimoji="0" lang="tr-TR" altLang="tr-TR" sz="1600" b="0" i="0" u="none" strike="noStrike" cap="none" normalizeH="0" baseline="0" dirty="0">
                <a:ln>
                  <a:noFill/>
                </a:ln>
                <a:solidFill>
                  <a:schemeClr val="bg1"/>
                </a:solidFill>
                <a:effectLst/>
                <a:latin typeface="+mn-lt"/>
              </a:rPr>
              <a:t> &lt;name1&gt; : </a:t>
            </a:r>
            <a:r>
              <a:rPr kumimoji="0" lang="tr-TR" altLang="tr-TR" sz="1600" b="0" i="0" u="none" strike="noStrike" cap="none" normalizeH="0" baseline="0" dirty="0" err="1">
                <a:ln>
                  <a:noFill/>
                </a:ln>
                <a:solidFill>
                  <a:schemeClr val="bg1"/>
                </a:solidFill>
                <a:effectLst/>
                <a:latin typeface="+mn-lt"/>
              </a:rPr>
              <a:t>in|out|inout</a:t>
            </a:r>
            <a:r>
              <a:rPr kumimoji="0" lang="tr-TR" altLang="tr-TR" sz="1600" b="0" i="0" u="none" strike="noStrike" cap="none" normalizeH="0" baseline="0" dirty="0">
                <a:ln>
                  <a:noFill/>
                </a:ln>
                <a:solidFill>
                  <a:schemeClr val="bg1"/>
                </a:solidFill>
                <a:effectLst/>
                <a:latin typeface="+mn-lt"/>
              </a:rPr>
              <a:t> &lt;</a:t>
            </a:r>
            <a:r>
              <a:rPr kumimoji="0" lang="tr-TR" altLang="tr-TR" sz="1600" b="0" i="0" u="none" strike="noStrike" cap="none" normalizeH="0" baseline="0" dirty="0" err="1">
                <a:ln>
                  <a:noFill/>
                </a:ln>
                <a:solidFill>
                  <a:schemeClr val="bg1"/>
                </a:solidFill>
                <a:effectLst/>
                <a:latin typeface="+mn-lt"/>
              </a:rPr>
              <a:t>type</a:t>
            </a:r>
            <a:r>
              <a:rPr kumimoji="0" lang="tr-TR" altLang="tr-TR" sz="1600" b="0" i="0" u="none" strike="noStrike" cap="none" normalizeH="0" baseline="0" dirty="0">
                <a:ln>
                  <a:noFill/>
                </a:ln>
                <a:solidFill>
                  <a:schemeClr val="bg1"/>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600" b="0" i="0" u="none" strike="noStrike" cap="none" normalizeH="0" baseline="0" dirty="0">
                <a:ln>
                  <a:noFill/>
                </a:ln>
                <a:solidFill>
                  <a:schemeClr val="bg1"/>
                </a:solidFill>
                <a:effectLst/>
                <a:latin typeface="+mn-lt"/>
              </a:rPr>
              <a:t>     </a:t>
            </a:r>
            <a:r>
              <a:rPr kumimoji="0" lang="tr-TR" altLang="tr-TR" sz="1600" b="0" i="0" u="none" strike="noStrike" cap="none" normalizeH="0" baseline="0" dirty="0" err="1">
                <a:ln>
                  <a:noFill/>
                </a:ln>
                <a:solidFill>
                  <a:schemeClr val="bg1"/>
                </a:solidFill>
                <a:effectLst/>
                <a:latin typeface="+mn-lt"/>
              </a:rPr>
              <a:t>signal|variable|constant</a:t>
            </a:r>
            <a:r>
              <a:rPr kumimoji="0" lang="tr-TR" altLang="tr-TR" sz="1600" b="0" i="0" u="none" strike="noStrike" cap="none" normalizeH="0" baseline="0" dirty="0">
                <a:ln>
                  <a:noFill/>
                </a:ln>
                <a:solidFill>
                  <a:schemeClr val="bg1"/>
                </a:solidFill>
                <a:effectLst/>
                <a:latin typeface="+mn-lt"/>
              </a:rPr>
              <a:t> &lt;name2&gt; : </a:t>
            </a:r>
            <a:r>
              <a:rPr kumimoji="0" lang="tr-TR" altLang="tr-TR" sz="1600" b="0" i="0" u="none" strike="noStrike" cap="none" normalizeH="0" baseline="0" dirty="0" err="1">
                <a:ln>
                  <a:noFill/>
                </a:ln>
                <a:solidFill>
                  <a:schemeClr val="bg1"/>
                </a:solidFill>
                <a:effectLst/>
                <a:latin typeface="+mn-lt"/>
              </a:rPr>
              <a:t>in|out|inout</a:t>
            </a:r>
            <a:r>
              <a:rPr kumimoji="0" lang="tr-TR" altLang="tr-TR" sz="1600" b="0" i="0" u="none" strike="noStrike" cap="none" normalizeH="0" baseline="0" dirty="0">
                <a:ln>
                  <a:noFill/>
                </a:ln>
                <a:solidFill>
                  <a:schemeClr val="bg1"/>
                </a:solidFill>
                <a:effectLst/>
                <a:latin typeface="+mn-lt"/>
              </a:rPr>
              <a:t> &lt;</a:t>
            </a:r>
            <a:r>
              <a:rPr kumimoji="0" lang="tr-TR" altLang="tr-TR" sz="1600" b="0" i="0" u="none" strike="noStrike" cap="none" normalizeH="0" baseline="0" dirty="0" err="1">
                <a:ln>
                  <a:noFill/>
                </a:ln>
                <a:solidFill>
                  <a:schemeClr val="bg1"/>
                </a:solidFill>
                <a:effectLst/>
                <a:latin typeface="+mn-lt"/>
              </a:rPr>
              <a:t>type</a:t>
            </a:r>
            <a:r>
              <a:rPr kumimoji="0" lang="tr-TR" altLang="tr-TR" sz="1600" b="0" i="0" u="none" strike="noStrike" cap="none" normalizeH="0" baseline="0" dirty="0">
                <a:ln>
                  <a:noFill/>
                </a:ln>
                <a:solidFill>
                  <a:schemeClr val="bg1"/>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600" b="0" i="0" u="none" strike="noStrike" cap="none" normalizeH="0" baseline="0" dirty="0">
                <a:ln>
                  <a:noFill/>
                </a:ln>
                <a:solidFill>
                  <a:schemeClr val="bg1"/>
                </a:solidFill>
                <a:effectLst/>
                <a:latin typeface="+mn-lt"/>
              </a:rPr>
              <a:t>        ... ) is</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600" b="0" i="0" u="none" strike="noStrike" cap="none" normalizeH="0" baseline="0" dirty="0">
                <a:ln>
                  <a:noFill/>
                </a:ln>
                <a:solidFill>
                  <a:schemeClr val="bg1"/>
                </a:solidFill>
                <a:effectLst/>
                <a:latin typeface="+mn-lt"/>
              </a:rPr>
              <a:t>    &lt;</a:t>
            </a:r>
            <a:r>
              <a:rPr kumimoji="0" lang="tr-TR" altLang="tr-TR" sz="1600" b="0" i="0" u="none" strike="noStrike" cap="none" normalizeH="0" baseline="0" dirty="0" err="1">
                <a:ln>
                  <a:noFill/>
                </a:ln>
                <a:solidFill>
                  <a:schemeClr val="bg1"/>
                </a:solidFill>
                <a:effectLst/>
                <a:latin typeface="+mn-lt"/>
              </a:rPr>
              <a:t>declarations_for_use_within_the_procedure</a:t>
            </a:r>
            <a:r>
              <a:rPr kumimoji="0" lang="tr-TR" altLang="tr-TR" sz="1600" b="0" i="0" u="none" strike="noStrike" cap="none" normalizeH="0" baseline="0" dirty="0">
                <a:ln>
                  <a:noFill/>
                </a:ln>
                <a:solidFill>
                  <a:schemeClr val="bg1"/>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600" b="0" i="0" u="none" strike="noStrike" cap="none" normalizeH="0" baseline="0" dirty="0" err="1">
                <a:ln>
                  <a:noFill/>
                </a:ln>
                <a:solidFill>
                  <a:schemeClr val="bg1"/>
                </a:solidFill>
                <a:effectLst/>
                <a:latin typeface="+mn-lt"/>
              </a:rPr>
              <a:t>begin</a:t>
            </a:r>
            <a:endParaRPr kumimoji="0" lang="tr-TR" altLang="tr-TR" sz="1600" b="0" i="0" u="none" strike="noStrike" cap="none" normalizeH="0" baseline="0" dirty="0">
              <a:ln>
                <a:noFill/>
              </a:ln>
              <a:solidFill>
                <a:schemeClr val="bg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600" b="0" i="0" u="none" strike="noStrike" cap="none" normalizeH="0" baseline="0" dirty="0">
                <a:ln>
                  <a:noFill/>
                </a:ln>
                <a:solidFill>
                  <a:schemeClr val="bg1"/>
                </a:solidFill>
                <a:effectLst/>
                <a:latin typeface="+mn-lt"/>
              </a:rPr>
              <a:t>     &lt;</a:t>
            </a:r>
            <a:r>
              <a:rPr kumimoji="0" lang="tr-TR" altLang="tr-TR" sz="1600" b="0" i="0" u="none" strike="noStrike" cap="none" normalizeH="0" baseline="0" dirty="0" err="1">
                <a:ln>
                  <a:noFill/>
                </a:ln>
                <a:solidFill>
                  <a:schemeClr val="bg1"/>
                </a:solidFill>
                <a:effectLst/>
                <a:latin typeface="+mn-lt"/>
              </a:rPr>
              <a:t>code_performed_by_the_procedure_here</a:t>
            </a:r>
            <a:r>
              <a:rPr kumimoji="0" lang="tr-TR" altLang="tr-TR" sz="1600" b="0" i="0" u="none" strike="noStrike" cap="none" normalizeH="0" baseline="0" dirty="0">
                <a:ln>
                  <a:noFill/>
                </a:ln>
                <a:solidFill>
                  <a:schemeClr val="bg1"/>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600" b="0" i="0" u="none" strike="noStrike" cap="none" normalizeH="0" baseline="0" dirty="0" err="1">
                <a:ln>
                  <a:noFill/>
                </a:ln>
                <a:solidFill>
                  <a:schemeClr val="bg1"/>
                </a:solidFill>
                <a:effectLst/>
                <a:latin typeface="+mn-lt"/>
              </a:rPr>
              <a:t>end</a:t>
            </a:r>
            <a:r>
              <a:rPr kumimoji="0" lang="tr-TR" altLang="tr-TR" sz="1600" b="0" i="0" u="none" strike="noStrike" cap="none" normalizeH="0" baseline="0" dirty="0">
                <a:ln>
                  <a:noFill/>
                </a:ln>
                <a:solidFill>
                  <a:schemeClr val="bg1"/>
                </a:solidFill>
                <a:effectLst/>
                <a:latin typeface="+mn-lt"/>
              </a:rPr>
              <a:t> </a:t>
            </a:r>
            <a:r>
              <a:rPr kumimoji="0" lang="tr-TR" altLang="tr-TR" sz="1600" b="0" i="0" u="none" strike="noStrike" cap="none" normalizeH="0" baseline="0" dirty="0" err="1">
                <a:ln>
                  <a:noFill/>
                </a:ln>
                <a:solidFill>
                  <a:schemeClr val="bg1"/>
                </a:solidFill>
                <a:effectLst/>
                <a:latin typeface="+mn-lt"/>
              </a:rPr>
              <a:t>procedure</a:t>
            </a:r>
            <a:r>
              <a:rPr kumimoji="0" lang="tr-TR" altLang="tr-TR" sz="1600" b="0" i="0" u="none" strike="noStrike" cap="none" normalizeH="0" baseline="0" dirty="0">
                <a:ln>
                  <a:noFill/>
                </a:ln>
                <a:solidFill>
                  <a:schemeClr val="bg1"/>
                </a:solidFill>
                <a:effectLst/>
                <a:latin typeface="+mn-lt"/>
              </a:rPr>
              <a:t>;</a:t>
            </a:r>
          </a:p>
        </p:txBody>
      </p:sp>
    </p:spTree>
    <p:extLst>
      <p:ext uri="{BB962C8B-B14F-4D97-AF65-F5344CB8AC3E}">
        <p14:creationId xmlns:p14="http://schemas.microsoft.com/office/powerpoint/2010/main" val="249642701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713F8458-62EB-A2F1-3CAC-14EF9105F8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531C1E-56E1-B82C-7DC5-9E0C67AD3767}"/>
              </a:ext>
            </a:extLst>
          </p:cNvPr>
          <p:cNvSpPr>
            <a:spLocks noGrp="1"/>
          </p:cNvSpPr>
          <p:nvPr>
            <p:ph type="title"/>
          </p:nvPr>
        </p:nvSpPr>
        <p:spPr>
          <a:xfrm>
            <a:off x="1141413" y="34318"/>
            <a:ext cx="9905998" cy="619732"/>
          </a:xfrm>
        </p:spPr>
        <p:txBody>
          <a:bodyPr>
            <a:normAutofit/>
          </a:bodyPr>
          <a:lstStyle/>
          <a:p>
            <a:r>
              <a:rPr lang="tr-TR" b="1" dirty="0">
                <a:solidFill>
                  <a:srgbClr val="FF0000"/>
                </a:solidFill>
              </a:rPr>
              <a:t>10.</a:t>
            </a:r>
            <a:r>
              <a:rPr lang="en-GB" b="1" dirty="0">
                <a:solidFill>
                  <a:srgbClr val="FF0000"/>
                </a:solidFill>
              </a:rPr>
              <a:t>8</a:t>
            </a:r>
            <a:r>
              <a:rPr lang="tr-TR" b="1" dirty="0"/>
              <a:t> </a:t>
            </a:r>
            <a:r>
              <a:rPr lang="tr-TR" b="1" dirty="0" err="1">
                <a:solidFill>
                  <a:schemeClr val="bg1"/>
                </a:solidFill>
              </a:rPr>
              <a:t>ıf</a:t>
            </a:r>
            <a:r>
              <a:rPr lang="tr-TR" b="1" dirty="0"/>
              <a:t> </a:t>
            </a:r>
            <a:r>
              <a:rPr lang="tr-TR" b="1" dirty="0" err="1">
                <a:solidFill>
                  <a:schemeClr val="bg1"/>
                </a:solidFill>
              </a:rPr>
              <a:t>statement</a:t>
            </a:r>
            <a:endParaRPr lang="tr-TR" b="1" dirty="0">
              <a:solidFill>
                <a:schemeClr val="bg1"/>
              </a:solidFill>
            </a:endParaRPr>
          </a:p>
        </p:txBody>
      </p:sp>
      <p:sp>
        <p:nvSpPr>
          <p:cNvPr id="10" name="TextBox 9">
            <a:extLst>
              <a:ext uri="{FF2B5EF4-FFF2-40B4-BE49-F238E27FC236}">
                <a16:creationId xmlns:a16="http://schemas.microsoft.com/office/drawing/2014/main" id="{5C96B8AF-38B7-5B09-9284-24629A5B77AB}"/>
              </a:ext>
            </a:extLst>
          </p:cNvPr>
          <p:cNvSpPr txBox="1"/>
          <p:nvPr/>
        </p:nvSpPr>
        <p:spPr>
          <a:xfrm>
            <a:off x="473075" y="654050"/>
            <a:ext cx="11748558" cy="3622851"/>
          </a:xfrm>
          <a:prstGeom prst="rect">
            <a:avLst/>
          </a:prstGeom>
          <a:noFill/>
        </p:spPr>
        <p:txBody>
          <a:bodyPr wrap="square">
            <a:spAutoFit/>
          </a:bodyPr>
          <a:lstStyle/>
          <a:p>
            <a:r>
              <a:rPr kumimoji="0" lang="tr-TR" altLang="tr-TR" sz="16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p>
          <a:p>
            <a:pPr marL="285750" indent="-285750">
              <a:buFont typeface="Arial" panose="020B0604020202020204" pitchFamily="34" charset="0"/>
              <a:buChar char="•"/>
            </a:pPr>
            <a:r>
              <a:rPr kumimoji="0" lang="en-US" altLang="tr-TR" sz="1600" i="0" u="none" strike="noStrike" cap="none" normalizeH="0" baseline="0" dirty="0">
                <a:ln>
                  <a:noFill/>
                </a:ln>
                <a:solidFill>
                  <a:schemeClr val="bg1"/>
                </a:solidFill>
                <a:effectLst/>
                <a:latin typeface="+mn-lt"/>
                <a:cs typeface="Arial" panose="020B0604020202020204" pitchFamily="34" charset="0"/>
              </a:rPr>
              <a:t>Selects for execution one or none of the enclosed sequences of statements, depending on the</a:t>
            </a:r>
            <a:r>
              <a:rPr kumimoji="0" lang="tr-TR" altLang="tr-TR" sz="1600" i="0" u="none" strike="noStrike" cap="none" normalizeH="0" baseline="0" dirty="0">
                <a:ln>
                  <a:noFill/>
                </a:ln>
                <a:solidFill>
                  <a:schemeClr val="bg1"/>
                </a:solidFill>
                <a:effectLst/>
                <a:latin typeface="+mn-lt"/>
                <a:cs typeface="Arial" panose="020B0604020202020204" pitchFamily="34" charset="0"/>
              </a:rPr>
              <a:t> </a:t>
            </a:r>
            <a:r>
              <a:rPr kumimoji="0" lang="en-US" altLang="tr-TR" sz="1600" i="0" u="none" strike="noStrike" cap="none" normalizeH="0" baseline="0" dirty="0">
                <a:ln>
                  <a:noFill/>
                </a:ln>
                <a:solidFill>
                  <a:schemeClr val="bg1"/>
                </a:solidFill>
                <a:effectLst/>
                <a:latin typeface="+mn-lt"/>
                <a:cs typeface="Arial" panose="020B0604020202020204" pitchFamily="34" charset="0"/>
              </a:rPr>
              <a:t>value of one or more corresponding conditions</a:t>
            </a:r>
            <a:endParaRPr kumimoji="0" lang="tr-TR" altLang="tr-TR" sz="1600" i="0" u="none" strike="noStrike" cap="none" normalizeH="0" baseline="0" dirty="0">
              <a:ln>
                <a:noFill/>
              </a:ln>
              <a:solidFill>
                <a:schemeClr val="bg1"/>
              </a:solidFill>
              <a:effectLst/>
              <a:latin typeface="+mn-lt"/>
              <a:cs typeface="Arial" panose="020B0604020202020204" pitchFamily="34" charset="0"/>
            </a:endParaRPr>
          </a:p>
          <a:p>
            <a:endParaRPr lang="tr-TR" altLang="tr-TR" sz="1600" b="1" dirty="0">
              <a:solidFill>
                <a:srgbClr val="E04C10"/>
              </a:solidFill>
              <a:cs typeface="Arial" panose="020B0604020202020204" pitchFamily="34" charset="0"/>
            </a:endParaRPr>
          </a:p>
          <a:p>
            <a:r>
              <a:rPr kumimoji="0" lang="tr-TR" altLang="tr-TR" sz="16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p>
          <a:p>
            <a:pPr>
              <a:lnSpc>
                <a:spcPct val="150000"/>
              </a:lnSpc>
            </a:pPr>
            <a:r>
              <a:rPr lang="en-US" sz="1600" dirty="0" err="1">
                <a:solidFill>
                  <a:schemeClr val="bg1"/>
                </a:solidFill>
                <a:latin typeface="Tw Cen MT (Body)"/>
              </a:rPr>
              <a:t>if_label</a:t>
            </a:r>
            <a:r>
              <a:rPr lang="en-US" sz="1600" dirty="0">
                <a:solidFill>
                  <a:schemeClr val="bg1"/>
                </a:solidFill>
                <a:latin typeface="Tw Cen MT (Body)"/>
              </a:rPr>
              <a:t> </a:t>
            </a:r>
            <a:r>
              <a:rPr lang="en-US" sz="1600" b="1" dirty="0">
                <a:solidFill>
                  <a:schemeClr val="bg1"/>
                </a:solidFill>
                <a:latin typeface="Tw Cen MT (Body)"/>
              </a:rPr>
              <a:t>:</a:t>
            </a:r>
            <a:r>
              <a:rPr lang="en-US" sz="1600" b="0" dirty="0">
                <a:solidFill>
                  <a:schemeClr val="bg1"/>
                </a:solidFill>
                <a:latin typeface="Tw Cen MT (Body)"/>
              </a:rPr>
              <a:t> </a:t>
            </a:r>
            <a:r>
              <a:rPr lang="en-US" sz="1600" b="1" dirty="0">
                <a:solidFill>
                  <a:schemeClr val="bg1"/>
                </a:solidFill>
                <a:latin typeface="Tw Cen MT (Body)"/>
              </a:rPr>
              <a:t>if</a:t>
            </a:r>
            <a:r>
              <a:rPr lang="en-US" sz="1600" b="0" dirty="0">
                <a:solidFill>
                  <a:schemeClr val="bg1"/>
                </a:solidFill>
                <a:latin typeface="Tw Cen MT (Body)"/>
              </a:rPr>
              <a:t> </a:t>
            </a:r>
            <a:r>
              <a:rPr lang="en-US" sz="1600" dirty="0">
                <a:solidFill>
                  <a:schemeClr val="bg1"/>
                </a:solidFill>
                <a:latin typeface="Tw Cen MT (Body)"/>
              </a:rPr>
              <a:t>condition</a:t>
            </a:r>
            <a:r>
              <a:rPr lang="en-US" sz="1600" b="0" dirty="0">
                <a:solidFill>
                  <a:schemeClr val="bg1"/>
                </a:solidFill>
                <a:latin typeface="Tw Cen MT (Body)"/>
              </a:rPr>
              <a:t> </a:t>
            </a:r>
            <a:r>
              <a:rPr lang="en-US" sz="1600" b="1" dirty="0">
                <a:solidFill>
                  <a:schemeClr val="bg1"/>
                </a:solidFill>
                <a:latin typeface="Tw Cen MT (Body)"/>
              </a:rPr>
              <a:t>then</a:t>
            </a:r>
            <a:endParaRPr lang="en-US" sz="1600" b="0" dirty="0">
              <a:solidFill>
                <a:schemeClr val="bg1"/>
              </a:solidFill>
              <a:latin typeface="Tw Cen MT (Body)"/>
            </a:endParaRPr>
          </a:p>
          <a:p>
            <a:pPr>
              <a:lnSpc>
                <a:spcPct val="150000"/>
              </a:lnSpc>
            </a:pPr>
            <a:r>
              <a:rPr lang="tr-TR" sz="1600" b="0" dirty="0">
                <a:solidFill>
                  <a:schemeClr val="bg1"/>
                </a:solidFill>
                <a:latin typeface="Tw Cen MT (Body)"/>
              </a:rPr>
              <a:t>  </a:t>
            </a:r>
            <a:r>
              <a:rPr lang="tr-TR" sz="1600" dirty="0" err="1">
                <a:solidFill>
                  <a:schemeClr val="bg1"/>
                </a:solidFill>
                <a:latin typeface="Tw Cen MT (Body)"/>
              </a:rPr>
              <a:t>sequence</a:t>
            </a:r>
            <a:r>
              <a:rPr lang="tr-TR" sz="1600" b="0" dirty="0" err="1">
                <a:solidFill>
                  <a:schemeClr val="bg1"/>
                </a:solidFill>
                <a:latin typeface="Tw Cen MT (Body)"/>
              </a:rPr>
              <a:t>_</a:t>
            </a:r>
            <a:r>
              <a:rPr lang="tr-TR" sz="1600" dirty="0" err="1">
                <a:solidFill>
                  <a:schemeClr val="bg1"/>
                </a:solidFill>
                <a:latin typeface="Tw Cen MT (Body)"/>
              </a:rPr>
              <a:t>of</a:t>
            </a:r>
            <a:r>
              <a:rPr lang="tr-TR" sz="1600" b="0" dirty="0" err="1">
                <a:solidFill>
                  <a:schemeClr val="bg1"/>
                </a:solidFill>
                <a:latin typeface="Tw Cen MT (Body)"/>
              </a:rPr>
              <a:t>_</a:t>
            </a:r>
            <a:r>
              <a:rPr lang="tr-TR" sz="1600" dirty="0" err="1">
                <a:solidFill>
                  <a:schemeClr val="bg1"/>
                </a:solidFill>
                <a:latin typeface="Tw Cen MT (Body)"/>
              </a:rPr>
              <a:t>statements</a:t>
            </a:r>
            <a:endParaRPr lang="tr-TR" sz="1600" dirty="0">
              <a:solidFill>
                <a:schemeClr val="bg1"/>
              </a:solidFill>
              <a:latin typeface="Tw Cen MT (Body)"/>
            </a:endParaRPr>
          </a:p>
          <a:p>
            <a:pPr>
              <a:lnSpc>
                <a:spcPct val="150000"/>
              </a:lnSpc>
            </a:pPr>
            <a:r>
              <a:rPr lang="tr-TR" sz="1600" b="1" dirty="0" err="1">
                <a:solidFill>
                  <a:schemeClr val="bg1"/>
                </a:solidFill>
                <a:latin typeface="Tw Cen MT (Body)"/>
              </a:rPr>
              <a:t>elsif</a:t>
            </a:r>
            <a:r>
              <a:rPr lang="tr-TR" sz="1600" b="0" dirty="0">
                <a:solidFill>
                  <a:schemeClr val="bg1"/>
                </a:solidFill>
                <a:latin typeface="Tw Cen MT (Body)"/>
              </a:rPr>
              <a:t> </a:t>
            </a:r>
            <a:r>
              <a:rPr lang="tr-TR" sz="1600" dirty="0" err="1">
                <a:solidFill>
                  <a:schemeClr val="bg1"/>
                </a:solidFill>
                <a:latin typeface="Tw Cen MT (Body)"/>
              </a:rPr>
              <a:t>condition</a:t>
            </a:r>
            <a:r>
              <a:rPr lang="tr-TR" sz="1600" b="0" dirty="0">
                <a:solidFill>
                  <a:schemeClr val="bg1"/>
                </a:solidFill>
                <a:latin typeface="Tw Cen MT (Body)"/>
              </a:rPr>
              <a:t> </a:t>
            </a:r>
            <a:r>
              <a:rPr lang="tr-TR" sz="1600" b="1" dirty="0" err="1">
                <a:solidFill>
                  <a:schemeClr val="bg1"/>
                </a:solidFill>
                <a:latin typeface="Tw Cen MT (Body)"/>
              </a:rPr>
              <a:t>then</a:t>
            </a:r>
            <a:endParaRPr lang="tr-TR" sz="1600" b="0" dirty="0">
              <a:solidFill>
                <a:schemeClr val="bg1"/>
              </a:solidFill>
              <a:latin typeface="Tw Cen MT (Body)"/>
            </a:endParaRPr>
          </a:p>
          <a:p>
            <a:pPr>
              <a:lnSpc>
                <a:spcPct val="150000"/>
              </a:lnSpc>
            </a:pPr>
            <a:r>
              <a:rPr lang="tr-TR" sz="1600" b="0" dirty="0">
                <a:solidFill>
                  <a:schemeClr val="bg1"/>
                </a:solidFill>
                <a:latin typeface="Tw Cen MT (Body)"/>
              </a:rPr>
              <a:t>  </a:t>
            </a:r>
            <a:r>
              <a:rPr lang="tr-TR" sz="1600" dirty="0" err="1">
                <a:solidFill>
                  <a:schemeClr val="bg1"/>
                </a:solidFill>
                <a:latin typeface="Tw Cen MT (Body)"/>
              </a:rPr>
              <a:t>sequence</a:t>
            </a:r>
            <a:r>
              <a:rPr lang="tr-TR" sz="1600" b="0" dirty="0" err="1">
                <a:solidFill>
                  <a:schemeClr val="bg1"/>
                </a:solidFill>
                <a:latin typeface="Tw Cen MT (Body)"/>
              </a:rPr>
              <a:t>_of_</a:t>
            </a:r>
            <a:r>
              <a:rPr lang="tr-TR" sz="1600" dirty="0" err="1">
                <a:solidFill>
                  <a:schemeClr val="bg1"/>
                </a:solidFill>
                <a:latin typeface="Tw Cen MT (Body)"/>
              </a:rPr>
              <a:t>statements</a:t>
            </a:r>
            <a:endParaRPr lang="tr-TR" sz="1600" dirty="0">
              <a:solidFill>
                <a:schemeClr val="bg1"/>
              </a:solidFill>
              <a:latin typeface="Tw Cen MT (Body)"/>
            </a:endParaRPr>
          </a:p>
          <a:p>
            <a:pPr>
              <a:lnSpc>
                <a:spcPct val="150000"/>
              </a:lnSpc>
            </a:pPr>
            <a:r>
              <a:rPr lang="tr-TR" sz="1600" b="1" dirty="0">
                <a:solidFill>
                  <a:schemeClr val="bg1"/>
                </a:solidFill>
                <a:latin typeface="Tw Cen MT (Body)"/>
              </a:rPr>
              <a:t>else</a:t>
            </a:r>
            <a:endParaRPr lang="tr-TR" sz="1600" b="0" dirty="0">
              <a:solidFill>
                <a:schemeClr val="bg1"/>
              </a:solidFill>
              <a:latin typeface="Tw Cen MT (Body)"/>
            </a:endParaRPr>
          </a:p>
          <a:p>
            <a:pPr>
              <a:lnSpc>
                <a:spcPct val="150000"/>
              </a:lnSpc>
            </a:pPr>
            <a:r>
              <a:rPr lang="tr-TR" sz="1600" b="0" dirty="0">
                <a:solidFill>
                  <a:schemeClr val="bg1"/>
                </a:solidFill>
                <a:latin typeface="Tw Cen MT (Body)"/>
              </a:rPr>
              <a:t>  </a:t>
            </a:r>
            <a:r>
              <a:rPr lang="tr-TR" sz="1600" dirty="0" err="1">
                <a:solidFill>
                  <a:schemeClr val="bg1"/>
                </a:solidFill>
                <a:latin typeface="Tw Cen MT (Body)"/>
              </a:rPr>
              <a:t>sequence</a:t>
            </a:r>
            <a:r>
              <a:rPr lang="tr-TR" sz="1600" b="0" dirty="0" err="1">
                <a:solidFill>
                  <a:schemeClr val="bg1"/>
                </a:solidFill>
                <a:latin typeface="Tw Cen MT (Body)"/>
              </a:rPr>
              <a:t>_</a:t>
            </a:r>
            <a:r>
              <a:rPr lang="tr-TR" sz="1600" dirty="0" err="1">
                <a:solidFill>
                  <a:schemeClr val="bg1"/>
                </a:solidFill>
                <a:latin typeface="Tw Cen MT (Body)"/>
              </a:rPr>
              <a:t>of</a:t>
            </a:r>
            <a:r>
              <a:rPr lang="tr-TR" sz="1600" b="0" dirty="0" err="1">
                <a:solidFill>
                  <a:schemeClr val="bg1"/>
                </a:solidFill>
                <a:latin typeface="Tw Cen MT (Body)"/>
              </a:rPr>
              <a:t>_</a:t>
            </a:r>
            <a:r>
              <a:rPr lang="tr-TR" sz="1600" dirty="0" err="1">
                <a:solidFill>
                  <a:schemeClr val="bg1"/>
                </a:solidFill>
                <a:latin typeface="Tw Cen MT (Body)"/>
              </a:rPr>
              <a:t>statements</a:t>
            </a:r>
            <a:endParaRPr lang="tr-TR" sz="1600" dirty="0">
              <a:solidFill>
                <a:schemeClr val="bg1"/>
              </a:solidFill>
              <a:latin typeface="Tw Cen MT (Body)"/>
            </a:endParaRPr>
          </a:p>
          <a:p>
            <a:pPr>
              <a:lnSpc>
                <a:spcPct val="150000"/>
              </a:lnSpc>
            </a:pPr>
            <a:r>
              <a:rPr lang="tr-TR" sz="1600" b="1" dirty="0" err="1">
                <a:solidFill>
                  <a:schemeClr val="bg1"/>
                </a:solidFill>
                <a:latin typeface="Tw Cen MT (Body)"/>
              </a:rPr>
              <a:t>end</a:t>
            </a:r>
            <a:r>
              <a:rPr lang="tr-TR" sz="1600" b="0" dirty="0">
                <a:solidFill>
                  <a:schemeClr val="bg1"/>
                </a:solidFill>
                <a:latin typeface="Tw Cen MT (Body)"/>
              </a:rPr>
              <a:t> </a:t>
            </a:r>
            <a:r>
              <a:rPr lang="tr-TR" sz="1600" b="1" dirty="0" err="1">
                <a:solidFill>
                  <a:schemeClr val="bg1"/>
                </a:solidFill>
                <a:latin typeface="Tw Cen MT (Body)"/>
              </a:rPr>
              <a:t>if</a:t>
            </a:r>
            <a:r>
              <a:rPr lang="tr-TR" sz="1600" b="1" dirty="0">
                <a:solidFill>
                  <a:schemeClr val="bg1"/>
                </a:solidFill>
                <a:latin typeface="Tw Cen MT (Body)"/>
              </a:rPr>
              <a:t>;</a:t>
            </a:r>
            <a:endParaRPr lang="tr-TR" sz="1600" dirty="0">
              <a:solidFill>
                <a:schemeClr val="bg1"/>
              </a:solidFill>
              <a:latin typeface="Tw Cen MT (Body)"/>
            </a:endParaRPr>
          </a:p>
        </p:txBody>
      </p:sp>
    </p:spTree>
    <p:extLst>
      <p:ext uri="{BB962C8B-B14F-4D97-AF65-F5344CB8AC3E}">
        <p14:creationId xmlns:p14="http://schemas.microsoft.com/office/powerpoint/2010/main" val="31448273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98BEDF68-B369-2AAA-29A1-A44EB64168BD}"/>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087A4A20-4965-7E57-4137-DDE0C629282F}"/>
              </a:ext>
            </a:extLst>
          </p:cNvPr>
          <p:cNvSpPr txBox="1"/>
          <p:nvPr/>
        </p:nvSpPr>
        <p:spPr>
          <a:xfrm>
            <a:off x="1292768" y="86916"/>
            <a:ext cx="4308475" cy="6771084"/>
          </a:xfrm>
          <a:prstGeom prst="rect">
            <a:avLst/>
          </a:prstGeom>
          <a:noFill/>
        </p:spPr>
        <p:txBody>
          <a:bodyPr wrap="square">
            <a:spAutoFit/>
          </a:bodyPr>
          <a:lstStyle/>
          <a:p>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entity</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err="1">
                <a:solidFill>
                  <a:srgbClr val="FFFFFF"/>
                </a:solidFill>
                <a:highlight>
                  <a:srgbClr val="000000"/>
                </a:highlight>
                <a:latin typeface="Times New Roman" panose="02020603050405020304" pitchFamily="18" charset="0"/>
                <a:cs typeface="Times New Roman" panose="02020603050405020304" pitchFamily="18" charset="0"/>
              </a:rPr>
              <a:t>If_Statement</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entity</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1400" b="1" dirty="0">
                <a:solidFill>
                  <a:srgbClr val="FF6600"/>
                </a:solidFill>
                <a:highlight>
                  <a:srgbClr val="000000"/>
                </a:highlight>
                <a:latin typeface="Times New Roman" panose="02020603050405020304" pitchFamily="18" charset="0"/>
                <a:cs typeface="Times New Roman" panose="02020603050405020304" pitchFamily="18" charset="0"/>
              </a:rPr>
              <a:t>architecture</a:t>
            </a:r>
            <a:r>
              <a:rPr lang="en-US" sz="1400" b="0" dirty="0">
                <a:solidFill>
                  <a:srgbClr val="FFFFFF"/>
                </a:solidFill>
                <a:highlight>
                  <a:srgbClr val="000000"/>
                </a:highlight>
                <a:latin typeface="Times New Roman" panose="02020603050405020304" pitchFamily="18" charset="0"/>
                <a:cs typeface="Times New Roman" panose="02020603050405020304" pitchFamily="18" charset="0"/>
              </a:rPr>
              <a:t> sim </a:t>
            </a:r>
            <a:r>
              <a:rPr lang="en-US" sz="1400" b="1" dirty="0">
                <a:solidFill>
                  <a:srgbClr val="FF6600"/>
                </a:solidFill>
                <a:highlight>
                  <a:srgbClr val="000000"/>
                </a:highlight>
                <a:latin typeface="Times New Roman" panose="02020603050405020304" pitchFamily="18" charset="0"/>
                <a:cs typeface="Times New Roman" panose="02020603050405020304" pitchFamily="18" charset="0"/>
              </a:rPr>
              <a:t>of</a:t>
            </a:r>
            <a:r>
              <a:rPr lang="en-US"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err="1">
                <a:solidFill>
                  <a:srgbClr val="FFFFFF"/>
                </a:solidFill>
                <a:highlight>
                  <a:srgbClr val="000000"/>
                </a:highlight>
                <a:latin typeface="Times New Roman" panose="02020603050405020304" pitchFamily="18" charset="0"/>
                <a:cs typeface="Times New Roman" panose="02020603050405020304" pitchFamily="18" charset="0"/>
              </a:rPr>
              <a:t>If_Statement</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b="1"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en-US" sz="14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signal</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err="1">
                <a:solidFill>
                  <a:srgbClr val="66FF00"/>
                </a:solidFill>
                <a:highlight>
                  <a:srgbClr val="000000"/>
                </a:highlight>
                <a:latin typeface="Times New Roman" panose="02020603050405020304" pitchFamily="18" charset="0"/>
                <a:cs typeface="Times New Roman" panose="02020603050405020304" pitchFamily="18" charset="0"/>
              </a:rPr>
              <a:t>integer</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a:solidFill>
                  <a:srgbClr val="FF8000"/>
                </a:solidFill>
                <a:highlight>
                  <a:srgbClr val="000000"/>
                </a:highlight>
                <a:latin typeface="Times New Roman" panose="02020603050405020304" pitchFamily="18" charset="0"/>
                <a:cs typeface="Times New Roman" panose="02020603050405020304" pitchFamily="18" charset="0"/>
              </a:rPr>
              <a:t>0</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signal</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err="1">
                <a:solidFill>
                  <a:srgbClr val="66FF00"/>
                </a:solidFill>
                <a:highlight>
                  <a:srgbClr val="000000"/>
                </a:highlight>
                <a:latin typeface="Times New Roman" panose="02020603050405020304" pitchFamily="18" charset="0"/>
                <a:cs typeface="Times New Roman" panose="02020603050405020304" pitchFamily="18" charset="0"/>
              </a:rPr>
              <a:t>integer</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a:solidFill>
                  <a:srgbClr val="FF8000"/>
                </a:solidFill>
                <a:highlight>
                  <a:srgbClr val="000000"/>
                </a:highlight>
                <a:latin typeface="Times New Roman" panose="02020603050405020304" pitchFamily="18" charset="0"/>
                <a:cs typeface="Times New Roman" panose="02020603050405020304" pitchFamily="18" charset="0"/>
              </a:rPr>
              <a:t>10</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a:solidFill>
                  <a:srgbClr val="FF8000"/>
                </a:solidFill>
                <a:highlight>
                  <a:srgbClr val="000000"/>
                </a:highlight>
                <a:latin typeface="Times New Roman" panose="02020603050405020304" pitchFamily="18" charset="0"/>
                <a:cs typeface="Times New Roman" panose="02020603050405020304" pitchFamily="18" charset="0"/>
              </a:rPr>
              <a:t>1</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a:solidFill>
                  <a:srgbClr val="FF8000"/>
                </a:solidFill>
                <a:highlight>
                  <a:srgbClr val="000000"/>
                </a:highlight>
                <a:latin typeface="Times New Roman" panose="02020603050405020304" pitchFamily="18" charset="0"/>
                <a:cs typeface="Times New Roman" panose="02020603050405020304" pitchFamily="18" charset="0"/>
              </a:rPr>
              <a:t>1</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for</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a:solidFill>
                  <a:srgbClr val="FF8000"/>
                </a:solidFill>
                <a:highlight>
                  <a:srgbClr val="000000"/>
                </a:highlight>
                <a:latin typeface="Times New Roman" panose="02020603050405020304" pitchFamily="18" charset="0"/>
                <a:cs typeface="Times New Roman" panose="02020603050405020304" pitchFamily="18" charset="0"/>
              </a:rPr>
              <a:t>10</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err="1">
                <a:solidFill>
                  <a:srgbClr val="FFFFFF"/>
                </a:solidFill>
                <a:highlight>
                  <a:srgbClr val="000000"/>
                </a:highlight>
                <a:latin typeface="Times New Roman" panose="02020603050405020304" pitchFamily="18" charset="0"/>
                <a:cs typeface="Times New Roman" panose="02020603050405020304" pitchFamily="18" charset="0"/>
              </a:rPr>
              <a:t>ns</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if</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&gt;</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then</a:t>
            </a:r>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report</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400" b="0" dirty="0" err="1">
                <a:solidFill>
                  <a:srgbClr val="66FF00"/>
                </a:solidFill>
                <a:highlight>
                  <a:srgbClr val="000000"/>
                </a:highlight>
                <a:latin typeface="Times New Roman" panose="02020603050405020304" pitchFamily="18" charset="0"/>
                <a:cs typeface="Times New Roman" panose="02020603050405020304" pitchFamily="18" charset="0"/>
              </a:rPr>
              <a:t>CountUp</a:t>
            </a:r>
            <a:r>
              <a:rPr lang="tr-TR" sz="1400" b="0" dirty="0">
                <a:solidFill>
                  <a:srgbClr val="66FF00"/>
                </a:solidFill>
                <a:highlight>
                  <a:srgbClr val="000000"/>
                </a:highlight>
                <a:latin typeface="Times New Roman" panose="02020603050405020304" pitchFamily="18" charset="0"/>
                <a:cs typeface="Times New Roman" panose="02020603050405020304" pitchFamily="18" charset="0"/>
              </a:rPr>
              <a:t> is </a:t>
            </a:r>
            <a:r>
              <a:rPr lang="tr-TR" sz="1400" b="0" dirty="0" err="1">
                <a:solidFill>
                  <a:srgbClr val="66FF00"/>
                </a:solidFill>
                <a:highlight>
                  <a:srgbClr val="000000"/>
                </a:highlight>
                <a:latin typeface="Times New Roman" panose="02020603050405020304" pitchFamily="18" charset="0"/>
                <a:cs typeface="Times New Roman" panose="02020603050405020304" pitchFamily="18" charset="0"/>
              </a:rPr>
              <a:t>larger</a:t>
            </a:r>
            <a:r>
              <a:rPr lang="tr-TR" sz="1400" b="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elsif</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then</a:t>
            </a:r>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report</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400" b="0" dirty="0" err="1">
                <a:solidFill>
                  <a:srgbClr val="66FF00"/>
                </a:solidFill>
                <a:highlight>
                  <a:srgbClr val="000000"/>
                </a:highlight>
                <a:latin typeface="Times New Roman" panose="02020603050405020304" pitchFamily="18" charset="0"/>
                <a:cs typeface="Times New Roman" panose="02020603050405020304" pitchFamily="18" charset="0"/>
              </a:rPr>
              <a:t>CountDown</a:t>
            </a:r>
            <a:r>
              <a:rPr lang="tr-TR" sz="1400" b="0" dirty="0">
                <a:solidFill>
                  <a:srgbClr val="66FF00"/>
                </a:solidFill>
                <a:highlight>
                  <a:srgbClr val="000000"/>
                </a:highlight>
                <a:latin typeface="Times New Roman" panose="02020603050405020304" pitchFamily="18" charset="0"/>
                <a:cs typeface="Times New Roman" panose="02020603050405020304" pitchFamily="18" charset="0"/>
              </a:rPr>
              <a:t> is </a:t>
            </a:r>
            <a:r>
              <a:rPr lang="tr-TR" sz="1400" b="0" dirty="0" err="1">
                <a:solidFill>
                  <a:srgbClr val="66FF00"/>
                </a:solidFill>
                <a:highlight>
                  <a:srgbClr val="000000"/>
                </a:highlight>
                <a:latin typeface="Times New Roman" panose="02020603050405020304" pitchFamily="18" charset="0"/>
                <a:cs typeface="Times New Roman" panose="02020603050405020304" pitchFamily="18" charset="0"/>
              </a:rPr>
              <a:t>larger</a:t>
            </a:r>
            <a:r>
              <a:rPr lang="tr-TR" sz="1400" b="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a:solidFill>
                  <a:srgbClr val="FF6600"/>
                </a:solidFill>
                <a:highlight>
                  <a:srgbClr val="000000"/>
                </a:highlight>
                <a:latin typeface="Times New Roman" panose="02020603050405020304" pitchFamily="18" charset="0"/>
                <a:cs typeface="Times New Roman" panose="02020603050405020304" pitchFamily="18" charset="0"/>
              </a:rPr>
              <a:t>else</a:t>
            </a:r>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report</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a:solidFill>
                  <a:srgbClr val="66FF00"/>
                </a:solidFill>
                <a:highlight>
                  <a:srgbClr val="000000"/>
                </a:highlight>
                <a:latin typeface="Times New Roman" panose="02020603050405020304" pitchFamily="18" charset="0"/>
                <a:cs typeface="Times New Roman" panose="02020603050405020304" pitchFamily="18" charset="0"/>
              </a:rPr>
              <a:t>"They </a:t>
            </a:r>
            <a:r>
              <a:rPr lang="tr-TR" sz="1400" b="0" dirty="0" err="1">
                <a:solidFill>
                  <a:srgbClr val="66FF00"/>
                </a:solidFill>
                <a:highlight>
                  <a:srgbClr val="000000"/>
                </a:highlight>
                <a:latin typeface="Times New Roman" panose="02020603050405020304" pitchFamily="18" charset="0"/>
                <a:cs typeface="Times New Roman" panose="02020603050405020304" pitchFamily="18" charset="0"/>
              </a:rPr>
              <a:t>are</a:t>
            </a:r>
            <a:r>
              <a:rPr lang="tr-TR" sz="1400" b="0" dirty="0">
                <a:solidFill>
                  <a:srgbClr val="66FF00"/>
                </a:solidFill>
                <a:highlight>
                  <a:srgbClr val="000000"/>
                </a:highlight>
                <a:latin typeface="Times New Roman" panose="02020603050405020304" pitchFamily="18" charset="0"/>
                <a:cs typeface="Times New Roman" panose="02020603050405020304" pitchFamily="18" charset="0"/>
              </a:rPr>
              <a:t> </a:t>
            </a:r>
            <a:r>
              <a:rPr lang="tr-TR" sz="1400" b="0" dirty="0" err="1">
                <a:solidFill>
                  <a:srgbClr val="66FF00"/>
                </a:solidFill>
                <a:highlight>
                  <a:srgbClr val="000000"/>
                </a:highlight>
                <a:latin typeface="Times New Roman" panose="02020603050405020304" pitchFamily="18" charset="0"/>
                <a:cs typeface="Times New Roman" panose="02020603050405020304" pitchFamily="18" charset="0"/>
              </a:rPr>
              <a:t>equal</a:t>
            </a:r>
            <a:r>
              <a:rPr lang="tr-TR" sz="1400" b="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if</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a:solidFill>
                  <a:srgbClr val="FF6600"/>
                </a:solidFill>
                <a:highlight>
                  <a:srgbClr val="000000"/>
                </a:highlight>
                <a:latin typeface="Times New Roman" panose="02020603050405020304" pitchFamily="18" charset="0"/>
                <a:cs typeface="Times New Roman" panose="02020603050405020304" pitchFamily="18" charset="0"/>
              </a:rPr>
              <a:t>on</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err="1">
                <a:solidFill>
                  <a:srgbClr val="FFFFFF"/>
                </a:solidFill>
                <a:highlight>
                  <a:srgbClr val="000000"/>
                </a:highlight>
                <a:latin typeface="Times New Roman" panose="02020603050405020304" pitchFamily="18" charset="0"/>
                <a:cs typeface="Times New Roman" panose="02020603050405020304" pitchFamily="18" charset="0"/>
              </a:rPr>
              <a:t>CountUp</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0" dirty="0" err="1">
                <a:solidFill>
                  <a:srgbClr val="FFFFFF"/>
                </a:solidFill>
                <a:highlight>
                  <a:srgbClr val="000000"/>
                </a:highlight>
                <a:latin typeface="Times New Roman" panose="02020603050405020304" pitchFamily="18" charset="0"/>
                <a:cs typeface="Times New Roman" panose="02020603050405020304" pitchFamily="18" charset="0"/>
              </a:rPr>
              <a:t>CountDown</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4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4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b="1" dirty="0" err="1">
                <a:solidFill>
                  <a:srgbClr val="FF6600"/>
                </a:solidFill>
                <a:highlight>
                  <a:srgbClr val="000000"/>
                </a:highlight>
                <a:latin typeface="Times New Roman" panose="02020603050405020304" pitchFamily="18" charset="0"/>
                <a:cs typeface="Times New Roman" panose="02020603050405020304" pitchFamily="18" charset="0"/>
              </a:rPr>
              <a:t>architecture</a:t>
            </a:r>
            <a:r>
              <a:rPr lang="tr-TR" sz="14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4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813DDD1C-31D6-241C-8071-DC6E79810834}"/>
              </a:ext>
            </a:extLst>
          </p:cNvPr>
          <p:cNvSpPr txBox="1"/>
          <p:nvPr/>
        </p:nvSpPr>
        <p:spPr>
          <a:xfrm>
            <a:off x="7600952" y="197306"/>
            <a:ext cx="2787648" cy="6494085"/>
          </a:xfrm>
          <a:prstGeom prst="rect">
            <a:avLst/>
          </a:prstGeom>
          <a:noFill/>
        </p:spPr>
        <p:txBody>
          <a:bodyPr wrap="square">
            <a:spAutoFit/>
          </a:bodyPr>
          <a:lstStyle/>
          <a:p>
            <a:r>
              <a:rPr lang="tr-TR" sz="1600" dirty="0" err="1">
                <a:solidFill>
                  <a:schemeClr val="bg1"/>
                </a:solidFill>
              </a:rPr>
              <a:t>Note</a:t>
            </a:r>
            <a:r>
              <a:rPr lang="tr-TR" sz="1600" dirty="0">
                <a:solidFill>
                  <a:schemeClr val="bg1"/>
                </a:solidFill>
              </a:rPr>
              <a:t>: </a:t>
            </a:r>
            <a:r>
              <a:rPr lang="tr-TR" sz="1600" b="1" dirty="0" err="1">
                <a:solidFill>
                  <a:schemeClr val="bg1"/>
                </a:solidFill>
              </a:rPr>
              <a:t>CountDown</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0 </a:t>
            </a:r>
            <a:r>
              <a:rPr lang="tr-TR" sz="1600" dirty="0" err="1">
                <a:solidFill>
                  <a:schemeClr val="bg1"/>
                </a:solidFill>
              </a:rPr>
              <a:t>ps</a:t>
            </a:r>
            <a:r>
              <a:rPr lang="tr-TR" sz="1600" dirty="0">
                <a:solidFill>
                  <a:schemeClr val="bg1"/>
                </a:solidFill>
              </a:rPr>
              <a:t>  </a:t>
            </a:r>
            <a:r>
              <a:rPr lang="tr-TR" sz="1600" dirty="0" err="1">
                <a:solidFill>
                  <a:schemeClr val="bg1"/>
                </a:solidFill>
              </a:rPr>
              <a:t>Iteration</a:t>
            </a:r>
            <a:r>
              <a:rPr lang="tr-TR" sz="1600" dirty="0">
                <a:solidFill>
                  <a:schemeClr val="bg1"/>
                </a:solidFill>
              </a:rPr>
              <a:t>: 0</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CountDown</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0 </a:t>
            </a:r>
            <a:r>
              <a:rPr lang="tr-TR" sz="1600" dirty="0" err="1">
                <a:solidFill>
                  <a:schemeClr val="bg1"/>
                </a:solidFill>
              </a:rPr>
              <a:t>ps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CountDown</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10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CountDown</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20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CountDown</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30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a:solidFill>
                  <a:schemeClr val="bg1"/>
                </a:solidFill>
              </a:rPr>
              <a:t>They </a:t>
            </a:r>
            <a:r>
              <a:rPr lang="tr-TR" sz="1600" b="1" dirty="0" err="1">
                <a:solidFill>
                  <a:schemeClr val="bg1"/>
                </a:solidFill>
              </a:rPr>
              <a:t>are</a:t>
            </a:r>
            <a:r>
              <a:rPr lang="tr-TR" sz="1600" b="1" dirty="0">
                <a:solidFill>
                  <a:schemeClr val="bg1"/>
                </a:solidFill>
              </a:rPr>
              <a:t> </a:t>
            </a:r>
            <a:r>
              <a:rPr lang="tr-TR" sz="1600" b="1" dirty="0" err="1">
                <a:solidFill>
                  <a:schemeClr val="bg1"/>
                </a:solidFill>
              </a:rPr>
              <a:t>equal</a:t>
            </a:r>
            <a:endParaRPr lang="tr-TR" sz="1600" b="1" dirty="0">
              <a:solidFill>
                <a:schemeClr val="bg1"/>
              </a:solidFill>
            </a:endParaRPr>
          </a:p>
          <a:p>
            <a:r>
              <a:rPr lang="tr-TR" sz="1600" dirty="0">
                <a:solidFill>
                  <a:schemeClr val="bg1"/>
                </a:solidFill>
              </a:rPr>
              <a:t>Time: 40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CountUp</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50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CountUp</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60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CountUp</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70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CountUp</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80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CountUp</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90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CountUp</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a:p>
            <a:r>
              <a:rPr lang="tr-TR" sz="1600" dirty="0">
                <a:solidFill>
                  <a:schemeClr val="bg1"/>
                </a:solidFill>
              </a:rPr>
              <a:t>Time: 100 </a:t>
            </a:r>
            <a:r>
              <a:rPr lang="tr-TR" sz="1600" dirty="0" err="1">
                <a:solidFill>
                  <a:schemeClr val="bg1"/>
                </a:solidFill>
              </a:rPr>
              <a:t>ns</a:t>
            </a:r>
            <a:r>
              <a:rPr lang="tr-TR" sz="1600" dirty="0">
                <a:solidFill>
                  <a:schemeClr val="bg1"/>
                </a:solidFill>
              </a:rPr>
              <a:t>  </a:t>
            </a:r>
            <a:r>
              <a:rPr lang="tr-TR" sz="1600" dirty="0" err="1">
                <a:solidFill>
                  <a:schemeClr val="bg1"/>
                </a:solidFill>
              </a:rPr>
              <a:t>Iteration</a:t>
            </a:r>
            <a:r>
              <a:rPr lang="tr-TR" sz="1600" dirty="0">
                <a:solidFill>
                  <a:schemeClr val="bg1"/>
                </a:solidFill>
              </a:rPr>
              <a:t>: 1</a:t>
            </a:r>
          </a:p>
          <a:p>
            <a:r>
              <a:rPr lang="tr-TR" sz="1600" dirty="0" err="1">
                <a:solidFill>
                  <a:schemeClr val="bg1"/>
                </a:solidFill>
              </a:rPr>
              <a:t>Note</a:t>
            </a:r>
            <a:r>
              <a:rPr lang="tr-TR" sz="1600" dirty="0">
                <a:solidFill>
                  <a:schemeClr val="bg1"/>
                </a:solidFill>
              </a:rPr>
              <a:t>: </a:t>
            </a:r>
            <a:r>
              <a:rPr lang="tr-TR" sz="1600" b="1" dirty="0" err="1">
                <a:solidFill>
                  <a:schemeClr val="bg1"/>
                </a:solidFill>
              </a:rPr>
              <a:t>CountUp</a:t>
            </a:r>
            <a:r>
              <a:rPr lang="tr-TR" sz="1600" b="1" dirty="0">
                <a:solidFill>
                  <a:schemeClr val="bg1"/>
                </a:solidFill>
              </a:rPr>
              <a:t> is </a:t>
            </a:r>
            <a:r>
              <a:rPr lang="tr-TR" sz="1600" b="1" dirty="0" err="1">
                <a:solidFill>
                  <a:schemeClr val="bg1"/>
                </a:solidFill>
              </a:rPr>
              <a:t>larger</a:t>
            </a:r>
            <a:endParaRPr lang="tr-TR" sz="1600" b="1" dirty="0">
              <a:solidFill>
                <a:schemeClr val="bg1"/>
              </a:solidFill>
            </a:endParaRPr>
          </a:p>
        </p:txBody>
      </p:sp>
      <p:sp>
        <p:nvSpPr>
          <p:cNvPr id="2" name="Content Placeholder 2">
            <a:extLst>
              <a:ext uri="{FF2B5EF4-FFF2-40B4-BE49-F238E27FC236}">
                <a16:creationId xmlns:a16="http://schemas.microsoft.com/office/drawing/2014/main" id="{F5A1E6AC-CC99-7686-2F65-ECDECBAEEFC3}"/>
              </a:ext>
            </a:extLst>
          </p:cNvPr>
          <p:cNvSpPr txBox="1">
            <a:spLocks/>
          </p:cNvSpPr>
          <p:nvPr/>
        </p:nvSpPr>
        <p:spPr bwMode="auto">
          <a:xfrm>
            <a:off x="-444010" y="-73921"/>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ctr">
              <a:spcAft>
                <a:spcPts val="1200"/>
              </a:spcAft>
              <a:buNone/>
            </a:pPr>
            <a:r>
              <a:rPr lang="tr-TR" sz="4000" b="1" dirty="0">
                <a:solidFill>
                  <a:srgbClr val="FF0000"/>
                </a:solidFill>
                <a:latin typeface="Tw Cen MT (Headings)"/>
                <a:ea typeface="+mj-ea"/>
                <a:cs typeface="+mj-cs"/>
              </a:rPr>
              <a:t>CODE EXAMPLE</a:t>
            </a:r>
            <a:endParaRPr lang="en-GB" sz="40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12538608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2CE052AF-39B5-A394-8D73-0986B3D515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F2243A5-3A53-3286-D78E-9A851B5DCE2B}"/>
              </a:ext>
            </a:extLst>
          </p:cNvPr>
          <p:cNvSpPr>
            <a:spLocks noGrp="1"/>
          </p:cNvSpPr>
          <p:nvPr>
            <p:ph type="title"/>
          </p:nvPr>
        </p:nvSpPr>
        <p:spPr>
          <a:xfrm>
            <a:off x="1141413" y="34318"/>
            <a:ext cx="9905998" cy="619732"/>
          </a:xfrm>
        </p:spPr>
        <p:txBody>
          <a:bodyPr>
            <a:normAutofit/>
          </a:bodyPr>
          <a:lstStyle/>
          <a:p>
            <a:r>
              <a:rPr lang="tr-TR" b="1" dirty="0">
                <a:solidFill>
                  <a:srgbClr val="FF0000"/>
                </a:solidFill>
              </a:rPr>
              <a:t>10.</a:t>
            </a:r>
            <a:r>
              <a:rPr lang="en-GB" b="1" dirty="0">
                <a:solidFill>
                  <a:srgbClr val="FF0000"/>
                </a:solidFill>
              </a:rPr>
              <a:t>9</a:t>
            </a:r>
            <a:r>
              <a:rPr lang="tr-TR" b="1" dirty="0"/>
              <a:t> </a:t>
            </a:r>
            <a:r>
              <a:rPr lang="tr-TR" b="1" dirty="0" err="1">
                <a:solidFill>
                  <a:schemeClr val="bg1"/>
                </a:solidFill>
              </a:rPr>
              <a:t>case</a:t>
            </a:r>
            <a:r>
              <a:rPr lang="tr-TR" b="1" dirty="0">
                <a:solidFill>
                  <a:schemeClr val="bg1"/>
                </a:solidFill>
              </a:rPr>
              <a:t> </a:t>
            </a:r>
            <a:r>
              <a:rPr lang="tr-TR" b="1" dirty="0" err="1">
                <a:solidFill>
                  <a:schemeClr val="bg1"/>
                </a:solidFill>
              </a:rPr>
              <a:t>statement</a:t>
            </a:r>
            <a:endParaRPr lang="tr-TR" b="1" dirty="0">
              <a:solidFill>
                <a:schemeClr val="bg1"/>
              </a:solidFill>
            </a:endParaRPr>
          </a:p>
        </p:txBody>
      </p:sp>
      <p:sp>
        <p:nvSpPr>
          <p:cNvPr id="4" name="Rectangle 2">
            <a:extLst>
              <a:ext uri="{FF2B5EF4-FFF2-40B4-BE49-F238E27FC236}">
                <a16:creationId xmlns:a16="http://schemas.microsoft.com/office/drawing/2014/main" id="{7747095D-165D-3871-8E22-3D272B505912}"/>
              </a:ext>
            </a:extLst>
          </p:cNvPr>
          <p:cNvSpPr>
            <a:spLocks noGrp="1" noChangeArrowheads="1"/>
          </p:cNvSpPr>
          <p:nvPr>
            <p:ph idx="1"/>
          </p:nvPr>
        </p:nvSpPr>
        <p:spPr bwMode="auto">
          <a:xfrm>
            <a:off x="409105" y="654050"/>
            <a:ext cx="10776994" cy="4031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600" i="0" u="none" strike="noStrike" cap="none" normalizeH="0" baseline="0" dirty="0">
                <a:ln>
                  <a:noFill/>
                </a:ln>
                <a:solidFill>
                  <a:schemeClr val="bg1"/>
                </a:solidFill>
                <a:effectLst/>
                <a:latin typeface="+mn-lt"/>
                <a:cs typeface="Arial" panose="020B0604020202020204" pitchFamily="34" charset="0"/>
              </a:rPr>
              <a:t>case &lt;expression&gt; is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600" i="0" u="none" strike="noStrike" cap="none" normalizeH="0" baseline="0" dirty="0">
                <a:ln>
                  <a:noFill/>
                </a:ln>
                <a:solidFill>
                  <a:schemeClr val="bg1"/>
                </a:solidFill>
                <a:effectLst/>
                <a:latin typeface="+mn-lt"/>
                <a:cs typeface="Arial" panose="020B0604020202020204" pitchFamily="34" charset="0"/>
              </a:rPr>
              <a:t>     when &lt;choice&gt; =&gt;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600" i="0" u="none" strike="noStrike" cap="none" normalizeH="0" baseline="0" dirty="0">
                <a:ln>
                  <a:noFill/>
                </a:ln>
                <a:solidFill>
                  <a:schemeClr val="bg1"/>
                </a:solidFill>
                <a:effectLst/>
                <a:latin typeface="+mn-lt"/>
                <a:cs typeface="Arial" panose="020B0604020202020204" pitchFamily="34" charset="0"/>
              </a:rPr>
              <a:t>         code for this branch</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600" i="0" u="none" strike="noStrike" cap="none" normalizeH="0" baseline="0" dirty="0">
                <a:ln>
                  <a:noFill/>
                </a:ln>
                <a:solidFill>
                  <a:schemeClr val="bg1"/>
                </a:solidFill>
                <a:effectLst/>
                <a:latin typeface="+mn-lt"/>
                <a:cs typeface="Arial" panose="020B0604020202020204" pitchFamily="34" charset="0"/>
              </a:rPr>
              <a:t>     when &lt;choice&gt; =&gt;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600" i="0" u="none" strike="noStrike" cap="none" normalizeH="0" baseline="0" dirty="0">
                <a:ln>
                  <a:noFill/>
                </a:ln>
                <a:solidFill>
                  <a:schemeClr val="bg1"/>
                </a:solidFill>
                <a:effectLst/>
                <a:latin typeface="+mn-lt"/>
                <a:cs typeface="Arial" panose="020B0604020202020204" pitchFamily="34" charset="0"/>
              </a:rPr>
              <a:t>         code for this branch</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600" i="0" u="none" strike="noStrike" cap="none" normalizeH="0" baseline="0" dirty="0">
                <a:ln>
                  <a:noFill/>
                </a:ln>
                <a:solidFill>
                  <a:schemeClr val="bg1"/>
                </a:solidFill>
                <a:effectLst/>
                <a:latin typeface="+mn-lt"/>
                <a:cs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600" i="0" u="none" strike="noStrike" cap="none" normalizeH="0" baseline="0" dirty="0">
                <a:ln>
                  <a:noFill/>
                </a:ln>
                <a:solidFill>
                  <a:schemeClr val="bg1"/>
                </a:solidFill>
                <a:effectLst/>
                <a:latin typeface="+mn-lt"/>
                <a:cs typeface="Arial" panose="020B0604020202020204" pitchFamily="34" charset="0"/>
              </a:rPr>
              <a:t> end case;</a:t>
            </a:r>
            <a:endParaRPr kumimoji="0" lang="tr-TR" altLang="tr-TR" sz="1600" i="0" u="none" strike="noStrike" cap="none" normalizeH="0" baseline="0" dirty="0">
              <a:ln>
                <a:noFill/>
              </a:ln>
              <a:solidFill>
                <a:schemeClr val="bg1"/>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600" i="0" u="none" strike="noStrike" cap="none" normalizeH="0" baseline="0" dirty="0">
              <a:ln>
                <a:noFill/>
              </a:ln>
              <a:solidFill>
                <a:schemeClr val="bg1"/>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p>
          <a:p>
            <a:pPr>
              <a:lnSpc>
                <a:spcPct val="100000"/>
              </a:lnSpc>
              <a:buSzTx/>
            </a:pPr>
            <a:r>
              <a:rPr kumimoji="0" lang="en-US" altLang="tr-TR" sz="1600" b="0" i="0" u="none" strike="noStrike" cap="none" normalizeH="0" baseline="0" dirty="0">
                <a:ln>
                  <a:noFill/>
                </a:ln>
                <a:solidFill>
                  <a:srgbClr val="000000"/>
                </a:solidFill>
                <a:effectLst/>
                <a:latin typeface="+mn-lt"/>
                <a:cs typeface="Arial" panose="020B0604020202020204" pitchFamily="34" charset="0"/>
              </a:rPr>
              <a:t>Works exactly the way that a switch statement in C works</a:t>
            </a:r>
            <a:endParaRPr lang="en-US" altLang="tr-TR" sz="1600" dirty="0">
              <a:solidFill>
                <a:srgbClr val="000000"/>
              </a:solidFill>
              <a:latin typeface="+mn-lt"/>
              <a:cs typeface="Arial" panose="020B0604020202020204" pitchFamily="34" charset="0"/>
            </a:endParaRPr>
          </a:p>
          <a:p>
            <a:pPr lvl="1">
              <a:lnSpc>
                <a:spcPct val="100000"/>
              </a:lnSpc>
              <a:buSzTx/>
              <a:buFont typeface="Courier New" panose="02070309020205020404" pitchFamily="49" charset="0"/>
              <a:buChar char="o"/>
            </a:pPr>
            <a:r>
              <a:rPr lang="en-US" altLang="tr-TR" sz="1600" dirty="0">
                <a:solidFill>
                  <a:srgbClr val="000000"/>
                </a:solidFill>
                <a:latin typeface="+mn-lt"/>
                <a:cs typeface="Arial" panose="020B0604020202020204" pitchFamily="34" charset="0"/>
              </a:rPr>
              <a:t>Given an input, the statement looks at each possible condition to find one that the input signal satisfies</a:t>
            </a:r>
          </a:p>
          <a:p>
            <a:pPr lvl="1">
              <a:lnSpc>
                <a:spcPct val="100000"/>
              </a:lnSpc>
              <a:buSzTx/>
              <a:buFont typeface="Courier New" panose="02070309020205020404" pitchFamily="49" charset="0"/>
              <a:buChar char="o"/>
            </a:pPr>
            <a:r>
              <a:rPr lang="en-US" altLang="tr-TR" sz="1600" dirty="0">
                <a:solidFill>
                  <a:srgbClr val="000000"/>
                </a:solidFill>
                <a:latin typeface="+mn-lt"/>
                <a:cs typeface="Arial" panose="020B0604020202020204" pitchFamily="34" charset="0"/>
              </a:rPr>
              <a:t>Useful to check one input signal against many combinations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tr-TR" sz="1600" b="0" i="0" u="none" strike="noStrike" cap="none" normalizeH="0" baseline="0" dirty="0">
              <a:ln>
                <a:noFill/>
              </a:ln>
              <a:solidFill>
                <a:srgbClr val="000000"/>
              </a:solidFill>
              <a:effectLst/>
              <a:latin typeface="+mn-lt"/>
              <a:cs typeface="Arial" panose="020B0604020202020204" pitchFamily="34" charset="0"/>
            </a:endParaRPr>
          </a:p>
          <a:p>
            <a:pPr>
              <a:lnSpc>
                <a:spcPct val="100000"/>
              </a:lnSpc>
              <a:buSzTx/>
            </a:pPr>
            <a:r>
              <a:rPr kumimoji="0" lang="en-US" altLang="tr-TR" sz="1600" b="0" i="0" u="none" strike="noStrike" cap="none" normalizeH="0" baseline="0" dirty="0">
                <a:ln>
                  <a:noFill/>
                </a:ln>
                <a:solidFill>
                  <a:srgbClr val="000000"/>
                </a:solidFill>
                <a:effectLst/>
                <a:latin typeface="+mn-lt"/>
                <a:cs typeface="Arial" panose="020B0604020202020204" pitchFamily="34" charset="0"/>
              </a:rPr>
              <a:t>Just like in C, the VHDL designer should always specify a default condition provided that none of the case statements are chosen                     </a:t>
            </a:r>
          </a:p>
          <a:p>
            <a:pPr lvl="1">
              <a:lnSpc>
                <a:spcPct val="100000"/>
              </a:lnSpc>
              <a:buSzTx/>
              <a:buFont typeface="Courier New" panose="02070309020205020404" pitchFamily="49" charset="0"/>
              <a:buChar char="o"/>
            </a:pPr>
            <a:r>
              <a:rPr lang="en-US" altLang="tr-TR" sz="1600" dirty="0">
                <a:solidFill>
                  <a:srgbClr val="000000"/>
                </a:solidFill>
                <a:latin typeface="+mn-lt"/>
                <a:cs typeface="Arial" panose="020B0604020202020204" pitchFamily="34" charset="0"/>
              </a:rPr>
              <a:t>This is done via the “when others =&gt;” statement (check the code example in the next page)</a:t>
            </a:r>
            <a:endParaRPr kumimoji="0" lang="tr-TR" altLang="tr-TR" sz="1600" b="0" i="0" u="none" strike="noStrike" cap="none" normalizeH="0" baseline="0" dirty="0">
              <a:ln>
                <a:noFill/>
              </a:ln>
              <a:solidFill>
                <a:schemeClr val="tx1"/>
              </a:solidFill>
              <a:effectLst/>
              <a:latin typeface="+mn-lt"/>
            </a:endParaRPr>
          </a:p>
        </p:txBody>
      </p:sp>
    </p:spTree>
    <p:extLst>
      <p:ext uri="{BB962C8B-B14F-4D97-AF65-F5344CB8AC3E}">
        <p14:creationId xmlns:p14="http://schemas.microsoft.com/office/powerpoint/2010/main" val="246846123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EBF08E92-1E83-5A2B-7B9E-01FB4D5D4E00}"/>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939C8388-9064-CA68-EA1D-2A2B339A0028}"/>
              </a:ext>
            </a:extLst>
          </p:cNvPr>
          <p:cNvSpPr txBox="1"/>
          <p:nvPr/>
        </p:nvSpPr>
        <p:spPr>
          <a:xfrm>
            <a:off x="1304925" y="0"/>
            <a:ext cx="4378325" cy="6878806"/>
          </a:xfrm>
          <a:prstGeom prst="rect">
            <a:avLst/>
          </a:prstGeom>
          <a:noFill/>
        </p:spPr>
        <p:txBody>
          <a:bodyPr wrap="square">
            <a:spAutoFit/>
          </a:bodyPr>
          <a:lstStyle/>
          <a:p>
            <a:r>
              <a:rPr lang="tr-TR" sz="900" b="1" dirty="0" err="1">
                <a:solidFill>
                  <a:srgbClr val="FF6600"/>
                </a:solidFill>
                <a:highlight>
                  <a:srgbClr val="000000"/>
                </a:highlight>
                <a:latin typeface="Times New Roman" panose="02020603050405020304" pitchFamily="18" charset="0"/>
                <a:cs typeface="Times New Roman" panose="02020603050405020304" pitchFamily="18" charset="0"/>
              </a:rPr>
              <a:t>library</a:t>
            </a:r>
            <a:r>
              <a:rPr lang="tr-TR"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dirty="0" err="1">
                <a:solidFill>
                  <a:srgbClr val="800000"/>
                </a:solidFill>
                <a:highlight>
                  <a:srgbClr val="000000"/>
                </a:highlight>
                <a:latin typeface="Times New Roman" panose="02020603050405020304" pitchFamily="18" charset="0"/>
                <a:cs typeface="Times New Roman" panose="02020603050405020304" pitchFamily="18" charset="0"/>
              </a:rPr>
              <a:t>ieee</a:t>
            </a:r>
            <a:r>
              <a:rPr lang="tr-TR" sz="9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900" b="1" dirty="0">
                <a:solidFill>
                  <a:srgbClr val="FF6600"/>
                </a:solidFill>
                <a:highlight>
                  <a:srgbClr val="000000"/>
                </a:highlight>
                <a:latin typeface="Times New Roman" panose="02020603050405020304" pitchFamily="18" charset="0"/>
                <a:cs typeface="Times New Roman" panose="02020603050405020304" pitchFamily="18" charset="0"/>
              </a:rPr>
              <a:t>use</a:t>
            </a:r>
            <a:r>
              <a:rPr lang="en-US"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900" b="0" dirty="0">
                <a:solidFill>
                  <a:srgbClr val="800000"/>
                </a:solidFill>
                <a:highlight>
                  <a:srgbClr val="000000"/>
                </a:highlight>
                <a:latin typeface="Times New Roman" panose="02020603050405020304" pitchFamily="18" charset="0"/>
                <a:cs typeface="Times New Roman" panose="02020603050405020304" pitchFamily="18" charset="0"/>
              </a:rPr>
              <a:t>ieee</a:t>
            </a:r>
            <a:r>
              <a:rPr lang="en-US"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900" b="0" dirty="0">
                <a:solidFill>
                  <a:srgbClr val="800000"/>
                </a:solidFill>
                <a:highlight>
                  <a:srgbClr val="000000"/>
                </a:highlight>
                <a:latin typeface="Times New Roman" panose="02020603050405020304" pitchFamily="18" charset="0"/>
                <a:cs typeface="Times New Roman" panose="02020603050405020304" pitchFamily="18" charset="0"/>
              </a:rPr>
              <a:t>std_logic_1164</a:t>
            </a:r>
            <a:r>
              <a:rPr lang="en-US"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900" b="1" dirty="0">
                <a:solidFill>
                  <a:srgbClr val="FF6600"/>
                </a:solidFill>
                <a:highlight>
                  <a:srgbClr val="000000"/>
                </a:highlight>
                <a:latin typeface="Times New Roman" panose="02020603050405020304" pitchFamily="18" charset="0"/>
                <a:cs typeface="Times New Roman" panose="02020603050405020304" pitchFamily="18" charset="0"/>
              </a:rPr>
              <a:t>all</a:t>
            </a:r>
            <a:r>
              <a:rPr lang="en-US" sz="9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en-US" sz="9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900" b="1" dirty="0">
                <a:solidFill>
                  <a:srgbClr val="FF6600"/>
                </a:solidFill>
                <a:highlight>
                  <a:srgbClr val="000000"/>
                </a:highlight>
                <a:latin typeface="Times New Roman" panose="02020603050405020304" pitchFamily="18" charset="0"/>
                <a:cs typeface="Times New Roman" panose="02020603050405020304" pitchFamily="18" charset="0"/>
              </a:rPr>
              <a:t>use</a:t>
            </a:r>
            <a:r>
              <a:rPr lang="en-US"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900" b="0" dirty="0" err="1">
                <a:solidFill>
                  <a:srgbClr val="800000"/>
                </a:solidFill>
                <a:highlight>
                  <a:srgbClr val="000000"/>
                </a:highlight>
                <a:latin typeface="Times New Roman" panose="02020603050405020304" pitchFamily="18" charset="0"/>
                <a:cs typeface="Times New Roman" panose="02020603050405020304" pitchFamily="18" charset="0"/>
              </a:rPr>
              <a:t>ieee</a:t>
            </a:r>
            <a:r>
              <a:rPr lang="en-US" sz="900" b="1" dirty="0" err="1">
                <a:solidFill>
                  <a:srgbClr val="FFCC00"/>
                </a:solidFill>
                <a:highlight>
                  <a:srgbClr val="000000"/>
                </a:highlight>
                <a:latin typeface="Times New Roman" panose="02020603050405020304" pitchFamily="18" charset="0"/>
                <a:cs typeface="Times New Roman" panose="02020603050405020304" pitchFamily="18" charset="0"/>
              </a:rPr>
              <a:t>.</a:t>
            </a:r>
            <a:r>
              <a:rPr lang="en-US" sz="900" b="0" dirty="0" err="1">
                <a:solidFill>
                  <a:srgbClr val="800000"/>
                </a:solidFill>
                <a:highlight>
                  <a:srgbClr val="000000"/>
                </a:highlight>
                <a:latin typeface="Times New Roman" panose="02020603050405020304" pitchFamily="18" charset="0"/>
                <a:cs typeface="Times New Roman" panose="02020603050405020304" pitchFamily="18" charset="0"/>
              </a:rPr>
              <a:t>numeric_std</a:t>
            </a:r>
            <a:r>
              <a:rPr lang="en-US" sz="900" b="1" dirty="0" err="1">
                <a:solidFill>
                  <a:srgbClr val="FFCC00"/>
                </a:solidFill>
                <a:highlight>
                  <a:srgbClr val="000000"/>
                </a:highlight>
                <a:latin typeface="Times New Roman" panose="02020603050405020304" pitchFamily="18" charset="0"/>
                <a:cs typeface="Times New Roman" panose="02020603050405020304" pitchFamily="18" charset="0"/>
              </a:rPr>
              <a:t>.</a:t>
            </a:r>
            <a:r>
              <a:rPr lang="en-US" sz="900" b="1" dirty="0" err="1">
                <a:solidFill>
                  <a:srgbClr val="FF6600"/>
                </a:solidFill>
                <a:highlight>
                  <a:srgbClr val="000000"/>
                </a:highlight>
                <a:latin typeface="Times New Roman" panose="02020603050405020304" pitchFamily="18" charset="0"/>
                <a:cs typeface="Times New Roman" panose="02020603050405020304" pitchFamily="18" charset="0"/>
              </a:rPr>
              <a:t>all</a:t>
            </a:r>
            <a:r>
              <a:rPr lang="en-US" sz="9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en-US" sz="9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9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1" dirty="0" err="1">
                <a:solidFill>
                  <a:srgbClr val="FF6600"/>
                </a:solidFill>
                <a:highlight>
                  <a:srgbClr val="000000"/>
                </a:highlight>
                <a:latin typeface="Times New Roman" panose="02020603050405020304" pitchFamily="18" charset="0"/>
                <a:cs typeface="Times New Roman" panose="02020603050405020304" pitchFamily="18" charset="0"/>
              </a:rPr>
              <a:t>entity</a:t>
            </a:r>
            <a:r>
              <a:rPr lang="tr-TR"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dirty="0" err="1">
                <a:solidFill>
                  <a:srgbClr val="FFFFFF"/>
                </a:solidFill>
                <a:highlight>
                  <a:srgbClr val="000000"/>
                </a:highlight>
                <a:latin typeface="Times New Roman" panose="02020603050405020304" pitchFamily="18" charset="0"/>
                <a:cs typeface="Times New Roman" panose="02020603050405020304" pitchFamily="18" charset="0"/>
              </a:rPr>
              <a:t>Case_Statement</a:t>
            </a:r>
            <a:r>
              <a:rPr lang="tr-TR" sz="900" b="1" dirty="0" err="1">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9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1"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dirty="0" err="1">
                <a:solidFill>
                  <a:srgbClr val="FF6600"/>
                </a:solidFill>
                <a:highlight>
                  <a:srgbClr val="000000"/>
                </a:highlight>
                <a:latin typeface="Times New Roman" panose="02020603050405020304" pitchFamily="18" charset="0"/>
                <a:cs typeface="Times New Roman" panose="02020603050405020304" pitchFamily="18" charset="0"/>
              </a:rPr>
              <a:t>entity</a:t>
            </a:r>
            <a:r>
              <a:rPr lang="tr-TR" sz="9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900" b="1" dirty="0">
                <a:solidFill>
                  <a:srgbClr val="FF6600"/>
                </a:solidFill>
                <a:highlight>
                  <a:srgbClr val="000000"/>
                </a:highlight>
                <a:latin typeface="Times New Roman" panose="02020603050405020304" pitchFamily="18" charset="0"/>
                <a:cs typeface="Times New Roman" panose="02020603050405020304" pitchFamily="18" charset="0"/>
              </a:rPr>
              <a:t>architecture</a:t>
            </a:r>
            <a:r>
              <a:rPr lang="en-US" sz="900" b="0" dirty="0">
                <a:solidFill>
                  <a:srgbClr val="FFFFFF"/>
                </a:solidFill>
                <a:highlight>
                  <a:srgbClr val="000000"/>
                </a:highlight>
                <a:latin typeface="Times New Roman" panose="02020603050405020304" pitchFamily="18" charset="0"/>
                <a:cs typeface="Times New Roman" panose="02020603050405020304" pitchFamily="18" charset="0"/>
              </a:rPr>
              <a:t> sim </a:t>
            </a:r>
            <a:r>
              <a:rPr lang="en-US" sz="900" b="1" dirty="0">
                <a:solidFill>
                  <a:srgbClr val="FF6600"/>
                </a:solidFill>
                <a:highlight>
                  <a:srgbClr val="000000"/>
                </a:highlight>
                <a:latin typeface="Times New Roman" panose="02020603050405020304" pitchFamily="18" charset="0"/>
                <a:cs typeface="Times New Roman" panose="02020603050405020304" pitchFamily="18" charset="0"/>
              </a:rPr>
              <a:t>of</a:t>
            </a:r>
            <a:r>
              <a:rPr lang="en-US"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900" b="0" dirty="0" err="1">
                <a:solidFill>
                  <a:srgbClr val="FFFFFF"/>
                </a:solidFill>
                <a:highlight>
                  <a:srgbClr val="000000"/>
                </a:highlight>
                <a:latin typeface="Times New Roman" panose="02020603050405020304" pitchFamily="18" charset="0"/>
                <a:cs typeface="Times New Roman" panose="02020603050405020304" pitchFamily="18" charset="0"/>
              </a:rPr>
              <a:t>Case_Statement</a:t>
            </a:r>
            <a:r>
              <a:rPr lang="en-US" sz="900" b="1" dirty="0" err="1">
                <a:solidFill>
                  <a:srgbClr val="FF6600"/>
                </a:solidFill>
                <a:highlight>
                  <a:srgbClr val="000000"/>
                </a:highlight>
                <a:latin typeface="Times New Roman" panose="02020603050405020304" pitchFamily="18" charset="0"/>
                <a:cs typeface="Times New Roman" panose="02020603050405020304" pitchFamily="18" charset="0"/>
              </a:rPr>
              <a:t>is</a:t>
            </a:r>
            <a:endParaRPr lang="en-US" sz="9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9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da-DK"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da-DK" sz="900" b="1" dirty="0">
                <a:solidFill>
                  <a:srgbClr val="FF6600"/>
                </a:solidFill>
                <a:highlight>
                  <a:srgbClr val="000000"/>
                </a:highlight>
                <a:latin typeface="Times New Roman" panose="02020603050405020304" pitchFamily="18" charset="0"/>
                <a:cs typeface="Times New Roman" panose="02020603050405020304" pitchFamily="18" charset="0"/>
              </a:rPr>
              <a:t>signal</a:t>
            </a:r>
            <a:r>
              <a:rPr lang="da-DK" sz="900" b="0" dirty="0">
                <a:solidFill>
                  <a:srgbClr val="FFFFFF"/>
                </a:solidFill>
                <a:highlight>
                  <a:srgbClr val="000000"/>
                </a:highlight>
                <a:latin typeface="Times New Roman" panose="02020603050405020304" pitchFamily="18" charset="0"/>
                <a:cs typeface="Times New Roman" panose="02020603050405020304" pitchFamily="18" charset="0"/>
              </a:rPr>
              <a:t> Sig1 </a:t>
            </a:r>
            <a:r>
              <a:rPr lang="da-DK"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da-DK"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da-DK" sz="900" b="0" dirty="0">
                <a:solidFill>
                  <a:srgbClr val="66FF00"/>
                </a:solidFill>
                <a:highlight>
                  <a:srgbClr val="000000"/>
                </a:highlight>
                <a:latin typeface="Times New Roman" panose="02020603050405020304" pitchFamily="18" charset="0"/>
                <a:cs typeface="Times New Roman" panose="02020603050405020304" pitchFamily="18" charset="0"/>
              </a:rPr>
              <a:t>unsigned</a:t>
            </a:r>
            <a:r>
              <a:rPr lang="da-DK"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da-DK" sz="900" b="0" dirty="0">
                <a:solidFill>
                  <a:srgbClr val="FF8000"/>
                </a:solidFill>
                <a:highlight>
                  <a:srgbClr val="000000"/>
                </a:highlight>
                <a:latin typeface="Times New Roman" panose="02020603050405020304" pitchFamily="18" charset="0"/>
                <a:cs typeface="Times New Roman" panose="02020603050405020304" pitchFamily="18" charset="0"/>
              </a:rPr>
              <a:t>7</a:t>
            </a:r>
            <a:r>
              <a:rPr lang="da-DK"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da-DK" sz="900" b="1" dirty="0">
                <a:solidFill>
                  <a:srgbClr val="FF6600"/>
                </a:solidFill>
                <a:highlight>
                  <a:srgbClr val="000000"/>
                </a:highlight>
                <a:latin typeface="Times New Roman" panose="02020603050405020304" pitchFamily="18" charset="0"/>
                <a:cs typeface="Times New Roman" panose="02020603050405020304" pitchFamily="18" charset="0"/>
              </a:rPr>
              <a:t>downto</a:t>
            </a:r>
            <a:r>
              <a:rPr lang="da-DK"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da-DK" sz="900" b="0" dirty="0">
                <a:solidFill>
                  <a:srgbClr val="FF8000"/>
                </a:solidFill>
                <a:highlight>
                  <a:srgbClr val="000000"/>
                </a:highlight>
                <a:latin typeface="Times New Roman" panose="02020603050405020304" pitchFamily="18" charset="0"/>
                <a:cs typeface="Times New Roman" panose="02020603050405020304" pitchFamily="18" charset="0"/>
              </a:rPr>
              <a:t>0</a:t>
            </a:r>
            <a:r>
              <a:rPr lang="da-DK"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da-DK"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da-DK"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da-DK" sz="900" b="0" dirty="0">
                <a:solidFill>
                  <a:srgbClr val="FFFFFF"/>
                </a:solidFill>
                <a:highlight>
                  <a:srgbClr val="000000"/>
                </a:highlight>
                <a:latin typeface="Times New Roman" panose="02020603050405020304" pitchFamily="18" charset="0"/>
                <a:cs typeface="Times New Roman" panose="02020603050405020304" pitchFamily="18" charset="0"/>
              </a:rPr>
              <a:t> x</a:t>
            </a:r>
            <a:r>
              <a:rPr lang="da-DK" sz="900" b="0" dirty="0">
                <a:solidFill>
                  <a:srgbClr val="66FF00"/>
                </a:solidFill>
                <a:highlight>
                  <a:srgbClr val="000000"/>
                </a:highlight>
                <a:latin typeface="Times New Roman" panose="02020603050405020304" pitchFamily="18" charset="0"/>
                <a:cs typeface="Times New Roman" panose="02020603050405020304" pitchFamily="18" charset="0"/>
              </a:rPr>
              <a:t>"AA"</a:t>
            </a:r>
            <a:r>
              <a:rPr lang="da-DK" sz="9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da-DK" sz="9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dirty="0" err="1">
                <a:solidFill>
                  <a:srgbClr val="FF6600"/>
                </a:solidFill>
                <a:highlight>
                  <a:srgbClr val="000000"/>
                </a:highlight>
                <a:latin typeface="Times New Roman" panose="02020603050405020304" pitchFamily="18" charset="0"/>
                <a:cs typeface="Times New Roman" panose="02020603050405020304" pitchFamily="18" charset="0"/>
              </a:rPr>
              <a:t>signal</a:t>
            </a:r>
            <a:r>
              <a:rPr lang="tr-TR" sz="900" b="0" dirty="0">
                <a:solidFill>
                  <a:srgbClr val="FFFFFF"/>
                </a:solidFill>
                <a:highlight>
                  <a:srgbClr val="000000"/>
                </a:highlight>
                <a:latin typeface="Times New Roman" panose="02020603050405020304" pitchFamily="18" charset="0"/>
                <a:cs typeface="Times New Roman" panose="02020603050405020304" pitchFamily="18" charset="0"/>
              </a:rPr>
              <a:t> Sig2 </a:t>
            </a:r>
            <a:r>
              <a:rPr lang="tr-TR"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dirty="0" err="1">
                <a:solidFill>
                  <a:srgbClr val="66FF00"/>
                </a:solidFill>
                <a:highlight>
                  <a:srgbClr val="000000"/>
                </a:highlight>
                <a:latin typeface="Times New Roman" panose="02020603050405020304" pitchFamily="18" charset="0"/>
                <a:cs typeface="Times New Roman" panose="02020603050405020304" pitchFamily="18" charset="0"/>
              </a:rPr>
              <a:t>unsigned</a:t>
            </a:r>
            <a:r>
              <a:rPr lang="tr-TR"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900" b="0" dirty="0">
                <a:solidFill>
                  <a:srgbClr val="FF8000"/>
                </a:solidFill>
                <a:highlight>
                  <a:srgbClr val="000000"/>
                </a:highlight>
                <a:latin typeface="Times New Roman" panose="02020603050405020304" pitchFamily="18" charset="0"/>
                <a:cs typeface="Times New Roman" panose="02020603050405020304" pitchFamily="18" charset="0"/>
              </a:rPr>
              <a:t>7</a:t>
            </a:r>
            <a:r>
              <a:rPr lang="tr-TR"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dirty="0" err="1">
                <a:solidFill>
                  <a:srgbClr val="FF6600"/>
                </a:solidFill>
                <a:highlight>
                  <a:srgbClr val="000000"/>
                </a:highlight>
                <a:latin typeface="Times New Roman" panose="02020603050405020304" pitchFamily="18" charset="0"/>
                <a:cs typeface="Times New Roman" panose="02020603050405020304" pitchFamily="18" charset="0"/>
              </a:rPr>
              <a:t>downto</a:t>
            </a:r>
            <a:r>
              <a:rPr lang="tr-TR"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dirty="0">
                <a:solidFill>
                  <a:srgbClr val="FF8000"/>
                </a:solidFill>
                <a:highlight>
                  <a:srgbClr val="000000"/>
                </a:highlight>
                <a:latin typeface="Times New Roman" panose="02020603050405020304" pitchFamily="18" charset="0"/>
                <a:cs typeface="Times New Roman" panose="02020603050405020304" pitchFamily="18" charset="0"/>
              </a:rPr>
              <a:t>0</a:t>
            </a:r>
            <a:r>
              <a:rPr lang="tr-TR"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dirty="0" err="1">
                <a:solidFill>
                  <a:srgbClr val="FFFFFF"/>
                </a:solidFill>
                <a:highlight>
                  <a:srgbClr val="000000"/>
                </a:highlight>
                <a:latin typeface="Times New Roman" panose="02020603050405020304" pitchFamily="18" charset="0"/>
                <a:cs typeface="Times New Roman" panose="02020603050405020304" pitchFamily="18" charset="0"/>
              </a:rPr>
              <a:t>x</a:t>
            </a:r>
            <a:r>
              <a:rPr lang="tr-TR" sz="900" b="0" dirty="0" err="1">
                <a:solidFill>
                  <a:srgbClr val="66FF00"/>
                </a:solidFill>
                <a:highlight>
                  <a:srgbClr val="000000"/>
                </a:highlight>
                <a:latin typeface="Times New Roman" panose="02020603050405020304" pitchFamily="18" charset="0"/>
                <a:cs typeface="Times New Roman" panose="02020603050405020304" pitchFamily="18" charset="0"/>
              </a:rPr>
              <a:t>"BB</a:t>
            </a:r>
            <a:r>
              <a:rPr lang="tr-TR" sz="900" b="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9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da-DK"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da-DK" sz="900" b="1" dirty="0">
                <a:solidFill>
                  <a:srgbClr val="FF6600"/>
                </a:solidFill>
                <a:highlight>
                  <a:srgbClr val="000000"/>
                </a:highlight>
                <a:latin typeface="Times New Roman" panose="02020603050405020304" pitchFamily="18" charset="0"/>
                <a:cs typeface="Times New Roman" panose="02020603050405020304" pitchFamily="18" charset="0"/>
              </a:rPr>
              <a:t>signal</a:t>
            </a:r>
            <a:r>
              <a:rPr lang="da-DK" sz="900" b="0" dirty="0">
                <a:solidFill>
                  <a:srgbClr val="FFFFFF"/>
                </a:solidFill>
                <a:highlight>
                  <a:srgbClr val="000000"/>
                </a:highlight>
                <a:latin typeface="Times New Roman" panose="02020603050405020304" pitchFamily="18" charset="0"/>
                <a:cs typeface="Times New Roman" panose="02020603050405020304" pitchFamily="18" charset="0"/>
              </a:rPr>
              <a:t> Sig3 </a:t>
            </a:r>
            <a:r>
              <a:rPr lang="da-DK"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da-DK"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da-DK" sz="900" b="0" dirty="0">
                <a:solidFill>
                  <a:srgbClr val="66FF00"/>
                </a:solidFill>
                <a:highlight>
                  <a:srgbClr val="000000"/>
                </a:highlight>
                <a:latin typeface="Times New Roman" panose="02020603050405020304" pitchFamily="18" charset="0"/>
                <a:cs typeface="Times New Roman" panose="02020603050405020304" pitchFamily="18" charset="0"/>
              </a:rPr>
              <a:t>unsigned</a:t>
            </a:r>
            <a:r>
              <a:rPr lang="da-DK"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da-DK" sz="900" b="0" dirty="0">
                <a:solidFill>
                  <a:srgbClr val="FF8000"/>
                </a:solidFill>
                <a:highlight>
                  <a:srgbClr val="000000"/>
                </a:highlight>
                <a:latin typeface="Times New Roman" panose="02020603050405020304" pitchFamily="18" charset="0"/>
                <a:cs typeface="Times New Roman" panose="02020603050405020304" pitchFamily="18" charset="0"/>
              </a:rPr>
              <a:t>7</a:t>
            </a:r>
            <a:r>
              <a:rPr lang="da-DK"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da-DK" sz="900" b="1" dirty="0">
                <a:solidFill>
                  <a:srgbClr val="FF6600"/>
                </a:solidFill>
                <a:highlight>
                  <a:srgbClr val="000000"/>
                </a:highlight>
                <a:latin typeface="Times New Roman" panose="02020603050405020304" pitchFamily="18" charset="0"/>
                <a:cs typeface="Times New Roman" panose="02020603050405020304" pitchFamily="18" charset="0"/>
              </a:rPr>
              <a:t>downto</a:t>
            </a:r>
            <a:r>
              <a:rPr lang="da-DK"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da-DK" sz="900" b="0" dirty="0">
                <a:solidFill>
                  <a:srgbClr val="FF8000"/>
                </a:solidFill>
                <a:highlight>
                  <a:srgbClr val="000000"/>
                </a:highlight>
                <a:latin typeface="Times New Roman" panose="02020603050405020304" pitchFamily="18" charset="0"/>
                <a:cs typeface="Times New Roman" panose="02020603050405020304" pitchFamily="18" charset="0"/>
              </a:rPr>
              <a:t>0</a:t>
            </a:r>
            <a:r>
              <a:rPr lang="da-DK"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da-DK"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da-DK"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da-DK" sz="900" b="0" dirty="0">
                <a:solidFill>
                  <a:srgbClr val="FFFFFF"/>
                </a:solidFill>
                <a:highlight>
                  <a:srgbClr val="000000"/>
                </a:highlight>
                <a:latin typeface="Times New Roman" panose="02020603050405020304" pitchFamily="18" charset="0"/>
                <a:cs typeface="Times New Roman" panose="02020603050405020304" pitchFamily="18" charset="0"/>
              </a:rPr>
              <a:t> x</a:t>
            </a:r>
            <a:r>
              <a:rPr lang="da-DK" sz="900" b="0" dirty="0">
                <a:solidFill>
                  <a:srgbClr val="66FF00"/>
                </a:solidFill>
                <a:highlight>
                  <a:srgbClr val="000000"/>
                </a:highlight>
                <a:latin typeface="Times New Roman" panose="02020603050405020304" pitchFamily="18" charset="0"/>
                <a:cs typeface="Times New Roman" panose="02020603050405020304" pitchFamily="18" charset="0"/>
              </a:rPr>
              <a:t>"CC"</a:t>
            </a:r>
            <a:r>
              <a:rPr lang="da-DK" sz="9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da-DK" sz="9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dirty="0" err="1">
                <a:solidFill>
                  <a:srgbClr val="FF6600"/>
                </a:solidFill>
                <a:highlight>
                  <a:srgbClr val="000000"/>
                </a:highlight>
                <a:latin typeface="Times New Roman" panose="02020603050405020304" pitchFamily="18" charset="0"/>
                <a:cs typeface="Times New Roman" panose="02020603050405020304" pitchFamily="18" charset="0"/>
              </a:rPr>
              <a:t>signal</a:t>
            </a:r>
            <a:r>
              <a:rPr lang="tr-TR" sz="900" b="0" dirty="0">
                <a:solidFill>
                  <a:srgbClr val="FFFFFF"/>
                </a:solidFill>
                <a:highlight>
                  <a:srgbClr val="000000"/>
                </a:highlight>
                <a:latin typeface="Times New Roman" panose="02020603050405020304" pitchFamily="18" charset="0"/>
                <a:cs typeface="Times New Roman" panose="02020603050405020304" pitchFamily="18" charset="0"/>
              </a:rPr>
              <a:t> Sig4 </a:t>
            </a:r>
            <a:r>
              <a:rPr lang="tr-TR"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dirty="0" err="1">
                <a:solidFill>
                  <a:srgbClr val="66FF00"/>
                </a:solidFill>
                <a:highlight>
                  <a:srgbClr val="000000"/>
                </a:highlight>
                <a:latin typeface="Times New Roman" panose="02020603050405020304" pitchFamily="18" charset="0"/>
                <a:cs typeface="Times New Roman" panose="02020603050405020304" pitchFamily="18" charset="0"/>
              </a:rPr>
              <a:t>unsigned</a:t>
            </a:r>
            <a:r>
              <a:rPr lang="tr-TR"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900" b="0" dirty="0">
                <a:solidFill>
                  <a:srgbClr val="FF8000"/>
                </a:solidFill>
                <a:highlight>
                  <a:srgbClr val="000000"/>
                </a:highlight>
                <a:latin typeface="Times New Roman" panose="02020603050405020304" pitchFamily="18" charset="0"/>
                <a:cs typeface="Times New Roman" panose="02020603050405020304" pitchFamily="18" charset="0"/>
              </a:rPr>
              <a:t>7</a:t>
            </a:r>
            <a:r>
              <a:rPr lang="tr-TR"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dirty="0" err="1">
                <a:solidFill>
                  <a:srgbClr val="FF6600"/>
                </a:solidFill>
                <a:highlight>
                  <a:srgbClr val="000000"/>
                </a:highlight>
                <a:latin typeface="Times New Roman" panose="02020603050405020304" pitchFamily="18" charset="0"/>
                <a:cs typeface="Times New Roman" panose="02020603050405020304" pitchFamily="18" charset="0"/>
              </a:rPr>
              <a:t>downto</a:t>
            </a:r>
            <a:r>
              <a:rPr lang="tr-TR"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dirty="0">
                <a:solidFill>
                  <a:srgbClr val="FF8000"/>
                </a:solidFill>
                <a:highlight>
                  <a:srgbClr val="000000"/>
                </a:highlight>
                <a:latin typeface="Times New Roman" panose="02020603050405020304" pitchFamily="18" charset="0"/>
                <a:cs typeface="Times New Roman" panose="02020603050405020304" pitchFamily="18" charset="0"/>
              </a:rPr>
              <a:t>0</a:t>
            </a:r>
            <a:r>
              <a:rPr lang="tr-TR"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dirty="0" err="1">
                <a:solidFill>
                  <a:srgbClr val="FFFFFF"/>
                </a:solidFill>
                <a:highlight>
                  <a:srgbClr val="000000"/>
                </a:highlight>
                <a:latin typeface="Times New Roman" panose="02020603050405020304" pitchFamily="18" charset="0"/>
                <a:cs typeface="Times New Roman" panose="02020603050405020304" pitchFamily="18" charset="0"/>
              </a:rPr>
              <a:t>x</a:t>
            </a:r>
            <a:r>
              <a:rPr lang="tr-TR" sz="900" b="0" dirty="0" err="1">
                <a:solidFill>
                  <a:srgbClr val="66FF00"/>
                </a:solidFill>
                <a:highlight>
                  <a:srgbClr val="000000"/>
                </a:highlight>
                <a:latin typeface="Times New Roman" panose="02020603050405020304" pitchFamily="18" charset="0"/>
                <a:cs typeface="Times New Roman" panose="02020603050405020304" pitchFamily="18" charset="0"/>
              </a:rPr>
              <a:t>"DD</a:t>
            </a:r>
            <a:r>
              <a:rPr lang="tr-TR" sz="900" b="0" dirty="0">
                <a:solidFill>
                  <a:srgbClr val="66FF00"/>
                </a:solidFill>
                <a:highlight>
                  <a:srgbClr val="000000"/>
                </a:highlight>
                <a:latin typeface="Times New Roman" panose="02020603050405020304" pitchFamily="18" charset="0"/>
                <a:cs typeface="Times New Roman" panose="02020603050405020304" pitchFamily="18" charset="0"/>
              </a:rPr>
              <a:t>"</a:t>
            </a:r>
            <a:r>
              <a:rPr lang="tr-TR" sz="9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900" b="1" dirty="0">
                <a:solidFill>
                  <a:srgbClr val="FF6600"/>
                </a:solidFill>
                <a:highlight>
                  <a:srgbClr val="000000"/>
                </a:highlight>
                <a:latin typeface="Times New Roman" panose="02020603050405020304" pitchFamily="18" charset="0"/>
                <a:cs typeface="Times New Roman" panose="02020603050405020304" pitchFamily="18" charset="0"/>
              </a:rPr>
              <a:t>signal</a:t>
            </a:r>
            <a:r>
              <a:rPr lang="en-US" sz="900" b="0" dirty="0">
                <a:solidFill>
                  <a:srgbClr val="FFFFFF"/>
                </a:solidFill>
                <a:highlight>
                  <a:srgbClr val="000000"/>
                </a:highlight>
                <a:latin typeface="Times New Roman" panose="02020603050405020304" pitchFamily="18" charset="0"/>
                <a:cs typeface="Times New Roman" panose="02020603050405020304" pitchFamily="18" charset="0"/>
              </a:rPr>
              <a:t> Sel </a:t>
            </a:r>
            <a:r>
              <a:rPr lang="en-US"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900" b="0" dirty="0">
                <a:solidFill>
                  <a:srgbClr val="66FF00"/>
                </a:solidFill>
                <a:highlight>
                  <a:srgbClr val="000000"/>
                </a:highlight>
                <a:latin typeface="Times New Roman" panose="02020603050405020304" pitchFamily="18" charset="0"/>
                <a:cs typeface="Times New Roman" panose="02020603050405020304" pitchFamily="18" charset="0"/>
              </a:rPr>
              <a:t>unsigned</a:t>
            </a:r>
            <a:r>
              <a:rPr lang="en-US"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900" b="0" dirty="0">
                <a:solidFill>
                  <a:srgbClr val="FF8000"/>
                </a:solidFill>
                <a:highlight>
                  <a:srgbClr val="000000"/>
                </a:highlight>
                <a:latin typeface="Times New Roman" panose="02020603050405020304" pitchFamily="18" charset="0"/>
                <a:cs typeface="Times New Roman" panose="02020603050405020304" pitchFamily="18" charset="0"/>
              </a:rPr>
              <a:t>1</a:t>
            </a:r>
            <a:r>
              <a:rPr lang="en-US"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900" b="1" dirty="0" err="1">
                <a:solidFill>
                  <a:srgbClr val="FF6600"/>
                </a:solidFill>
                <a:highlight>
                  <a:srgbClr val="000000"/>
                </a:highlight>
                <a:latin typeface="Times New Roman" panose="02020603050405020304" pitchFamily="18" charset="0"/>
                <a:cs typeface="Times New Roman" panose="02020603050405020304" pitchFamily="18" charset="0"/>
              </a:rPr>
              <a:t>downto</a:t>
            </a:r>
            <a:r>
              <a:rPr lang="en-US"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900" b="0" dirty="0">
                <a:solidFill>
                  <a:srgbClr val="FF8000"/>
                </a:solidFill>
                <a:highlight>
                  <a:srgbClr val="000000"/>
                </a:highlight>
                <a:latin typeface="Times New Roman" panose="02020603050405020304" pitchFamily="18" charset="0"/>
                <a:cs typeface="Times New Roman" panose="02020603050405020304" pitchFamily="18" charset="0"/>
              </a:rPr>
              <a:t>0</a:t>
            </a:r>
            <a:r>
              <a:rPr lang="en-US"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900" b="1" dirty="0">
                <a:solidFill>
                  <a:srgbClr val="FF6600"/>
                </a:solidFill>
                <a:highlight>
                  <a:srgbClr val="000000"/>
                </a:highlight>
                <a:latin typeface="Times New Roman" panose="02020603050405020304" pitchFamily="18" charset="0"/>
                <a:cs typeface="Times New Roman" panose="02020603050405020304" pitchFamily="18" charset="0"/>
              </a:rPr>
              <a:t>others</a:t>
            </a:r>
            <a:r>
              <a:rPr lang="en-US"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900" b="1" dirty="0">
                <a:solidFill>
                  <a:srgbClr val="FFCC00"/>
                </a:solidFill>
                <a:highlight>
                  <a:srgbClr val="000000"/>
                </a:highlight>
                <a:latin typeface="Times New Roman" panose="02020603050405020304" pitchFamily="18" charset="0"/>
                <a:cs typeface="Times New Roman" panose="02020603050405020304" pitchFamily="18" charset="0"/>
              </a:rPr>
              <a:t>=&gt;</a:t>
            </a:r>
            <a:r>
              <a:rPr lang="en-US"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900" b="0" dirty="0">
                <a:solidFill>
                  <a:srgbClr val="66FF00"/>
                </a:solidFill>
                <a:highlight>
                  <a:srgbClr val="000000"/>
                </a:highlight>
                <a:latin typeface="Times New Roman" panose="02020603050405020304" pitchFamily="18" charset="0"/>
                <a:cs typeface="Times New Roman" panose="02020603050405020304" pitchFamily="18" charset="0"/>
              </a:rPr>
              <a:t>'0'</a:t>
            </a:r>
            <a:r>
              <a:rPr lang="en-US" sz="9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900" b="1" dirty="0">
                <a:solidFill>
                  <a:srgbClr val="FF6600"/>
                </a:solidFill>
                <a:highlight>
                  <a:srgbClr val="000000"/>
                </a:highlight>
                <a:latin typeface="Times New Roman" panose="02020603050405020304" pitchFamily="18" charset="0"/>
                <a:cs typeface="Times New Roman" panose="02020603050405020304" pitchFamily="18" charset="0"/>
              </a:rPr>
              <a:t>signal</a:t>
            </a:r>
            <a:r>
              <a:rPr lang="en-US" sz="900" b="0" dirty="0">
                <a:solidFill>
                  <a:srgbClr val="FFFFFF"/>
                </a:solidFill>
                <a:highlight>
                  <a:srgbClr val="000000"/>
                </a:highlight>
                <a:latin typeface="Times New Roman" panose="02020603050405020304" pitchFamily="18" charset="0"/>
                <a:cs typeface="Times New Roman" panose="02020603050405020304" pitchFamily="18" charset="0"/>
              </a:rPr>
              <a:t> Output1 </a:t>
            </a:r>
            <a:r>
              <a:rPr lang="en-US"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900" b="0" dirty="0">
                <a:solidFill>
                  <a:srgbClr val="66FF00"/>
                </a:solidFill>
                <a:highlight>
                  <a:srgbClr val="000000"/>
                </a:highlight>
                <a:latin typeface="Times New Roman" panose="02020603050405020304" pitchFamily="18" charset="0"/>
                <a:cs typeface="Times New Roman" panose="02020603050405020304" pitchFamily="18" charset="0"/>
              </a:rPr>
              <a:t>unsigned</a:t>
            </a:r>
            <a:r>
              <a:rPr lang="en-US" sz="900" b="1"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900" b="0" dirty="0">
                <a:solidFill>
                  <a:srgbClr val="FF8000"/>
                </a:solidFill>
                <a:highlight>
                  <a:srgbClr val="000000"/>
                </a:highlight>
                <a:latin typeface="Times New Roman" panose="02020603050405020304" pitchFamily="18" charset="0"/>
                <a:cs typeface="Times New Roman" panose="02020603050405020304" pitchFamily="18" charset="0"/>
              </a:rPr>
              <a:t>7</a:t>
            </a:r>
            <a:r>
              <a:rPr lang="en-US"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900" b="1" dirty="0" err="1">
                <a:solidFill>
                  <a:srgbClr val="FF6600"/>
                </a:solidFill>
                <a:highlight>
                  <a:srgbClr val="000000"/>
                </a:highlight>
                <a:latin typeface="Times New Roman" panose="02020603050405020304" pitchFamily="18" charset="0"/>
                <a:cs typeface="Times New Roman" panose="02020603050405020304" pitchFamily="18" charset="0"/>
              </a:rPr>
              <a:t>downto</a:t>
            </a:r>
            <a:r>
              <a:rPr lang="en-US"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900" b="0" dirty="0">
                <a:solidFill>
                  <a:srgbClr val="FF8000"/>
                </a:solidFill>
                <a:highlight>
                  <a:srgbClr val="000000"/>
                </a:highlight>
                <a:latin typeface="Times New Roman" panose="02020603050405020304" pitchFamily="18" charset="0"/>
                <a:cs typeface="Times New Roman" panose="02020603050405020304" pitchFamily="18" charset="0"/>
              </a:rPr>
              <a:t>0</a:t>
            </a:r>
            <a:r>
              <a:rPr lang="en-US" sz="9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en-US" sz="9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9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1"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9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9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900" b="0" i="0" dirty="0">
                <a:solidFill>
                  <a:srgbClr val="FF00FF"/>
                </a:solidFill>
                <a:highlight>
                  <a:srgbClr val="000000"/>
                </a:highlight>
                <a:latin typeface="Times New Roman" panose="02020603050405020304" pitchFamily="18" charset="0"/>
                <a:cs typeface="Times New Roman" panose="02020603050405020304" pitchFamily="18" charset="0"/>
              </a:rPr>
              <a:t>-- Stimuli for the selector signal</a:t>
            </a:r>
            <a:endParaRPr lang="en-US"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for</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i="0" dirty="0">
                <a:solidFill>
                  <a:srgbClr val="FF8000"/>
                </a:solidFill>
                <a:highlight>
                  <a:srgbClr val="000000"/>
                </a:highlight>
                <a:latin typeface="Times New Roman" panose="02020603050405020304" pitchFamily="18" charset="0"/>
                <a:cs typeface="Times New Roman" panose="02020603050405020304" pitchFamily="18" charset="0"/>
              </a:rPr>
              <a:t>10</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i="0" dirty="0" err="1">
                <a:solidFill>
                  <a:srgbClr val="FFFFFF"/>
                </a:solidFill>
                <a:highlight>
                  <a:srgbClr val="000000"/>
                </a:highlight>
                <a:latin typeface="Times New Roman" panose="02020603050405020304" pitchFamily="18" charset="0"/>
                <a:cs typeface="Times New Roman" panose="02020603050405020304" pitchFamily="18" charset="0"/>
              </a:rPr>
              <a:t>ns</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Sel </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Sel </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i="0" dirty="0">
                <a:solidFill>
                  <a:srgbClr val="FF8000"/>
                </a:solidFill>
                <a:highlight>
                  <a:srgbClr val="000000"/>
                </a:highlight>
                <a:latin typeface="Times New Roman" panose="02020603050405020304" pitchFamily="18" charset="0"/>
                <a:cs typeface="Times New Roman" panose="02020603050405020304" pitchFamily="18" charset="0"/>
              </a:rPr>
              <a:t>1</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for</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i="0" dirty="0">
                <a:solidFill>
                  <a:srgbClr val="FF8000"/>
                </a:solidFill>
                <a:highlight>
                  <a:srgbClr val="000000"/>
                </a:highlight>
                <a:latin typeface="Times New Roman" panose="02020603050405020304" pitchFamily="18" charset="0"/>
                <a:cs typeface="Times New Roman" panose="02020603050405020304" pitchFamily="18" charset="0"/>
              </a:rPr>
              <a:t>10</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i="0" dirty="0" err="1">
                <a:solidFill>
                  <a:srgbClr val="FFFFFF"/>
                </a:solidFill>
                <a:highlight>
                  <a:srgbClr val="000000"/>
                </a:highlight>
                <a:latin typeface="Times New Roman" panose="02020603050405020304" pitchFamily="18" charset="0"/>
                <a:cs typeface="Times New Roman" panose="02020603050405020304" pitchFamily="18" charset="0"/>
              </a:rPr>
              <a:t>ns</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Sel </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Sel </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i="0" dirty="0">
                <a:solidFill>
                  <a:srgbClr val="FF8000"/>
                </a:solidFill>
                <a:highlight>
                  <a:srgbClr val="000000"/>
                </a:highlight>
                <a:latin typeface="Times New Roman" panose="02020603050405020304" pitchFamily="18" charset="0"/>
                <a:cs typeface="Times New Roman" panose="02020603050405020304" pitchFamily="18" charset="0"/>
              </a:rPr>
              <a:t>1</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for</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i="0" dirty="0">
                <a:solidFill>
                  <a:srgbClr val="FF8000"/>
                </a:solidFill>
                <a:highlight>
                  <a:srgbClr val="000000"/>
                </a:highlight>
                <a:latin typeface="Times New Roman" panose="02020603050405020304" pitchFamily="18" charset="0"/>
                <a:cs typeface="Times New Roman" panose="02020603050405020304" pitchFamily="18" charset="0"/>
              </a:rPr>
              <a:t>10</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i="0" dirty="0" err="1">
                <a:solidFill>
                  <a:srgbClr val="FFFFFF"/>
                </a:solidFill>
                <a:highlight>
                  <a:srgbClr val="000000"/>
                </a:highlight>
                <a:latin typeface="Times New Roman" panose="02020603050405020304" pitchFamily="18" charset="0"/>
                <a:cs typeface="Times New Roman" panose="02020603050405020304" pitchFamily="18" charset="0"/>
              </a:rPr>
              <a:t>ns</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Sel </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Sel </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i="0" dirty="0">
                <a:solidFill>
                  <a:srgbClr val="FF8000"/>
                </a:solidFill>
                <a:highlight>
                  <a:srgbClr val="000000"/>
                </a:highlight>
                <a:latin typeface="Times New Roman" panose="02020603050405020304" pitchFamily="18" charset="0"/>
                <a:cs typeface="Times New Roman" panose="02020603050405020304" pitchFamily="18" charset="0"/>
              </a:rPr>
              <a:t>1</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for</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i="0" dirty="0">
                <a:solidFill>
                  <a:srgbClr val="FF8000"/>
                </a:solidFill>
                <a:highlight>
                  <a:srgbClr val="000000"/>
                </a:highlight>
                <a:latin typeface="Times New Roman" panose="02020603050405020304" pitchFamily="18" charset="0"/>
                <a:cs typeface="Times New Roman" panose="02020603050405020304" pitchFamily="18" charset="0"/>
              </a:rPr>
              <a:t>10</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i="0" dirty="0" err="1">
                <a:solidFill>
                  <a:srgbClr val="FFFFFF"/>
                </a:solidFill>
                <a:highlight>
                  <a:srgbClr val="000000"/>
                </a:highlight>
                <a:latin typeface="Times New Roman" panose="02020603050405020304" pitchFamily="18" charset="0"/>
                <a:cs typeface="Times New Roman" panose="02020603050405020304" pitchFamily="18" charset="0"/>
              </a:rPr>
              <a:t>ns</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Sel </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Sel </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i="0" dirty="0">
                <a:solidFill>
                  <a:srgbClr val="FF8000"/>
                </a:solidFill>
                <a:highlight>
                  <a:srgbClr val="000000"/>
                </a:highlight>
                <a:latin typeface="Times New Roman" panose="02020603050405020304" pitchFamily="18" charset="0"/>
                <a:cs typeface="Times New Roman" panose="02020603050405020304" pitchFamily="18" charset="0"/>
              </a:rPr>
              <a:t>1</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for</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i="0" dirty="0">
                <a:solidFill>
                  <a:srgbClr val="FF8000"/>
                </a:solidFill>
                <a:highlight>
                  <a:srgbClr val="000000"/>
                </a:highlight>
                <a:latin typeface="Times New Roman" panose="02020603050405020304" pitchFamily="18" charset="0"/>
                <a:cs typeface="Times New Roman" panose="02020603050405020304" pitchFamily="18" charset="0"/>
              </a:rPr>
              <a:t>10</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i="0" dirty="0" err="1">
                <a:solidFill>
                  <a:srgbClr val="FFFFFF"/>
                </a:solidFill>
                <a:highlight>
                  <a:srgbClr val="000000"/>
                </a:highlight>
                <a:latin typeface="Times New Roman" panose="02020603050405020304" pitchFamily="18" charset="0"/>
                <a:cs typeface="Times New Roman" panose="02020603050405020304" pitchFamily="18" charset="0"/>
              </a:rPr>
              <a:t>ns</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Sel </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i="0" dirty="0">
                <a:solidFill>
                  <a:srgbClr val="66FF00"/>
                </a:solidFill>
                <a:highlight>
                  <a:srgbClr val="000000"/>
                </a:highlight>
                <a:latin typeface="Times New Roman" panose="02020603050405020304" pitchFamily="18" charset="0"/>
                <a:cs typeface="Times New Roman" panose="02020603050405020304" pitchFamily="18" charset="0"/>
              </a:rPr>
              <a:t>"UU"</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900" b="0" i="0" dirty="0">
                <a:solidFill>
                  <a:srgbClr val="FF00FF"/>
                </a:solidFill>
                <a:highlight>
                  <a:srgbClr val="000000"/>
                </a:highlight>
                <a:latin typeface="Times New Roman" panose="02020603050405020304" pitchFamily="18" charset="0"/>
                <a:cs typeface="Times New Roman" panose="02020603050405020304" pitchFamily="18" charset="0"/>
              </a:rPr>
              <a:t>-- Equivalent MUX using a case statement</a:t>
            </a:r>
            <a:endParaRPr lang="en-US"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Sel</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Sig1</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Sig2</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Sig3</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Sig4</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case</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Sel </a:t>
            </a:r>
            <a:r>
              <a:rPr lang="tr-TR" sz="900" b="1" i="0"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when</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i="0" dirty="0">
                <a:solidFill>
                  <a:srgbClr val="66FF00"/>
                </a:solidFill>
                <a:highlight>
                  <a:srgbClr val="000000"/>
                </a:highlight>
                <a:latin typeface="Times New Roman" panose="02020603050405020304" pitchFamily="18" charset="0"/>
                <a:cs typeface="Times New Roman" panose="02020603050405020304" pitchFamily="18" charset="0"/>
              </a:rPr>
              <a:t>"00"</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=&gt;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Output2 </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Sig1</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when</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i="0" dirty="0">
                <a:solidFill>
                  <a:srgbClr val="66FF00"/>
                </a:solidFill>
                <a:highlight>
                  <a:srgbClr val="000000"/>
                </a:highlight>
                <a:latin typeface="Times New Roman" panose="02020603050405020304" pitchFamily="18" charset="0"/>
                <a:cs typeface="Times New Roman" panose="02020603050405020304" pitchFamily="18" charset="0"/>
              </a:rPr>
              <a:t>"01"</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=&gt;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Output2 </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Sig2</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when</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i="0" dirty="0">
                <a:solidFill>
                  <a:srgbClr val="66FF00"/>
                </a:solidFill>
                <a:highlight>
                  <a:srgbClr val="000000"/>
                </a:highlight>
                <a:latin typeface="Times New Roman" panose="02020603050405020304" pitchFamily="18" charset="0"/>
                <a:cs typeface="Times New Roman" panose="02020603050405020304" pitchFamily="18" charset="0"/>
              </a:rPr>
              <a:t>"10"</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=&gt;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Output2 </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Sig3</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when</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i="0" dirty="0">
                <a:solidFill>
                  <a:srgbClr val="66FF00"/>
                </a:solidFill>
                <a:highlight>
                  <a:srgbClr val="000000"/>
                </a:highlight>
                <a:latin typeface="Times New Roman" panose="02020603050405020304" pitchFamily="18" charset="0"/>
                <a:cs typeface="Times New Roman" panose="02020603050405020304" pitchFamily="18" charset="0"/>
              </a:rPr>
              <a:t>"11"</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=&gt;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Output2 </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Sig4</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900" b="1" i="0" dirty="0">
                <a:solidFill>
                  <a:srgbClr val="FF6600"/>
                </a:solidFill>
                <a:highlight>
                  <a:srgbClr val="000000"/>
                </a:highlight>
                <a:latin typeface="Times New Roman" panose="02020603050405020304" pitchFamily="18" charset="0"/>
                <a:cs typeface="Times New Roman" panose="02020603050405020304" pitchFamily="18" charset="0"/>
              </a:rPr>
              <a:t>when</a:t>
            </a:r>
            <a:r>
              <a:rPr lang="en-US"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900" b="1" i="0" dirty="0">
                <a:solidFill>
                  <a:srgbClr val="FF6600"/>
                </a:solidFill>
                <a:highlight>
                  <a:srgbClr val="000000"/>
                </a:highlight>
                <a:latin typeface="Times New Roman" panose="02020603050405020304" pitchFamily="18" charset="0"/>
                <a:cs typeface="Times New Roman" panose="02020603050405020304" pitchFamily="18" charset="0"/>
              </a:rPr>
              <a:t>others</a:t>
            </a:r>
            <a:r>
              <a:rPr lang="en-US"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900" b="1" i="0" dirty="0">
                <a:solidFill>
                  <a:srgbClr val="FFCC00"/>
                </a:solidFill>
                <a:highlight>
                  <a:srgbClr val="000000"/>
                </a:highlight>
                <a:latin typeface="Times New Roman" panose="02020603050405020304" pitchFamily="18" charset="0"/>
                <a:cs typeface="Times New Roman" panose="02020603050405020304" pitchFamily="18" charset="0"/>
              </a:rPr>
              <a:t>=&gt;</a:t>
            </a:r>
            <a:r>
              <a:rPr lang="en-US"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900" b="0" i="0" dirty="0">
                <a:solidFill>
                  <a:srgbClr val="FF00FF"/>
                </a:solidFill>
                <a:highlight>
                  <a:srgbClr val="000000"/>
                </a:highlight>
                <a:latin typeface="Times New Roman" panose="02020603050405020304" pitchFamily="18" charset="0"/>
                <a:cs typeface="Times New Roman" panose="02020603050405020304" pitchFamily="18" charset="0"/>
              </a:rPr>
              <a:t>-- 'U', 'X', '-', etc.</a:t>
            </a:r>
            <a:endParaRPr lang="en-US"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Output2 </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others</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=&gt;</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0" i="0" dirty="0">
                <a:solidFill>
                  <a:srgbClr val="66FF00"/>
                </a:solidFill>
                <a:highlight>
                  <a:srgbClr val="000000"/>
                </a:highlight>
                <a:latin typeface="Times New Roman" panose="02020603050405020304" pitchFamily="18" charset="0"/>
                <a:cs typeface="Times New Roman" panose="02020603050405020304" pitchFamily="18" charset="0"/>
              </a:rPr>
              <a:t>‘0'</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case</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b="0" i="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900" b="0" i="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900" b="1" i="0" dirty="0" err="1">
                <a:solidFill>
                  <a:srgbClr val="FF6600"/>
                </a:solidFill>
                <a:highlight>
                  <a:srgbClr val="000000"/>
                </a:highlight>
                <a:latin typeface="Times New Roman" panose="02020603050405020304" pitchFamily="18" charset="0"/>
                <a:cs typeface="Times New Roman" panose="02020603050405020304" pitchFamily="18" charset="0"/>
              </a:rPr>
              <a:t>architecture</a:t>
            </a:r>
            <a:r>
              <a:rPr lang="tr-TR" sz="900" b="1" i="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9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717F4E79-A5AA-98DA-B30E-85EF5BA224B6}"/>
              </a:ext>
            </a:extLst>
          </p:cNvPr>
          <p:cNvPicPr>
            <a:picLocks noChangeAspect="1"/>
          </p:cNvPicPr>
          <p:nvPr/>
        </p:nvPicPr>
        <p:blipFill>
          <a:blip r:embed="rId3"/>
          <a:stretch>
            <a:fillRect/>
          </a:stretch>
        </p:blipFill>
        <p:spPr>
          <a:xfrm>
            <a:off x="5683250" y="1682609"/>
            <a:ext cx="6414236" cy="1009791"/>
          </a:xfrm>
          <a:prstGeom prst="rect">
            <a:avLst/>
          </a:prstGeom>
        </p:spPr>
      </p:pic>
      <p:sp>
        <p:nvSpPr>
          <p:cNvPr id="2" name="Content Placeholder 2">
            <a:extLst>
              <a:ext uri="{FF2B5EF4-FFF2-40B4-BE49-F238E27FC236}">
                <a16:creationId xmlns:a16="http://schemas.microsoft.com/office/drawing/2014/main" id="{7988094B-E33D-69A9-779D-DFB3F3F144AA}"/>
              </a:ext>
            </a:extLst>
          </p:cNvPr>
          <p:cNvSpPr txBox="1">
            <a:spLocks/>
          </p:cNvSpPr>
          <p:nvPr/>
        </p:nvSpPr>
        <p:spPr bwMode="auto">
          <a:xfrm>
            <a:off x="1" y="56607"/>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ctr">
              <a:spcAft>
                <a:spcPts val="1200"/>
              </a:spcAft>
              <a:buNone/>
            </a:pPr>
            <a:r>
              <a:rPr lang="tr-TR" sz="4000" b="1" dirty="0">
                <a:solidFill>
                  <a:srgbClr val="FF0000"/>
                </a:solidFill>
                <a:latin typeface="Tw Cen MT (Headings)"/>
                <a:ea typeface="+mj-ea"/>
                <a:cs typeface="+mj-cs"/>
              </a:rPr>
              <a:t>CODE EXAMPLE</a:t>
            </a:r>
            <a:endParaRPr lang="en-GB" sz="40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14734167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3070215B-DAA6-65DE-9E2F-4379983143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45CE1AB-7D3A-3B73-61E2-94AA0409CACF}"/>
              </a:ext>
            </a:extLst>
          </p:cNvPr>
          <p:cNvSpPr>
            <a:spLocks noGrp="1"/>
          </p:cNvSpPr>
          <p:nvPr>
            <p:ph type="title"/>
          </p:nvPr>
        </p:nvSpPr>
        <p:spPr>
          <a:xfrm>
            <a:off x="1141413" y="34318"/>
            <a:ext cx="9905998" cy="619732"/>
          </a:xfrm>
        </p:spPr>
        <p:txBody>
          <a:bodyPr>
            <a:normAutofit/>
          </a:bodyPr>
          <a:lstStyle/>
          <a:p>
            <a:r>
              <a:rPr lang="tr-TR" b="1" dirty="0">
                <a:solidFill>
                  <a:srgbClr val="FF0000"/>
                </a:solidFill>
              </a:rPr>
              <a:t>10.</a:t>
            </a:r>
            <a:r>
              <a:rPr lang="en-GB" b="1" dirty="0">
                <a:solidFill>
                  <a:srgbClr val="FF0000"/>
                </a:solidFill>
              </a:rPr>
              <a:t>10</a:t>
            </a:r>
            <a:r>
              <a:rPr lang="tr-TR" b="1" dirty="0"/>
              <a:t> </a:t>
            </a:r>
            <a:r>
              <a:rPr lang="tr-TR" b="1" dirty="0" err="1">
                <a:solidFill>
                  <a:schemeClr val="bg1"/>
                </a:solidFill>
              </a:rPr>
              <a:t>loop</a:t>
            </a:r>
            <a:r>
              <a:rPr lang="tr-TR" b="1" dirty="0">
                <a:solidFill>
                  <a:schemeClr val="bg1"/>
                </a:solidFill>
              </a:rPr>
              <a:t> </a:t>
            </a:r>
            <a:r>
              <a:rPr lang="tr-TR" b="1" dirty="0" err="1">
                <a:solidFill>
                  <a:schemeClr val="bg1"/>
                </a:solidFill>
              </a:rPr>
              <a:t>statement</a:t>
            </a:r>
            <a:endParaRPr lang="tr-TR" b="1" dirty="0">
              <a:solidFill>
                <a:schemeClr val="bg1"/>
              </a:solidFill>
            </a:endParaRPr>
          </a:p>
        </p:txBody>
      </p:sp>
      <p:sp>
        <p:nvSpPr>
          <p:cNvPr id="4" name="Rectangle 2">
            <a:extLst>
              <a:ext uri="{FF2B5EF4-FFF2-40B4-BE49-F238E27FC236}">
                <a16:creationId xmlns:a16="http://schemas.microsoft.com/office/drawing/2014/main" id="{A55E62DB-5F08-B07F-CEFF-46335D791417}"/>
              </a:ext>
            </a:extLst>
          </p:cNvPr>
          <p:cNvSpPr>
            <a:spLocks noGrp="1" noChangeArrowheads="1"/>
          </p:cNvSpPr>
          <p:nvPr>
            <p:ph idx="1"/>
          </p:nvPr>
        </p:nvSpPr>
        <p:spPr bwMode="auto">
          <a:xfrm>
            <a:off x="468312" y="659011"/>
            <a:ext cx="8301037" cy="27699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600" i="0" u="none" strike="noStrike" cap="none" normalizeH="0" baseline="0" dirty="0">
                <a:ln>
                  <a:noFill/>
                </a:ln>
                <a:solidFill>
                  <a:schemeClr val="bg1"/>
                </a:solidFill>
                <a:effectLst/>
                <a:latin typeface="+mn-lt"/>
                <a:cs typeface="Arial" panose="020B0604020202020204" pitchFamily="34" charset="0"/>
              </a:rPr>
              <a:t> </a:t>
            </a:r>
            <a:r>
              <a:rPr kumimoji="0" lang="en-US" altLang="tr-TR" sz="1600" b="1" i="0" u="none" strike="noStrike" cap="none" normalizeH="0" baseline="0" dirty="0">
                <a:ln>
                  <a:noFill/>
                </a:ln>
                <a:solidFill>
                  <a:schemeClr val="bg1"/>
                </a:solidFill>
                <a:effectLst/>
                <a:latin typeface="+mn-lt"/>
                <a:cs typeface="Arial" panose="020B0604020202020204" pitchFamily="34" charset="0"/>
              </a:rPr>
              <a:t>for</a:t>
            </a:r>
            <a:r>
              <a:rPr kumimoji="0" lang="en-US" altLang="tr-TR" sz="1600" i="0" u="none" strike="noStrike" cap="none" normalizeH="0" baseline="0" dirty="0">
                <a:ln>
                  <a:noFill/>
                </a:ln>
                <a:solidFill>
                  <a:schemeClr val="bg1"/>
                </a:solidFill>
                <a:effectLst/>
                <a:latin typeface="+mn-lt"/>
                <a:cs typeface="Arial" panose="020B0604020202020204" pitchFamily="34" charset="0"/>
              </a:rPr>
              <a:t> &lt;name&gt; in &lt;</a:t>
            </a:r>
            <a:r>
              <a:rPr kumimoji="0" lang="en-US" altLang="tr-TR" sz="1600" i="0" u="none" strike="noStrike" cap="none" normalizeH="0" baseline="0" dirty="0" err="1">
                <a:ln>
                  <a:noFill/>
                </a:ln>
                <a:solidFill>
                  <a:schemeClr val="bg1"/>
                </a:solidFill>
                <a:effectLst/>
                <a:latin typeface="+mn-lt"/>
                <a:cs typeface="Arial" panose="020B0604020202020204" pitchFamily="34" charset="0"/>
              </a:rPr>
              <a:t>lower_limit</a:t>
            </a:r>
            <a:r>
              <a:rPr kumimoji="0" lang="en-US" altLang="tr-TR" sz="1600" i="0" u="none" strike="noStrike" cap="none" normalizeH="0" baseline="0" dirty="0">
                <a:ln>
                  <a:noFill/>
                </a:ln>
                <a:solidFill>
                  <a:schemeClr val="bg1"/>
                </a:solidFill>
                <a:effectLst/>
                <a:latin typeface="+mn-lt"/>
                <a:cs typeface="Arial" panose="020B0604020202020204" pitchFamily="34" charset="0"/>
              </a:rPr>
              <a:t>&gt; to &lt;</a:t>
            </a:r>
            <a:r>
              <a:rPr kumimoji="0" lang="en-US" altLang="tr-TR" sz="1600" i="0" u="none" strike="noStrike" cap="none" normalizeH="0" baseline="0" dirty="0" err="1">
                <a:ln>
                  <a:noFill/>
                </a:ln>
                <a:solidFill>
                  <a:schemeClr val="bg1"/>
                </a:solidFill>
                <a:effectLst/>
                <a:latin typeface="+mn-lt"/>
                <a:cs typeface="Arial" panose="020B0604020202020204" pitchFamily="34" charset="0"/>
              </a:rPr>
              <a:t>upper_limit</a:t>
            </a:r>
            <a:r>
              <a:rPr kumimoji="0" lang="en-US" altLang="tr-TR" sz="1600" i="0" u="none" strike="noStrike" cap="none" normalizeH="0" baseline="0" dirty="0">
                <a:ln>
                  <a:noFill/>
                </a:ln>
                <a:solidFill>
                  <a:schemeClr val="bg1"/>
                </a:solidFill>
                <a:effectLst/>
                <a:latin typeface="+mn-lt"/>
                <a:cs typeface="Arial" panose="020B0604020202020204" pitchFamily="34" charset="0"/>
              </a:rPr>
              <a:t>&gt; loop</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600" i="0" u="none" strike="noStrike" cap="none" normalizeH="0" baseline="0" dirty="0">
                <a:ln>
                  <a:noFill/>
                </a:ln>
                <a:solidFill>
                  <a:schemeClr val="bg1"/>
                </a:solidFill>
                <a:effectLst/>
                <a:latin typeface="+mn-lt"/>
                <a:cs typeface="Arial" panose="020B0604020202020204" pitchFamily="34" charset="0"/>
              </a:rPr>
              <a:t>      &lt;statement&gt;;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600" i="0" u="none" strike="noStrike" cap="none" normalizeH="0" baseline="0" dirty="0">
                <a:ln>
                  <a:noFill/>
                </a:ln>
                <a:solidFill>
                  <a:schemeClr val="bg1"/>
                </a:solidFill>
                <a:effectLst/>
                <a:latin typeface="+mn-lt"/>
                <a:cs typeface="Arial" panose="020B0604020202020204" pitchFamily="34" charset="0"/>
              </a:rPr>
              <a:t>      &lt;statement&gt;;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600" i="0" u="none" strike="noStrike" cap="none" normalizeH="0" baseline="0" dirty="0">
                <a:ln>
                  <a:noFill/>
                </a:ln>
                <a:solidFill>
                  <a:schemeClr val="bg1"/>
                </a:solidFill>
                <a:effectLst/>
                <a:latin typeface="+mn-lt"/>
                <a:cs typeface="Arial" panose="020B0604020202020204" pitchFamily="34" charset="0"/>
              </a:rPr>
              <a:t>   end loop;</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tr-TR" sz="1600" i="0" u="none" strike="noStrike" cap="none" normalizeH="0" baseline="0" dirty="0">
              <a:ln>
                <a:noFill/>
              </a:ln>
              <a:solidFill>
                <a:schemeClr val="bg1"/>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600" i="0" u="none" strike="noStrike" cap="none" normalizeH="0" baseline="0" dirty="0">
                <a:ln>
                  <a:noFill/>
                </a:ln>
                <a:solidFill>
                  <a:schemeClr val="bg1"/>
                </a:solidFill>
                <a:effectLst/>
                <a:latin typeface="+mn-lt"/>
                <a:cs typeface="Arial" panose="020B0604020202020204" pitchFamily="34" charset="0"/>
              </a:rPr>
              <a:t>   </a:t>
            </a:r>
            <a:r>
              <a:rPr kumimoji="0" lang="en-US" altLang="tr-TR" sz="1600" b="1" i="0" u="none" strike="noStrike" cap="none" normalizeH="0" baseline="0" dirty="0">
                <a:ln>
                  <a:noFill/>
                </a:ln>
                <a:solidFill>
                  <a:schemeClr val="bg1"/>
                </a:solidFill>
                <a:effectLst/>
                <a:latin typeface="+mn-lt"/>
                <a:cs typeface="Arial" panose="020B0604020202020204" pitchFamily="34" charset="0"/>
              </a:rPr>
              <a:t>while</a:t>
            </a:r>
            <a:r>
              <a:rPr kumimoji="0" lang="en-US" altLang="tr-TR" sz="1600" i="0" u="none" strike="noStrike" cap="none" normalizeH="0" baseline="0" dirty="0">
                <a:ln>
                  <a:noFill/>
                </a:ln>
                <a:solidFill>
                  <a:schemeClr val="bg1"/>
                </a:solidFill>
                <a:effectLst/>
                <a:latin typeface="+mn-lt"/>
                <a:cs typeface="Arial" panose="020B0604020202020204" pitchFamily="34" charset="0"/>
              </a:rPr>
              <a:t> &lt;condition&gt; loop</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600" i="0" u="none" strike="noStrike" cap="none" normalizeH="0" baseline="0" dirty="0">
                <a:ln>
                  <a:noFill/>
                </a:ln>
                <a:solidFill>
                  <a:schemeClr val="bg1"/>
                </a:solidFill>
                <a:effectLst/>
                <a:latin typeface="+mn-lt"/>
                <a:cs typeface="Arial" panose="020B0604020202020204" pitchFamily="34" charset="0"/>
              </a:rPr>
              <a:t>      &lt;statement&gt;;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600" i="0" u="none" strike="noStrike" cap="none" normalizeH="0" baseline="0" dirty="0">
                <a:ln>
                  <a:noFill/>
                </a:ln>
                <a:solidFill>
                  <a:schemeClr val="bg1"/>
                </a:solidFill>
                <a:effectLst/>
                <a:latin typeface="+mn-lt"/>
                <a:cs typeface="Arial" panose="020B0604020202020204" pitchFamily="34" charset="0"/>
              </a:rPr>
              <a:t>      &lt;statement&gt;;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tr-TR" sz="1600" i="0" u="none" strike="noStrike" cap="none" normalizeH="0" baseline="0" dirty="0">
                <a:ln>
                  <a:noFill/>
                </a:ln>
                <a:solidFill>
                  <a:schemeClr val="bg1"/>
                </a:solidFill>
                <a:effectLst/>
                <a:latin typeface="+mn-lt"/>
                <a:cs typeface="Arial" panose="020B0604020202020204" pitchFamily="34" charset="0"/>
              </a:rPr>
              <a:t>   end loop;</a:t>
            </a:r>
            <a:endParaRPr kumimoji="0" lang="tr-TR" altLang="tr-TR" sz="1600" i="0" u="none" strike="noStrike" cap="none" normalizeH="0" baseline="0" dirty="0">
              <a:ln>
                <a:noFill/>
              </a:ln>
              <a:solidFill>
                <a:schemeClr val="bg1"/>
              </a:solidFill>
              <a:effectLst/>
              <a:latin typeface="+mn-l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400" b="0" i="0" u="none" strike="noStrike" cap="none" normalizeH="0" baseline="0" dirty="0">
              <a:ln>
                <a:noFill/>
              </a:ln>
              <a:solidFill>
                <a:schemeClr val="tx1"/>
              </a:solidFill>
              <a:effectLst/>
              <a:latin typeface="+mn-lt"/>
            </a:endParaRPr>
          </a:p>
        </p:txBody>
      </p:sp>
    </p:spTree>
    <p:extLst>
      <p:ext uri="{BB962C8B-B14F-4D97-AF65-F5344CB8AC3E}">
        <p14:creationId xmlns:p14="http://schemas.microsoft.com/office/powerpoint/2010/main" val="24421850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A9FD38A6-785A-6B80-1928-191F7375B8C1}"/>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F5B3412B-F35C-0E03-C5B3-4C7E26F099C7}"/>
              </a:ext>
            </a:extLst>
          </p:cNvPr>
          <p:cNvSpPr>
            <a:spLocks noGrp="1"/>
          </p:cNvSpPr>
          <p:nvPr>
            <p:ph idx="1"/>
          </p:nvPr>
        </p:nvSpPr>
        <p:spPr>
          <a:xfrm>
            <a:off x="733876" y="698604"/>
            <a:ext cx="10724247" cy="2871910"/>
          </a:xfrm>
        </p:spPr>
        <p:txBody>
          <a:bodyPr>
            <a:noAutofit/>
          </a:bodyPr>
          <a:lstStyle/>
          <a:p>
            <a:pPr>
              <a:lnSpc>
                <a:spcPct val="110000"/>
              </a:lnSpc>
            </a:pPr>
            <a:r>
              <a:rPr lang="en-US" sz="2000" b="1" dirty="0">
                <a:solidFill>
                  <a:schemeClr val="bg1"/>
                </a:solidFill>
                <a:latin typeface="Times New Roman" panose="02020603050405020304" pitchFamily="18" charset="0"/>
                <a:cs typeface="Times New Roman" panose="02020603050405020304" pitchFamily="18" charset="0"/>
              </a:rPr>
              <a:t>Subprograms</a:t>
            </a:r>
            <a:r>
              <a:rPr lang="en-US" sz="2000" dirty="0">
                <a:solidFill>
                  <a:schemeClr val="bg1"/>
                </a:solidFill>
                <a:latin typeface="Times New Roman" panose="02020603050405020304" pitchFamily="18" charset="0"/>
                <a:cs typeface="Times New Roman" panose="02020603050405020304" pitchFamily="18" charset="0"/>
              </a:rPr>
              <a:t> define algorithms through procedures and functions, serving to compute values or perform actions</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b="1" dirty="0">
                <a:solidFill>
                  <a:schemeClr val="bg1"/>
                </a:solidFill>
                <a:latin typeface="Times New Roman" panose="02020603050405020304" pitchFamily="18" charset="0"/>
                <a:cs typeface="Times New Roman" panose="02020603050405020304" pitchFamily="18" charset="0"/>
              </a:rPr>
              <a:t>Procedures</a:t>
            </a:r>
            <a:r>
              <a:rPr lang="en-US" sz="2000" dirty="0">
                <a:solidFill>
                  <a:schemeClr val="bg1"/>
                </a:solidFill>
                <a:latin typeface="Times New Roman" panose="02020603050405020304" pitchFamily="18" charset="0"/>
                <a:cs typeface="Times New Roman" panose="02020603050405020304" pitchFamily="18" charset="0"/>
              </a:rPr>
              <a:t> are subprograms that execute a series of statements to perform actions but do not return a value</a:t>
            </a:r>
            <a:r>
              <a:rPr lang="tr-TR" sz="2000" dirty="0">
                <a:solidFill>
                  <a:schemeClr val="bg1"/>
                </a:solidFill>
                <a:latin typeface="Times New Roman" panose="02020603050405020304" pitchFamily="18" charset="0"/>
                <a:cs typeface="Times New Roman" panose="02020603050405020304" pitchFamily="18" charset="0"/>
              </a:rPr>
              <a:t>, t</a:t>
            </a:r>
            <a:r>
              <a:rPr lang="en-US" sz="2000" dirty="0">
                <a:solidFill>
                  <a:schemeClr val="bg1"/>
                </a:solidFill>
                <a:latin typeface="Times New Roman" panose="02020603050405020304" pitchFamily="18" charset="0"/>
                <a:cs typeface="Times New Roman" panose="02020603050405020304" pitchFamily="18" charset="0"/>
              </a:rPr>
              <a:t>hey are called as statements and can modify the state of the program</a:t>
            </a:r>
            <a:endParaRPr lang="tr-TR" sz="2000" dirty="0">
              <a:solidFill>
                <a:schemeClr val="bg1"/>
              </a:solidFill>
              <a:latin typeface="Times New Roman" panose="02020603050405020304" pitchFamily="18" charset="0"/>
              <a:cs typeface="Times New Roman" panose="02020603050405020304" pitchFamily="18" charset="0"/>
            </a:endParaRPr>
          </a:p>
          <a:p>
            <a:r>
              <a:rPr lang="en-US" sz="2000" b="1" dirty="0">
                <a:solidFill>
                  <a:schemeClr val="bg1"/>
                </a:solidFill>
                <a:latin typeface="Times New Roman" panose="02020603050405020304" pitchFamily="18" charset="0"/>
                <a:cs typeface="Times New Roman" panose="02020603050405020304" pitchFamily="18" charset="0"/>
              </a:rPr>
              <a:t>Functions</a:t>
            </a:r>
            <a:r>
              <a:rPr lang="en-US" sz="2000" dirty="0">
                <a:solidFill>
                  <a:schemeClr val="bg1"/>
                </a:solidFill>
                <a:latin typeface="Times New Roman" panose="02020603050405020304" pitchFamily="18" charset="0"/>
                <a:cs typeface="Times New Roman" panose="02020603050405020304" pitchFamily="18" charset="0"/>
              </a:rPr>
              <a:t> are classified as </a:t>
            </a:r>
            <a:r>
              <a:rPr lang="en-US" sz="2000" b="1" dirty="0">
                <a:solidFill>
                  <a:schemeClr val="bg1"/>
                </a:solidFill>
                <a:latin typeface="Times New Roman" panose="02020603050405020304" pitchFamily="18" charset="0"/>
                <a:cs typeface="Times New Roman" panose="02020603050405020304" pitchFamily="18" charset="0"/>
              </a:rPr>
              <a:t>pure</a:t>
            </a:r>
            <a:r>
              <a:rPr lang="en-US" sz="2000" dirty="0">
                <a:solidFill>
                  <a:schemeClr val="bg1"/>
                </a:solidFill>
                <a:latin typeface="Times New Roman" panose="02020603050405020304" pitchFamily="18" charset="0"/>
                <a:cs typeface="Times New Roman" panose="02020603050405020304" pitchFamily="18" charset="0"/>
              </a:rPr>
              <a:t> or </a:t>
            </a:r>
            <a:r>
              <a:rPr lang="en-US" sz="2000" b="1" dirty="0">
                <a:solidFill>
                  <a:schemeClr val="bg1"/>
                </a:solidFill>
                <a:latin typeface="Times New Roman" panose="02020603050405020304" pitchFamily="18" charset="0"/>
                <a:cs typeface="Times New Roman" panose="02020603050405020304" pitchFamily="18" charset="0"/>
              </a:rPr>
              <a:t>impure</a:t>
            </a:r>
            <a:endParaRPr lang="en-US"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b="1" dirty="0">
                <a:solidFill>
                  <a:schemeClr val="bg1"/>
                </a:solidFill>
                <a:latin typeface="Times New Roman" panose="02020603050405020304" pitchFamily="18" charset="0"/>
                <a:cs typeface="Times New Roman" panose="02020603050405020304" pitchFamily="18" charset="0"/>
              </a:rPr>
              <a:t>Packages</a:t>
            </a:r>
            <a:r>
              <a:rPr lang="en-US" sz="2000" dirty="0">
                <a:solidFill>
                  <a:schemeClr val="bg1"/>
                </a:solidFill>
                <a:latin typeface="Times New Roman" panose="02020603050405020304" pitchFamily="18" charset="0"/>
                <a:cs typeface="Times New Roman" panose="02020603050405020304" pitchFamily="18" charset="0"/>
              </a:rPr>
              <a:t> separate the declarations and bodies of these subprograms, allowing common resources to be shared</a:t>
            </a:r>
            <a:endParaRPr lang="tr-TR" sz="2000" dirty="0">
              <a:solidFill>
                <a:schemeClr val="bg1"/>
              </a:solidFill>
              <a:latin typeface="Times New Roman" panose="02020603050405020304" pitchFamily="18" charset="0"/>
              <a:cs typeface="Times New Roman" panose="02020603050405020304" pitchFamily="18" charset="0"/>
            </a:endParaRPr>
          </a:p>
          <a:p>
            <a:pPr marL="0" indent="0">
              <a:lnSpc>
                <a:spcPct val="110000"/>
              </a:lnSpc>
              <a:buNone/>
            </a:pPr>
            <a:endParaRPr kumimoji="0" lang="tr-TR" altLang="tr-TR"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marL="0" indent="0">
              <a:lnSpc>
                <a:spcPct val="110000"/>
              </a:lnSpc>
              <a:buNone/>
            </a:pPr>
            <a:br>
              <a:rPr kumimoji="0" lang="tr-TR" altLang="tr-TR" sz="27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br>
            <a:endParaRPr kumimoji="0" lang="tr-TR" altLang="tr-TR" sz="27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a:lnSpc>
                <a:spcPct val="110000"/>
              </a:lnSpc>
            </a:pPr>
            <a:endParaRPr lang="en-US" sz="2700" dirty="0">
              <a:effectLst/>
              <a:latin typeface="Times New Roman" panose="02020603050405020304" pitchFamily="18" charset="0"/>
              <a:ea typeface="Calibri" panose="020F0502020204030204" pitchFamily="34" charset="0"/>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200" dirty="0">
              <a:effectLst/>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effectLst/>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
        <p:nvSpPr>
          <p:cNvPr id="8" name="Content Placeholder 2">
            <a:extLst>
              <a:ext uri="{FF2B5EF4-FFF2-40B4-BE49-F238E27FC236}">
                <a16:creationId xmlns:a16="http://schemas.microsoft.com/office/drawing/2014/main" id="{810BBE1D-446D-314E-5CED-1DF84ADE15D0}"/>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4</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1</a:t>
            </a:r>
            <a:r>
              <a:rPr lang="en-GB" sz="4000" b="1" dirty="0">
                <a:solidFill>
                  <a:srgbClr val="FF0000"/>
                </a:solidFill>
                <a:latin typeface="Tw Cen MT (Headings)"/>
                <a:ea typeface="+mj-ea"/>
                <a:cs typeface="+mj-cs"/>
              </a:rPr>
              <a:t> </a:t>
            </a:r>
            <a:r>
              <a:rPr lang="en-GB" sz="4000" b="1" dirty="0">
                <a:solidFill>
                  <a:schemeClr val="bg1"/>
                </a:solidFill>
                <a:latin typeface="Tw Cen MT (Body)"/>
                <a:cs typeface="Times New Roman" panose="02020603050405020304" pitchFamily="18" charset="0"/>
              </a:rPr>
              <a:t>GENERAL</a:t>
            </a:r>
            <a:endParaRPr lang="en-GB" sz="4000" b="1" i="1" dirty="0">
              <a:solidFill>
                <a:schemeClr val="bg1"/>
              </a:solidFill>
              <a:latin typeface="Tw Cen MT (Body)"/>
              <a:cs typeface="Times New Roman" panose="02020603050405020304" pitchFamily="18" charset="0"/>
            </a:endParaRPr>
          </a:p>
        </p:txBody>
      </p:sp>
      <p:sp>
        <p:nvSpPr>
          <p:cNvPr id="5" name="Content Placeholder 2">
            <a:extLst>
              <a:ext uri="{FF2B5EF4-FFF2-40B4-BE49-F238E27FC236}">
                <a16:creationId xmlns:a16="http://schemas.microsoft.com/office/drawing/2014/main" id="{75C15BFC-1311-F12E-C683-B1F6A6B8705C}"/>
              </a:ext>
            </a:extLst>
          </p:cNvPr>
          <p:cNvSpPr txBox="1">
            <a:spLocks/>
          </p:cNvSpPr>
          <p:nvPr/>
        </p:nvSpPr>
        <p:spPr bwMode="auto">
          <a:xfrm>
            <a:off x="1168" y="3570514"/>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4</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2</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SUBPROGRAM DECLERATİONS </a:t>
            </a:r>
            <a:endParaRPr lang="en-GB" sz="4000" b="1" i="1" dirty="0">
              <a:solidFill>
                <a:schemeClr val="bg1"/>
              </a:solidFill>
              <a:latin typeface="Tw Cen MT (Body)"/>
              <a:cs typeface="Times New Roman" panose="02020603050405020304" pitchFamily="18" charset="0"/>
            </a:endParaRPr>
          </a:p>
        </p:txBody>
      </p:sp>
      <p:sp>
        <p:nvSpPr>
          <p:cNvPr id="7" name="Content Placeholder 2">
            <a:extLst>
              <a:ext uri="{FF2B5EF4-FFF2-40B4-BE49-F238E27FC236}">
                <a16:creationId xmlns:a16="http://schemas.microsoft.com/office/drawing/2014/main" id="{57BB7024-1D02-2C03-E3DE-CD75404BD9C7}"/>
              </a:ext>
            </a:extLst>
          </p:cNvPr>
          <p:cNvSpPr txBox="1">
            <a:spLocks/>
          </p:cNvSpPr>
          <p:nvPr/>
        </p:nvSpPr>
        <p:spPr>
          <a:xfrm>
            <a:off x="733292" y="4112968"/>
            <a:ext cx="10724247" cy="2485606"/>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Subprogram declarations define procedures or functions by specifying their designator, parameters, generics (if any), and for functions, the return type and whether it is pure or impure</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Procedures are always identified by a name, while functions can also be identified by operator symbols, enabling operator overloading</a:t>
            </a:r>
            <a:endParaRPr lang="tr-TR" sz="2000" dirty="0">
              <a:solidFill>
                <a:schemeClr val="bg1"/>
              </a:solidFill>
              <a:latin typeface="Times New Roman" panose="02020603050405020304" pitchFamily="18" charset="0"/>
              <a:cs typeface="Times New Roman" panose="02020603050405020304" pitchFamily="18" charset="0"/>
            </a:endParaRPr>
          </a:p>
          <a:p>
            <a:r>
              <a:rPr lang="en-US" sz="2000" dirty="0">
                <a:solidFill>
                  <a:schemeClr val="bg1"/>
                </a:solidFill>
                <a:latin typeface="Times New Roman" panose="02020603050405020304" pitchFamily="18" charset="0"/>
                <a:cs typeface="Times New Roman" panose="02020603050405020304" pitchFamily="18" charset="0"/>
              </a:rPr>
              <a:t>Functions return a value, whereas procedures execute actions without returning any value and can modify external variables or signals</a:t>
            </a:r>
            <a:endParaRPr lang="tr-TR" sz="2000" dirty="0">
              <a:solidFill>
                <a:schemeClr val="bg1"/>
              </a:solidFill>
              <a:latin typeface="Times New Roman" panose="02020603050405020304" pitchFamily="18" charset="0"/>
              <a:cs typeface="Times New Roman" panose="02020603050405020304" pitchFamily="18" charset="0"/>
            </a:endParaRPr>
          </a:p>
          <a:p>
            <a:pPr marL="0" indent="0">
              <a:lnSpc>
                <a:spcPct val="110000"/>
              </a:lnSpc>
              <a:buFont typeface="Arial" panose="020B0604020202020204" pitchFamily="34" charset="0"/>
              <a:buNone/>
            </a:pPr>
            <a:endParaRPr lang="tr-TR" altLang="tr-TR" sz="2000" dirty="0">
              <a:solidFill>
                <a:schemeClr val="bg1"/>
              </a:solidFill>
              <a:latin typeface="Times New Roman" panose="02020603050405020304" pitchFamily="18" charset="0"/>
              <a:cs typeface="Times New Roman" panose="02020603050405020304" pitchFamily="18" charset="0"/>
            </a:endParaRPr>
          </a:p>
          <a:p>
            <a:pPr marL="0" indent="0">
              <a:lnSpc>
                <a:spcPct val="110000"/>
              </a:lnSpc>
              <a:buFont typeface="Arial" panose="020B0604020202020204" pitchFamily="34" charset="0"/>
              <a:buNone/>
            </a:pPr>
            <a:br>
              <a:rPr lang="tr-TR" altLang="tr-TR" sz="2700" dirty="0">
                <a:solidFill>
                  <a:schemeClr val="bg1"/>
                </a:solidFill>
                <a:latin typeface="Times New Roman" panose="02020603050405020304" pitchFamily="18" charset="0"/>
                <a:cs typeface="Times New Roman" panose="02020603050405020304" pitchFamily="18" charset="0"/>
              </a:rPr>
            </a:br>
            <a:endParaRPr lang="tr-TR" altLang="tr-TR" sz="2700" dirty="0">
              <a:solidFill>
                <a:schemeClr val="bg1"/>
              </a:solidFill>
              <a:latin typeface="Times New Roman" panose="02020603050405020304" pitchFamily="18" charset="0"/>
              <a:cs typeface="Times New Roman" panose="02020603050405020304" pitchFamily="18" charset="0"/>
            </a:endParaRPr>
          </a:p>
          <a:p>
            <a:pPr>
              <a:lnSpc>
                <a:spcPct val="110000"/>
              </a:lnSpc>
            </a:pPr>
            <a:endParaRPr lang="en-US" sz="2700" dirty="0">
              <a:latin typeface="Times New Roman" panose="02020603050405020304" pitchFamily="18" charset="0"/>
              <a:ea typeface="Calibri" panose="020F0502020204030204" pitchFamily="34" charset="0"/>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200" dirty="0">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Tree>
    <p:extLst>
      <p:ext uri="{BB962C8B-B14F-4D97-AF65-F5344CB8AC3E}">
        <p14:creationId xmlns:p14="http://schemas.microsoft.com/office/powerpoint/2010/main" val="3899891329"/>
      </p:ext>
    </p:extLst>
  </p:cSld>
  <p:clrMapOvr>
    <a:masterClrMapping/>
  </p:clrMapOvr>
  <p:extLst>
    <p:ext uri="{6950BFC3-D8DA-4A85-94F7-54DA5524770B}">
      <p188:commentRel xmlns:p188="http://schemas.microsoft.com/office/powerpoint/2018/8/main" r:id="rId2"/>
    </p:ext>
  </p:extLst>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04BFCBA6-C07A-E6E1-659A-88F57EFB475B}"/>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738BECE6-FD41-7A6C-FB44-C8FD9EB7D06A}"/>
              </a:ext>
            </a:extLst>
          </p:cNvPr>
          <p:cNvSpPr txBox="1"/>
          <p:nvPr/>
        </p:nvSpPr>
        <p:spPr>
          <a:xfrm>
            <a:off x="1953113" y="630795"/>
            <a:ext cx="4441825" cy="6294031"/>
          </a:xfrm>
          <a:prstGeom prst="rect">
            <a:avLst/>
          </a:prstGeom>
          <a:noFill/>
        </p:spPr>
        <p:txBody>
          <a:bodyPr wrap="square">
            <a:spAutoFit/>
          </a:bodyPr>
          <a:lstStyle/>
          <a:p>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library</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0" dirty="0" err="1">
                <a:solidFill>
                  <a:srgbClr val="800000"/>
                </a:solidFill>
                <a:highlight>
                  <a:srgbClr val="000000"/>
                </a:highlight>
                <a:latin typeface="Times New Roman" panose="02020603050405020304" pitchFamily="18" charset="0"/>
                <a:cs typeface="Times New Roman" panose="02020603050405020304" pitchFamily="18" charset="0"/>
              </a:rPr>
              <a:t>ieee</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1300" b="1" dirty="0">
                <a:solidFill>
                  <a:srgbClr val="FF6600"/>
                </a:solidFill>
                <a:highlight>
                  <a:srgbClr val="000000"/>
                </a:highlight>
                <a:latin typeface="Times New Roman" panose="02020603050405020304" pitchFamily="18" charset="0"/>
                <a:cs typeface="Times New Roman" panose="02020603050405020304" pitchFamily="18" charset="0"/>
              </a:rPr>
              <a:t>use</a:t>
            </a:r>
            <a:r>
              <a:rPr lang="en-US"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300" b="0" dirty="0">
                <a:solidFill>
                  <a:srgbClr val="800000"/>
                </a:solidFill>
                <a:highlight>
                  <a:srgbClr val="000000"/>
                </a:highlight>
                <a:latin typeface="Times New Roman" panose="02020603050405020304" pitchFamily="18" charset="0"/>
                <a:cs typeface="Times New Roman" panose="02020603050405020304" pitchFamily="18" charset="0"/>
              </a:rPr>
              <a:t>ieee</a:t>
            </a:r>
            <a:r>
              <a:rPr lang="en-US" sz="1300" b="1"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1300" b="0" dirty="0">
                <a:solidFill>
                  <a:srgbClr val="800000"/>
                </a:solidFill>
                <a:highlight>
                  <a:srgbClr val="000000"/>
                </a:highlight>
                <a:latin typeface="Times New Roman" panose="02020603050405020304" pitchFamily="18" charset="0"/>
                <a:cs typeface="Times New Roman" panose="02020603050405020304" pitchFamily="18" charset="0"/>
              </a:rPr>
              <a:t>std_logic_1164</a:t>
            </a:r>
            <a:r>
              <a:rPr lang="en-US" sz="1300" b="1"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1300" b="1" dirty="0">
                <a:solidFill>
                  <a:srgbClr val="FF6600"/>
                </a:solidFill>
                <a:highlight>
                  <a:srgbClr val="000000"/>
                </a:highlight>
                <a:latin typeface="Times New Roman" panose="02020603050405020304" pitchFamily="18" charset="0"/>
                <a:cs typeface="Times New Roman" panose="02020603050405020304" pitchFamily="18" charset="0"/>
              </a:rPr>
              <a:t>all</a:t>
            </a:r>
            <a:r>
              <a:rPr lang="en-US" sz="13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en-US"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1300" b="1" dirty="0">
                <a:solidFill>
                  <a:srgbClr val="FF6600"/>
                </a:solidFill>
                <a:highlight>
                  <a:srgbClr val="000000"/>
                </a:highlight>
                <a:latin typeface="Times New Roman" panose="02020603050405020304" pitchFamily="18" charset="0"/>
                <a:cs typeface="Times New Roman" panose="02020603050405020304" pitchFamily="18" charset="0"/>
              </a:rPr>
              <a:t>use</a:t>
            </a:r>
            <a:r>
              <a:rPr lang="en-US"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300" b="0" dirty="0" err="1">
                <a:solidFill>
                  <a:srgbClr val="800000"/>
                </a:solidFill>
                <a:highlight>
                  <a:srgbClr val="000000"/>
                </a:highlight>
                <a:latin typeface="Times New Roman" panose="02020603050405020304" pitchFamily="18" charset="0"/>
                <a:cs typeface="Times New Roman" panose="02020603050405020304" pitchFamily="18" charset="0"/>
              </a:rPr>
              <a:t>ieee</a:t>
            </a:r>
            <a:r>
              <a:rPr lang="en-US" sz="1300" b="1" dirty="0" err="1">
                <a:solidFill>
                  <a:srgbClr val="FFCC00"/>
                </a:solidFill>
                <a:highlight>
                  <a:srgbClr val="000000"/>
                </a:highlight>
                <a:latin typeface="Times New Roman" panose="02020603050405020304" pitchFamily="18" charset="0"/>
                <a:cs typeface="Times New Roman" panose="02020603050405020304" pitchFamily="18" charset="0"/>
              </a:rPr>
              <a:t>.</a:t>
            </a:r>
            <a:r>
              <a:rPr lang="en-US" sz="1300" b="0" dirty="0" err="1">
                <a:solidFill>
                  <a:srgbClr val="800000"/>
                </a:solidFill>
                <a:highlight>
                  <a:srgbClr val="000000"/>
                </a:highlight>
                <a:latin typeface="Times New Roman" panose="02020603050405020304" pitchFamily="18" charset="0"/>
                <a:cs typeface="Times New Roman" panose="02020603050405020304" pitchFamily="18" charset="0"/>
              </a:rPr>
              <a:t>std_logic_unsigned</a:t>
            </a:r>
            <a:r>
              <a:rPr lang="en-US" sz="1300" b="1" dirty="0" err="1">
                <a:solidFill>
                  <a:srgbClr val="FFCC00"/>
                </a:solidFill>
                <a:highlight>
                  <a:srgbClr val="000000"/>
                </a:highlight>
                <a:latin typeface="Times New Roman" panose="02020603050405020304" pitchFamily="18" charset="0"/>
                <a:cs typeface="Times New Roman" panose="02020603050405020304" pitchFamily="18" charset="0"/>
              </a:rPr>
              <a:t>.</a:t>
            </a:r>
            <a:r>
              <a:rPr lang="en-US" sz="1300" b="1" dirty="0" err="1">
                <a:solidFill>
                  <a:srgbClr val="FF6600"/>
                </a:solidFill>
                <a:highlight>
                  <a:srgbClr val="000000"/>
                </a:highlight>
                <a:latin typeface="Times New Roman" panose="02020603050405020304" pitchFamily="18" charset="0"/>
                <a:cs typeface="Times New Roman" panose="02020603050405020304" pitchFamily="18" charset="0"/>
              </a:rPr>
              <a:t>all</a:t>
            </a:r>
            <a:r>
              <a:rPr lang="en-US" sz="13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en-US"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1300" b="1" dirty="0">
                <a:solidFill>
                  <a:srgbClr val="FF6600"/>
                </a:solidFill>
                <a:highlight>
                  <a:srgbClr val="000000"/>
                </a:highlight>
                <a:latin typeface="Times New Roman" panose="02020603050405020304" pitchFamily="18" charset="0"/>
                <a:cs typeface="Times New Roman" panose="02020603050405020304" pitchFamily="18" charset="0"/>
              </a:rPr>
              <a:t>use</a:t>
            </a:r>
            <a:r>
              <a:rPr lang="en-US"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300" b="0" dirty="0" err="1">
                <a:solidFill>
                  <a:srgbClr val="800000"/>
                </a:solidFill>
                <a:highlight>
                  <a:srgbClr val="000000"/>
                </a:highlight>
                <a:latin typeface="Times New Roman" panose="02020603050405020304" pitchFamily="18" charset="0"/>
                <a:cs typeface="Times New Roman" panose="02020603050405020304" pitchFamily="18" charset="0"/>
              </a:rPr>
              <a:t>ieee</a:t>
            </a:r>
            <a:r>
              <a:rPr lang="en-US" sz="1300" b="1" dirty="0" err="1">
                <a:solidFill>
                  <a:srgbClr val="FFCC00"/>
                </a:solidFill>
                <a:highlight>
                  <a:srgbClr val="000000"/>
                </a:highlight>
                <a:latin typeface="Times New Roman" panose="02020603050405020304" pitchFamily="18" charset="0"/>
                <a:cs typeface="Times New Roman" panose="02020603050405020304" pitchFamily="18" charset="0"/>
              </a:rPr>
              <a:t>.</a:t>
            </a:r>
            <a:r>
              <a:rPr lang="en-US" sz="1300" b="0" dirty="0" err="1">
                <a:solidFill>
                  <a:srgbClr val="800000"/>
                </a:solidFill>
                <a:highlight>
                  <a:srgbClr val="000000"/>
                </a:highlight>
                <a:latin typeface="Times New Roman" panose="02020603050405020304" pitchFamily="18" charset="0"/>
                <a:cs typeface="Times New Roman" panose="02020603050405020304" pitchFamily="18" charset="0"/>
              </a:rPr>
              <a:t>numeric_std</a:t>
            </a:r>
            <a:r>
              <a:rPr lang="en-US" sz="1300" b="1" dirty="0" err="1">
                <a:solidFill>
                  <a:srgbClr val="FFCC00"/>
                </a:solidFill>
                <a:highlight>
                  <a:srgbClr val="000000"/>
                </a:highlight>
                <a:latin typeface="Times New Roman" panose="02020603050405020304" pitchFamily="18" charset="0"/>
                <a:cs typeface="Times New Roman" panose="02020603050405020304" pitchFamily="18" charset="0"/>
              </a:rPr>
              <a:t>.</a:t>
            </a:r>
            <a:r>
              <a:rPr lang="en-US" sz="1300" b="1" dirty="0" err="1">
                <a:solidFill>
                  <a:srgbClr val="FF6600"/>
                </a:solidFill>
                <a:highlight>
                  <a:srgbClr val="000000"/>
                </a:highlight>
                <a:latin typeface="Times New Roman" panose="02020603050405020304" pitchFamily="18" charset="0"/>
                <a:cs typeface="Times New Roman" panose="02020603050405020304" pitchFamily="18" charset="0"/>
              </a:rPr>
              <a:t>all</a:t>
            </a:r>
            <a:r>
              <a:rPr lang="en-US" sz="13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en-US" sz="13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entity</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0" dirty="0" err="1">
                <a:solidFill>
                  <a:srgbClr val="FFFFFF"/>
                </a:solidFill>
                <a:highlight>
                  <a:srgbClr val="000000"/>
                </a:highlight>
                <a:latin typeface="Times New Roman" panose="02020603050405020304" pitchFamily="18" charset="0"/>
                <a:cs typeface="Times New Roman" panose="02020603050405020304" pitchFamily="18" charset="0"/>
              </a:rPr>
              <a:t>Loop_Statement</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entity</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1300" b="1" dirty="0">
                <a:solidFill>
                  <a:srgbClr val="FF6600"/>
                </a:solidFill>
                <a:highlight>
                  <a:srgbClr val="000000"/>
                </a:highlight>
                <a:latin typeface="Times New Roman" panose="02020603050405020304" pitchFamily="18" charset="0"/>
                <a:cs typeface="Times New Roman" panose="02020603050405020304" pitchFamily="18" charset="0"/>
              </a:rPr>
              <a:t>architecture</a:t>
            </a:r>
            <a:r>
              <a:rPr lang="en-US" sz="1300" b="0" dirty="0">
                <a:solidFill>
                  <a:srgbClr val="FFFFFF"/>
                </a:solidFill>
                <a:highlight>
                  <a:srgbClr val="000000"/>
                </a:highlight>
                <a:latin typeface="Times New Roman" panose="02020603050405020304" pitchFamily="18" charset="0"/>
                <a:cs typeface="Times New Roman" panose="02020603050405020304" pitchFamily="18" charset="0"/>
              </a:rPr>
              <a:t> sim </a:t>
            </a:r>
            <a:r>
              <a:rPr lang="en-US" sz="1300" b="1" dirty="0">
                <a:solidFill>
                  <a:srgbClr val="FF6600"/>
                </a:solidFill>
                <a:highlight>
                  <a:srgbClr val="000000"/>
                </a:highlight>
                <a:latin typeface="Times New Roman" panose="02020603050405020304" pitchFamily="18" charset="0"/>
                <a:cs typeface="Times New Roman" panose="02020603050405020304" pitchFamily="18" charset="0"/>
              </a:rPr>
              <a:t>of</a:t>
            </a:r>
            <a:r>
              <a:rPr lang="en-US"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300" b="0" dirty="0" err="1">
                <a:solidFill>
                  <a:srgbClr val="FFFFFF"/>
                </a:solidFill>
                <a:highlight>
                  <a:srgbClr val="000000"/>
                </a:highlight>
                <a:latin typeface="Times New Roman" panose="02020603050405020304" pitchFamily="18" charset="0"/>
                <a:cs typeface="Times New Roman" panose="02020603050405020304" pitchFamily="18" charset="0"/>
              </a:rPr>
              <a:t>Loop_Statement</a:t>
            </a:r>
            <a:r>
              <a:rPr lang="en-US"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300" b="1"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en-US"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0" dirty="0" err="1">
                <a:solidFill>
                  <a:srgbClr val="FFFFFF"/>
                </a:solidFill>
                <a:highlight>
                  <a:srgbClr val="000000"/>
                </a:highlight>
                <a:latin typeface="Times New Roman" panose="02020603050405020304" pitchFamily="18" charset="0"/>
                <a:cs typeface="Times New Roman" panose="02020603050405020304" pitchFamily="18" charset="0"/>
              </a:rPr>
              <a:t>for_process</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en-US"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300" b="1" dirty="0">
                <a:solidFill>
                  <a:srgbClr val="FF6600"/>
                </a:solidFill>
                <a:highlight>
                  <a:srgbClr val="000000"/>
                </a:highlight>
                <a:latin typeface="Times New Roman" panose="02020603050405020304" pitchFamily="18" charset="0"/>
                <a:cs typeface="Times New Roman" panose="02020603050405020304" pitchFamily="18" charset="0"/>
              </a:rPr>
              <a:t>for</a:t>
            </a:r>
            <a:r>
              <a:rPr lang="en-US"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300" b="0" dirty="0" err="1">
                <a:solidFill>
                  <a:srgbClr val="FFFFFF"/>
                </a:solidFill>
                <a:highlight>
                  <a:srgbClr val="000000"/>
                </a:highlight>
                <a:latin typeface="Times New Roman" panose="02020603050405020304" pitchFamily="18" charset="0"/>
                <a:cs typeface="Times New Roman" panose="02020603050405020304" pitchFamily="18" charset="0"/>
              </a:rPr>
              <a:t>i</a:t>
            </a:r>
            <a:r>
              <a:rPr lang="en-US"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300" b="1" dirty="0">
                <a:solidFill>
                  <a:srgbClr val="FF6600"/>
                </a:solidFill>
                <a:highlight>
                  <a:srgbClr val="000000"/>
                </a:highlight>
                <a:latin typeface="Times New Roman" panose="02020603050405020304" pitchFamily="18" charset="0"/>
                <a:cs typeface="Times New Roman" panose="02020603050405020304" pitchFamily="18" charset="0"/>
              </a:rPr>
              <a:t>in</a:t>
            </a:r>
            <a:r>
              <a:rPr lang="en-US"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300" b="0" dirty="0">
                <a:solidFill>
                  <a:srgbClr val="FF8000"/>
                </a:solidFill>
                <a:highlight>
                  <a:srgbClr val="000000"/>
                </a:highlight>
                <a:latin typeface="Times New Roman" panose="02020603050405020304" pitchFamily="18" charset="0"/>
                <a:cs typeface="Times New Roman" panose="02020603050405020304" pitchFamily="18" charset="0"/>
              </a:rPr>
              <a:t>1</a:t>
            </a:r>
            <a:r>
              <a:rPr lang="en-US"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300" b="1" dirty="0">
                <a:solidFill>
                  <a:srgbClr val="FF6600"/>
                </a:solidFill>
                <a:highlight>
                  <a:srgbClr val="000000"/>
                </a:highlight>
                <a:latin typeface="Times New Roman" panose="02020603050405020304" pitchFamily="18" charset="0"/>
                <a:cs typeface="Times New Roman" panose="02020603050405020304" pitchFamily="18" charset="0"/>
              </a:rPr>
              <a:t>to</a:t>
            </a:r>
            <a:r>
              <a:rPr lang="en-US"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300" b="0" dirty="0">
                <a:solidFill>
                  <a:srgbClr val="FF8000"/>
                </a:solidFill>
                <a:highlight>
                  <a:srgbClr val="000000"/>
                </a:highlight>
                <a:latin typeface="Times New Roman" panose="02020603050405020304" pitchFamily="18" charset="0"/>
                <a:cs typeface="Times New Roman" panose="02020603050405020304" pitchFamily="18" charset="0"/>
              </a:rPr>
              <a:t>10</a:t>
            </a:r>
            <a:r>
              <a:rPr lang="en-US"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300" b="1" dirty="0">
                <a:solidFill>
                  <a:srgbClr val="FF6600"/>
                </a:solidFill>
                <a:highlight>
                  <a:srgbClr val="000000"/>
                </a:highlight>
                <a:latin typeface="Times New Roman" panose="02020603050405020304" pitchFamily="18" charset="0"/>
                <a:cs typeface="Times New Roman" panose="02020603050405020304" pitchFamily="18" charset="0"/>
              </a:rPr>
              <a:t>loop</a:t>
            </a:r>
            <a:endParaRPr lang="en-US"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report</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0" dirty="0">
                <a:solidFill>
                  <a:srgbClr val="66FF00"/>
                </a:solidFill>
                <a:highlight>
                  <a:srgbClr val="000000"/>
                </a:highlight>
                <a:latin typeface="Times New Roman" panose="02020603050405020304" pitchFamily="18" charset="0"/>
                <a:cs typeface="Times New Roman" panose="02020603050405020304" pitchFamily="18" charset="0"/>
              </a:rPr>
              <a:t>"i = "</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&amp;</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0" dirty="0" err="1">
                <a:solidFill>
                  <a:srgbClr val="66FF00"/>
                </a:solidFill>
                <a:highlight>
                  <a:srgbClr val="000000"/>
                </a:highlight>
                <a:latin typeface="Times New Roman" panose="02020603050405020304" pitchFamily="18" charset="0"/>
                <a:cs typeface="Times New Roman" panose="02020603050405020304" pitchFamily="18" charset="0"/>
              </a:rPr>
              <a:t>integer</a:t>
            </a:r>
            <a:r>
              <a:rPr lang="tr-TR" sz="1300" b="0" dirty="0" err="1">
                <a:solidFill>
                  <a:srgbClr val="FFFFFF"/>
                </a:solidFill>
                <a:highlight>
                  <a:srgbClr val="000000"/>
                </a:highlight>
                <a:latin typeface="Times New Roman" panose="02020603050405020304" pitchFamily="18" charset="0"/>
                <a:cs typeface="Times New Roman" panose="02020603050405020304" pitchFamily="18" charset="0"/>
              </a:rPr>
              <a:t>'</a:t>
            </a:r>
            <a:r>
              <a:rPr lang="tr-TR" sz="1300" b="1" dirty="0" err="1">
                <a:solidFill>
                  <a:srgbClr val="FFCC00"/>
                </a:solidFill>
                <a:highlight>
                  <a:srgbClr val="000000"/>
                </a:highlight>
                <a:latin typeface="Times New Roman" panose="02020603050405020304" pitchFamily="18" charset="0"/>
                <a:cs typeface="Times New Roman" panose="02020603050405020304" pitchFamily="18" charset="0"/>
              </a:rPr>
              <a:t>image</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i</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loop</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0" dirty="0" err="1">
                <a:solidFill>
                  <a:srgbClr val="FFFFFF"/>
                </a:solidFill>
                <a:highlight>
                  <a:srgbClr val="000000"/>
                </a:highlight>
                <a:latin typeface="Times New Roman" panose="02020603050405020304" pitchFamily="18" charset="0"/>
                <a:cs typeface="Times New Roman" panose="02020603050405020304" pitchFamily="18" charset="0"/>
              </a:rPr>
              <a:t>while_process</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a:solidFill>
                  <a:srgbClr val="FF6600"/>
                </a:solidFill>
                <a:highlight>
                  <a:srgbClr val="000000"/>
                </a:highlight>
                <a:latin typeface="Times New Roman" panose="02020603050405020304" pitchFamily="18" charset="0"/>
                <a:cs typeface="Times New Roman" panose="02020603050405020304" pitchFamily="18" charset="0"/>
              </a:rPr>
              <a:t>is</a:t>
            </a:r>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variable</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j </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0" dirty="0" err="1">
                <a:solidFill>
                  <a:srgbClr val="66FF00"/>
                </a:solidFill>
                <a:highlight>
                  <a:srgbClr val="000000"/>
                </a:highlight>
                <a:latin typeface="Times New Roman" panose="02020603050405020304" pitchFamily="18" charset="0"/>
                <a:cs typeface="Times New Roman" panose="02020603050405020304" pitchFamily="18" charset="0"/>
              </a:rPr>
              <a:t>integer</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0" dirty="0">
                <a:solidFill>
                  <a:srgbClr val="FF8000"/>
                </a:solidFill>
                <a:highlight>
                  <a:srgbClr val="000000"/>
                </a:highlight>
                <a:latin typeface="Times New Roman" panose="02020603050405020304" pitchFamily="18" charset="0"/>
                <a:cs typeface="Times New Roman" panose="02020603050405020304" pitchFamily="18" charset="0"/>
              </a:rPr>
              <a:t>0</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begin</a:t>
            </a:r>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while</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j </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&lt;</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0" dirty="0">
                <a:solidFill>
                  <a:srgbClr val="FF8000"/>
                </a:solidFill>
                <a:highlight>
                  <a:srgbClr val="000000"/>
                </a:highlight>
                <a:latin typeface="Times New Roman" panose="02020603050405020304" pitchFamily="18" charset="0"/>
                <a:cs typeface="Times New Roman" panose="02020603050405020304" pitchFamily="18" charset="0"/>
              </a:rPr>
              <a:t>10</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loop</a:t>
            </a:r>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report</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0" dirty="0">
                <a:solidFill>
                  <a:srgbClr val="66FF00"/>
                </a:solidFill>
                <a:highlight>
                  <a:srgbClr val="000000"/>
                </a:highlight>
                <a:latin typeface="Times New Roman" panose="02020603050405020304" pitchFamily="18" charset="0"/>
                <a:cs typeface="Times New Roman" panose="02020603050405020304" pitchFamily="18" charset="0"/>
              </a:rPr>
              <a:t>"j = "</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&amp;</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0" dirty="0" err="1">
                <a:solidFill>
                  <a:srgbClr val="66FF00"/>
                </a:solidFill>
                <a:highlight>
                  <a:srgbClr val="000000"/>
                </a:highlight>
                <a:latin typeface="Times New Roman" panose="02020603050405020304" pitchFamily="18" charset="0"/>
                <a:cs typeface="Times New Roman" panose="02020603050405020304" pitchFamily="18" charset="0"/>
              </a:rPr>
              <a:t>integer</a:t>
            </a:r>
            <a:r>
              <a:rPr lang="tr-TR" sz="1300" b="0" dirty="0" err="1">
                <a:solidFill>
                  <a:srgbClr val="FFFFFF"/>
                </a:solidFill>
                <a:highlight>
                  <a:srgbClr val="000000"/>
                </a:highlight>
                <a:latin typeface="Times New Roman" panose="02020603050405020304" pitchFamily="18" charset="0"/>
                <a:cs typeface="Times New Roman" panose="02020603050405020304" pitchFamily="18" charset="0"/>
              </a:rPr>
              <a:t>'</a:t>
            </a:r>
            <a:r>
              <a:rPr lang="tr-TR" sz="1300" b="1" dirty="0" err="1">
                <a:solidFill>
                  <a:srgbClr val="FFCC00"/>
                </a:solidFill>
                <a:highlight>
                  <a:srgbClr val="000000"/>
                </a:highlight>
                <a:latin typeface="Times New Roman" panose="02020603050405020304" pitchFamily="18" charset="0"/>
                <a:cs typeface="Times New Roman" panose="02020603050405020304" pitchFamily="18" charset="0"/>
              </a:rPr>
              <a:t>image</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j</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j </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j </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0" dirty="0">
                <a:solidFill>
                  <a:srgbClr val="FF8000"/>
                </a:solidFill>
                <a:highlight>
                  <a:srgbClr val="000000"/>
                </a:highlight>
                <a:latin typeface="Times New Roman" panose="02020603050405020304" pitchFamily="18" charset="0"/>
                <a:cs typeface="Times New Roman" panose="02020603050405020304" pitchFamily="18" charset="0"/>
              </a:rPr>
              <a:t>2</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loop</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wait</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process</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t>
            </a:r>
          </a:p>
          <a:p>
            <a:endParaRPr lang="tr-TR" sz="1300" b="0" dirty="0">
              <a:solidFill>
                <a:srgbClr val="FFFFFF"/>
              </a:solidFill>
              <a:highlight>
                <a:srgbClr val="000000"/>
              </a:highlight>
              <a:latin typeface="Times New Roman" panose="02020603050405020304" pitchFamily="18" charset="0"/>
              <a:cs typeface="Times New Roman" panose="02020603050405020304" pitchFamily="18" charset="0"/>
            </a:endParaRPr>
          </a:p>
          <a:p>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300" b="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300" b="1" dirty="0" err="1">
                <a:solidFill>
                  <a:srgbClr val="FF6600"/>
                </a:solidFill>
                <a:highlight>
                  <a:srgbClr val="000000"/>
                </a:highlight>
                <a:latin typeface="Times New Roman" panose="02020603050405020304" pitchFamily="18" charset="0"/>
                <a:cs typeface="Times New Roman" panose="02020603050405020304" pitchFamily="18" charset="0"/>
              </a:rPr>
              <a:t>architecture</a:t>
            </a:r>
            <a:r>
              <a:rPr lang="tr-TR" sz="1300" b="1"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300" dirty="0">
              <a:latin typeface="Times New Roman" panose="02020603050405020304" pitchFamily="18" charset="0"/>
              <a:cs typeface="Times New Roman" panose="02020603050405020304" pitchFamily="18" charset="0"/>
            </a:endParaRPr>
          </a:p>
        </p:txBody>
      </p:sp>
      <p:sp>
        <p:nvSpPr>
          <p:cNvPr id="2" name="Content Placeholder 2">
            <a:extLst>
              <a:ext uri="{FF2B5EF4-FFF2-40B4-BE49-F238E27FC236}">
                <a16:creationId xmlns:a16="http://schemas.microsoft.com/office/drawing/2014/main" id="{0FF28F90-3DAA-75D4-8A6A-7C648D11F834}"/>
              </a:ext>
            </a:extLst>
          </p:cNvPr>
          <p:cNvSpPr txBox="1">
            <a:spLocks/>
          </p:cNvSpPr>
          <p:nvPr/>
        </p:nvSpPr>
        <p:spPr bwMode="auto">
          <a:xfrm>
            <a:off x="1" y="56607"/>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ctr">
              <a:spcAft>
                <a:spcPts val="1200"/>
              </a:spcAft>
              <a:buNone/>
            </a:pPr>
            <a:r>
              <a:rPr lang="tr-TR" sz="4000" b="1" dirty="0">
                <a:solidFill>
                  <a:srgbClr val="FF0000"/>
                </a:solidFill>
                <a:latin typeface="Tw Cen MT (Headings)"/>
                <a:ea typeface="+mj-ea"/>
                <a:cs typeface="+mj-cs"/>
              </a:rPr>
              <a:t>CODE EXAMPLE</a:t>
            </a:r>
            <a:endParaRPr lang="en-GB" sz="40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40062762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4A5BEAB-67D5-A079-BD9F-DE2E5BC941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CAFAB68-6B60-FEEE-C734-C06205D18CE1}"/>
              </a:ext>
            </a:extLst>
          </p:cNvPr>
          <p:cNvSpPr>
            <a:spLocks noGrp="1"/>
          </p:cNvSpPr>
          <p:nvPr>
            <p:ph type="title"/>
          </p:nvPr>
        </p:nvSpPr>
        <p:spPr>
          <a:xfrm>
            <a:off x="1141413" y="34318"/>
            <a:ext cx="9905998" cy="619732"/>
          </a:xfrm>
        </p:spPr>
        <p:txBody>
          <a:bodyPr>
            <a:normAutofit/>
          </a:bodyPr>
          <a:lstStyle/>
          <a:p>
            <a:r>
              <a:rPr lang="tr-TR" b="1" dirty="0">
                <a:solidFill>
                  <a:srgbClr val="FF0000"/>
                </a:solidFill>
              </a:rPr>
              <a:t>10.</a:t>
            </a:r>
            <a:r>
              <a:rPr lang="en-GB" b="1" dirty="0">
                <a:solidFill>
                  <a:srgbClr val="FF0000"/>
                </a:solidFill>
              </a:rPr>
              <a:t>11</a:t>
            </a:r>
            <a:r>
              <a:rPr lang="tr-TR" b="1" dirty="0"/>
              <a:t> </a:t>
            </a:r>
            <a:r>
              <a:rPr lang="tr-TR" b="1" dirty="0" err="1">
                <a:solidFill>
                  <a:schemeClr val="bg1"/>
                </a:solidFill>
              </a:rPr>
              <a:t>next</a:t>
            </a:r>
            <a:r>
              <a:rPr lang="tr-TR" b="1" dirty="0">
                <a:solidFill>
                  <a:schemeClr val="bg1"/>
                </a:solidFill>
              </a:rPr>
              <a:t> </a:t>
            </a:r>
            <a:r>
              <a:rPr lang="tr-TR" b="1" dirty="0" err="1">
                <a:solidFill>
                  <a:schemeClr val="bg1"/>
                </a:solidFill>
              </a:rPr>
              <a:t>statement</a:t>
            </a:r>
            <a:endParaRPr lang="tr-TR" b="1" dirty="0">
              <a:solidFill>
                <a:schemeClr val="bg1"/>
              </a:solidFill>
            </a:endParaRPr>
          </a:p>
        </p:txBody>
      </p:sp>
      <p:sp>
        <p:nvSpPr>
          <p:cNvPr id="7" name="Rectangle 3">
            <a:extLst>
              <a:ext uri="{FF2B5EF4-FFF2-40B4-BE49-F238E27FC236}">
                <a16:creationId xmlns:a16="http://schemas.microsoft.com/office/drawing/2014/main" id="{33FB5E8A-166D-F8CC-8049-5791281295A6}"/>
              </a:ext>
            </a:extLst>
          </p:cNvPr>
          <p:cNvSpPr>
            <a:spLocks noChangeArrowheads="1"/>
          </p:cNvSpPr>
          <p:nvPr/>
        </p:nvSpPr>
        <p:spPr bwMode="auto">
          <a:xfrm>
            <a:off x="288343" y="650675"/>
            <a:ext cx="11849100" cy="35086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GB" altLang="tr-TR" sz="1600" b="0" i="1" u="none" strike="noStrike" cap="none" normalizeH="0" baseline="0" dirty="0">
                <a:ln>
                  <a:noFill/>
                </a:ln>
                <a:solidFill>
                  <a:srgbClr val="000000"/>
                </a:solidFill>
                <a:effectLst/>
                <a:latin typeface="+mn-lt"/>
                <a:cs typeface="Arial" panose="020B0604020202020204" pitchFamily="34" charset="0"/>
              </a:rPr>
              <a:t>C</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omplete</a:t>
            </a:r>
            <a:r>
              <a:rPr kumimoji="0" lang="en-GB" altLang="tr-TR" sz="1600" b="0" i="1" u="none" strike="noStrike" cap="none" normalizeH="0" baseline="0" dirty="0">
                <a:ln>
                  <a:noFill/>
                </a:ln>
                <a:solidFill>
                  <a:srgbClr val="000000"/>
                </a:solidFill>
                <a:effectLst/>
                <a:latin typeface="+mn-lt"/>
                <a:cs typeface="Arial" panose="020B0604020202020204" pitchFamily="34" charset="0"/>
              </a:rPr>
              <a:t>s</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execution</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of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one</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of the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iterations</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of an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enclosing</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loop</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making</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it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jump</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back</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to</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the top of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that</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loop</a:t>
            </a:r>
            <a:endParaRPr lang="en-GB" altLang="tr-TR" sz="1600" i="1" dirty="0">
              <a:solidFill>
                <a:srgbClr val="000000"/>
              </a:solidFill>
              <a:latin typeface="+mn-lt"/>
              <a:cs typeface="Arial" panose="020B0604020202020204" pitchFamily="34" charset="0"/>
            </a:endParaRPr>
          </a:p>
          <a:p>
            <a:pPr marL="742950" lvl="1" indent="-285750" algn="just" defTabSz="914400">
              <a:buFont typeface="Courier New" panose="02070309020205020404" pitchFamily="49" charset="0"/>
              <a:buChar char="o"/>
            </a:pPr>
            <a:r>
              <a:rPr kumimoji="0" lang="tr-TR" altLang="tr-TR" sz="1600" b="0" i="1" u="none" strike="noStrike" cap="none" normalizeH="0" baseline="0" dirty="0">
                <a:ln>
                  <a:noFill/>
                </a:ln>
                <a:solidFill>
                  <a:srgbClr val="000000"/>
                </a:solidFill>
                <a:effectLst/>
                <a:latin typeface="+mn-lt"/>
                <a:cs typeface="Arial" panose="020B0604020202020204" pitchFamily="34" charset="0"/>
              </a:rPr>
              <a:t>The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completion</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is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conditional</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if</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the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includes</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condition</a:t>
            </a:r>
            <a:endParaRPr kumimoji="0" lang="tr-TR" altLang="tr-TR" sz="1600" b="1" i="0" u="none" strike="noStrike" cap="none" normalizeH="0" baseline="0" dirty="0">
              <a:ln>
                <a:noFill/>
              </a:ln>
              <a:solidFill>
                <a:srgbClr val="E04C10"/>
              </a:solidFill>
              <a:effectLst/>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600" b="0" i="0" u="none" strike="noStrike" cap="none" normalizeH="0" baseline="0" dirty="0">
                <a:ln>
                  <a:noFill/>
                </a:ln>
                <a:solidFill>
                  <a:srgbClr val="000000"/>
                </a:solidFill>
                <a:effectLst/>
                <a:latin typeface="+mn-lt"/>
              </a:rPr>
              <a:t>[ </a:t>
            </a:r>
            <a:r>
              <a:rPr kumimoji="0" lang="tr-TR" altLang="tr-TR" sz="1600" b="0" i="0" u="sng" strike="noStrike" cap="none" normalizeH="0" baseline="0" dirty="0" err="1">
                <a:ln>
                  <a:noFill/>
                </a:ln>
                <a:solidFill>
                  <a:srgbClr val="000000"/>
                </a:solidFill>
                <a:effectLst/>
                <a:latin typeface="+mn-lt"/>
              </a:rPr>
              <a:t>label</a:t>
            </a:r>
            <a:r>
              <a:rPr kumimoji="0" lang="tr-TR" altLang="tr-TR" sz="1600" b="0" i="0" u="none" strike="noStrike" cap="none" normalizeH="0" baseline="0" dirty="0">
                <a:ln>
                  <a:noFill/>
                </a:ln>
                <a:solidFill>
                  <a:srgbClr val="000000"/>
                </a:solidFill>
                <a:effectLst/>
                <a:latin typeface="+mn-lt"/>
              </a:rPr>
              <a:t>: ] </a:t>
            </a:r>
            <a:r>
              <a:rPr kumimoji="0" lang="tr-TR" altLang="tr-TR" sz="1600" b="1" i="0" u="none" strike="noStrike" cap="none" normalizeH="0" baseline="0" dirty="0" err="1">
                <a:ln>
                  <a:noFill/>
                </a:ln>
                <a:solidFill>
                  <a:srgbClr val="000000"/>
                </a:solidFill>
                <a:effectLst/>
                <a:latin typeface="+mn-lt"/>
              </a:rPr>
              <a:t>next</a:t>
            </a:r>
            <a:r>
              <a:rPr kumimoji="0" lang="tr-TR" altLang="tr-TR" sz="1600" b="0" i="0" u="none" strike="noStrike" cap="none" normalizeH="0" baseline="0" dirty="0">
                <a:ln>
                  <a:noFill/>
                </a:ln>
                <a:solidFill>
                  <a:srgbClr val="000000"/>
                </a:solidFill>
                <a:effectLst/>
                <a:latin typeface="+mn-lt"/>
              </a:rPr>
              <a:t> [ </a:t>
            </a:r>
            <a:r>
              <a:rPr kumimoji="0" lang="tr-TR" altLang="tr-TR" sz="1600" b="0" i="0" u="none" strike="noStrike" cap="none" normalizeH="0" baseline="0" dirty="0" err="1">
                <a:ln>
                  <a:noFill/>
                </a:ln>
                <a:solidFill>
                  <a:srgbClr val="000000"/>
                </a:solidFill>
                <a:effectLst/>
                <a:latin typeface="+mn-lt"/>
              </a:rPr>
              <a:t>loop_label</a:t>
            </a:r>
            <a:r>
              <a:rPr kumimoji="0" lang="tr-TR" altLang="tr-TR" sz="1600" b="0" i="0" u="none" strike="noStrike" cap="none" normalizeH="0" baseline="0" dirty="0">
                <a:ln>
                  <a:noFill/>
                </a:ln>
                <a:solidFill>
                  <a:srgbClr val="000000"/>
                </a:solidFill>
                <a:effectLst/>
                <a:latin typeface="+mn-lt"/>
              </a:rPr>
              <a:t> ] [ </a:t>
            </a:r>
            <a:r>
              <a:rPr kumimoji="0" lang="tr-TR" altLang="tr-TR" sz="1600" b="1" i="0" u="none" strike="noStrike" cap="none" normalizeH="0" baseline="0" dirty="0" err="1">
                <a:ln>
                  <a:noFill/>
                </a:ln>
                <a:solidFill>
                  <a:srgbClr val="000000"/>
                </a:solidFill>
                <a:effectLst/>
                <a:latin typeface="+mn-lt"/>
              </a:rPr>
              <a:t>when</a:t>
            </a:r>
            <a:r>
              <a:rPr kumimoji="0" lang="tr-TR" altLang="tr-TR" sz="1600" b="0" i="0" u="none" strike="noStrike" cap="none" normalizeH="0" baseline="0" dirty="0">
                <a:ln>
                  <a:noFill/>
                </a:ln>
                <a:solidFill>
                  <a:srgbClr val="000000"/>
                </a:solidFill>
                <a:effectLst/>
                <a:latin typeface="+mn-lt"/>
              </a:rPr>
              <a:t> </a:t>
            </a:r>
            <a:r>
              <a:rPr kumimoji="0" lang="tr-TR" altLang="tr-TR" sz="1600" b="0" i="0" u="none" strike="noStrike" cap="none" normalizeH="0" baseline="0" dirty="0" err="1">
                <a:ln>
                  <a:noFill/>
                </a:ln>
                <a:solidFill>
                  <a:srgbClr val="000000"/>
                </a:solidFill>
                <a:effectLst/>
                <a:latin typeface="+mn-lt"/>
              </a:rPr>
              <a:t>condition</a:t>
            </a:r>
            <a:r>
              <a:rPr kumimoji="0" lang="tr-TR" altLang="tr-TR" sz="1600" b="0" i="0" u="none" strike="noStrike" cap="none" normalizeH="0" baseline="0" dirty="0">
                <a:ln>
                  <a:noFill/>
                </a:ln>
                <a:solidFill>
                  <a:srgbClr val="000000"/>
                </a:solidFill>
                <a:effectLst/>
                <a:latin typeface="+mn-lt"/>
              </a:rPr>
              <a:t> ];</a:t>
            </a:r>
            <a:endParaRPr kumimoji="0" lang="tr-TR" altLang="tr-TR" sz="1600" b="1" i="0" u="none" strike="noStrike" cap="none" normalizeH="0" baseline="0" dirty="0">
              <a:ln>
                <a:noFill/>
              </a:ln>
              <a:solidFill>
                <a:srgbClr val="E04C10"/>
              </a:solidFill>
              <a:effectLst/>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tr-TR" altLang="tr-TR" sz="1600" b="0" i="0" u="none" strike="noStrike" cap="none" normalizeH="0" baseline="0" dirty="0">
                <a:ln>
                  <a:noFill/>
                </a:ln>
                <a:solidFill>
                  <a:srgbClr val="000000"/>
                </a:solidFill>
                <a:effectLst/>
                <a:latin typeface="+mn-lt"/>
                <a:cs typeface="Arial" panose="020B0604020202020204" pitchFamily="34" charset="0"/>
              </a:rPr>
              <a:t>The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next</a:t>
            </a:r>
            <a:r>
              <a:rPr kumimoji="0" lang="tr-TR" altLang="tr-TR" sz="1600" b="0" i="1" u="none" strike="noStrike" cap="none" normalizeH="0" baseline="0" dirty="0">
                <a:ln>
                  <a:noFill/>
                </a:ln>
                <a:solidFill>
                  <a:srgbClr val="000000"/>
                </a:solidFill>
                <a:effectLst/>
                <a:latin typeface="+mn-lt"/>
                <a:cs typeface="Arial" panose="020B0604020202020204" pitchFamily="34" charset="0"/>
              </a:rPr>
              <a:t> </a:t>
            </a:r>
            <a:r>
              <a:rPr kumimoji="0" lang="tr-TR" altLang="tr-TR" sz="1600" b="0" i="1"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allows</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skip</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part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of an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iteration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loop</a:t>
            </a:r>
            <a:endParaRPr kumimoji="0" lang="en-GB" altLang="tr-TR" sz="1600" b="0" i="0" u="none" strike="noStrike" cap="none" normalizeH="0" baseline="0" dirty="0">
              <a:ln>
                <a:noFill/>
              </a:ln>
              <a:solidFill>
                <a:srgbClr val="000000"/>
              </a:solidFill>
              <a:effectLst/>
              <a:latin typeface="+mn-lt"/>
              <a:cs typeface="Arial" panose="020B0604020202020204" pitchFamily="34" charset="0"/>
            </a:endParaRPr>
          </a:p>
          <a:p>
            <a:pPr marL="742950" lvl="1" indent="-285750" algn="just" defTabSz="914400">
              <a:buFont typeface="Courier New" panose="02070309020205020404" pitchFamily="49" charset="0"/>
              <a:buChar char="o"/>
            </a:pP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the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condition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specified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after</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the </a:t>
            </a:r>
            <a:r>
              <a:rPr kumimoji="0" lang="tr-TR" altLang="tr-TR" sz="1600" b="1" i="0" u="none" strike="noStrike" cap="none" normalizeH="0" baseline="0" dirty="0" err="1">
                <a:ln>
                  <a:noFill/>
                </a:ln>
                <a:solidFill>
                  <a:srgbClr val="000000"/>
                </a:solidFill>
                <a:effectLst/>
                <a:latin typeface="+mn-lt"/>
                <a:cs typeface="Arial" panose="020B0604020202020204" pitchFamily="34" charset="0"/>
              </a:rPr>
              <a:t>when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reserved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word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true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or</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there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no</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condition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all</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then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the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executed</a:t>
            </a:r>
            <a:endParaRPr lang="en-GB" altLang="tr-TR" sz="1600" dirty="0">
              <a:solidFill>
                <a:srgbClr val="000000"/>
              </a:solidFill>
              <a:latin typeface="+mn-lt"/>
              <a:cs typeface="Arial" panose="020B0604020202020204" pitchFamily="34" charset="0"/>
            </a:endParaRPr>
          </a:p>
          <a:p>
            <a:pPr marL="742950" lvl="1" indent="-285750" algn="just" defTabSz="914400">
              <a:buFont typeface="Courier New" panose="02070309020205020404" pitchFamily="49" charset="0"/>
              <a:buChar char="o"/>
            </a:pP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This</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results</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in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skipping</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all</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statements</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below</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until</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the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end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of the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loop</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and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passing</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the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control</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the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first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in the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next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iteration</a:t>
            </a:r>
            <a:endParaRPr kumimoji="0" lang="tr-TR" altLang="tr-TR" sz="1600" b="0" i="0" u="none" strike="noStrike" cap="none" normalizeH="0" baseline="0" dirty="0">
              <a:ln>
                <a:noFill/>
              </a:ln>
              <a:solidFill>
                <a:schemeClr val="tx1"/>
              </a:solidFill>
              <a:effectLst/>
              <a:latin typeface="+mn-lt"/>
            </a:endParaRP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tr-TR" altLang="tr-TR" sz="1600" b="0" i="0" u="none" strike="noStrike" cap="none" normalizeH="0" baseline="0" dirty="0">
                <a:ln>
                  <a:noFill/>
                </a:ln>
                <a:solidFill>
                  <a:srgbClr val="000000"/>
                </a:solidFill>
                <a:effectLst/>
                <a:latin typeface="+mn-lt"/>
                <a:cs typeface="Arial" panose="020B0604020202020204" pitchFamily="34" charset="0"/>
              </a:rPr>
              <a:t>A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next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may</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specify</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name of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loop</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it is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expected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influence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If</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no</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label</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is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supported</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then</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statement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applies</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to</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the</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innermost</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enclosing</a:t>
            </a:r>
            <a:r>
              <a:rPr kumimoji="0" lang="tr-TR" altLang="tr-TR" sz="1600" b="0" i="0" u="none" strike="noStrike" cap="none" normalizeH="0" baseline="0" dirty="0">
                <a:ln>
                  <a:noFill/>
                </a:ln>
                <a:solidFill>
                  <a:srgbClr val="000000"/>
                </a:solidFill>
                <a:effectLst/>
                <a:latin typeface="+mn-lt"/>
                <a:cs typeface="Arial" panose="020B0604020202020204" pitchFamily="34" charset="0"/>
              </a:rPr>
              <a:t> </a:t>
            </a:r>
            <a:r>
              <a:rPr kumimoji="0" lang="tr-TR" altLang="tr-TR" sz="1600" b="0" i="0" u="none" strike="noStrike" cap="none" normalizeH="0" baseline="0" dirty="0" err="1">
                <a:ln>
                  <a:noFill/>
                </a:ln>
                <a:solidFill>
                  <a:srgbClr val="000000"/>
                </a:solidFill>
                <a:effectLst/>
                <a:latin typeface="+mn-lt"/>
                <a:cs typeface="Arial" panose="020B0604020202020204" pitchFamily="34" charset="0"/>
              </a:rPr>
              <a:t>loop</a:t>
            </a:r>
            <a:r>
              <a:rPr kumimoji="0" lang="tr-TR" altLang="tr-TR" sz="1600" b="0" i="0" u="none" strike="noStrike" cap="none" normalizeH="0" baseline="0" dirty="0">
                <a:ln>
                  <a:noFill/>
                </a:ln>
                <a:solidFill>
                  <a:srgbClr val="000000"/>
                </a:solidFill>
                <a:effectLst/>
                <a:latin typeface="+mn-lt"/>
                <a:cs typeface="Arial" panose="020B0604020202020204" pitchFamily="34" charset="0"/>
              </a:rPr>
              <a:t>.</a:t>
            </a:r>
          </a:p>
          <a:p>
            <a:pPr algn="just"/>
            <a:r>
              <a:rPr lang="en-US" sz="1600" b="1" i="0" dirty="0">
                <a:solidFill>
                  <a:srgbClr val="E04C10"/>
                </a:solidFill>
                <a:effectLst/>
                <a:latin typeface="+mn-lt"/>
              </a:rPr>
              <a:t>Note:</a:t>
            </a:r>
          </a:p>
          <a:p>
            <a:pPr algn="just">
              <a:buFont typeface="Arial" panose="020B0604020202020204" pitchFamily="34" charset="0"/>
              <a:buChar char="•"/>
            </a:pPr>
            <a:r>
              <a:rPr lang="en-US" sz="1600" b="0" i="0" dirty="0">
                <a:solidFill>
                  <a:srgbClr val="000000"/>
                </a:solidFill>
                <a:effectLst/>
                <a:latin typeface="+mn-lt"/>
              </a:rPr>
              <a:t> Often confused with the exit statement</a:t>
            </a:r>
            <a:endParaRPr lang="en-US" sz="1600" dirty="0">
              <a:solidFill>
                <a:srgbClr val="000000"/>
              </a:solidFill>
              <a:latin typeface="+mn-lt"/>
            </a:endParaRPr>
          </a:p>
          <a:p>
            <a:pPr marL="742950" lvl="1" indent="-285750" algn="just">
              <a:buFont typeface="Courier New" panose="02070309020205020404" pitchFamily="49" charset="0"/>
              <a:buChar char="o"/>
            </a:pPr>
            <a:r>
              <a:rPr lang="en-US" sz="1600" b="0" i="0" dirty="0">
                <a:solidFill>
                  <a:srgbClr val="000000"/>
                </a:solidFill>
                <a:effectLst/>
                <a:latin typeface="+mn-lt"/>
              </a:rPr>
              <a:t>The difference is that the exit statement "exits" the loop entirely, while the next statement skips to the "next" loop iteration</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tr-TR" altLang="tr-TR" sz="1400" b="0" i="0" u="none" strike="noStrike" cap="none" normalizeH="0" baseline="0" dirty="0">
              <a:ln>
                <a:noFill/>
              </a:ln>
              <a:solidFill>
                <a:schemeClr val="tx1"/>
              </a:solidFill>
              <a:effectLst/>
              <a:latin typeface="+mn-lt"/>
            </a:endParaRPr>
          </a:p>
        </p:txBody>
      </p:sp>
      <p:grpSp>
        <p:nvGrpSpPr>
          <p:cNvPr id="5" name="Group 4">
            <a:extLst>
              <a:ext uri="{FF2B5EF4-FFF2-40B4-BE49-F238E27FC236}">
                <a16:creationId xmlns:a16="http://schemas.microsoft.com/office/drawing/2014/main" id="{8B0AC96C-00EE-EE19-A9F2-68D07EF956EA}"/>
              </a:ext>
            </a:extLst>
          </p:cNvPr>
          <p:cNvGrpSpPr/>
          <p:nvPr/>
        </p:nvGrpSpPr>
        <p:grpSpPr>
          <a:xfrm>
            <a:off x="-3170940" y="3831663"/>
            <a:ext cx="12192000" cy="3065416"/>
            <a:chOff x="-3205283" y="3007411"/>
            <a:chExt cx="12192000" cy="3065416"/>
          </a:xfrm>
        </p:grpSpPr>
        <p:sp>
          <p:nvSpPr>
            <p:cNvPr id="9" name="TextBox 8">
              <a:extLst>
                <a:ext uri="{FF2B5EF4-FFF2-40B4-BE49-F238E27FC236}">
                  <a16:creationId xmlns:a16="http://schemas.microsoft.com/office/drawing/2014/main" id="{EFCD1068-2116-3F8A-C97E-F561A12915E4}"/>
                </a:ext>
              </a:extLst>
            </p:cNvPr>
            <p:cNvSpPr txBox="1"/>
            <p:nvPr/>
          </p:nvSpPr>
          <p:spPr>
            <a:xfrm>
              <a:off x="1454150" y="3610614"/>
              <a:ext cx="7153275" cy="2462213"/>
            </a:xfrm>
            <a:prstGeom prst="rect">
              <a:avLst/>
            </a:prstGeom>
            <a:noFill/>
          </p:spPr>
          <p:txBody>
            <a:bodyPr wrap="square">
              <a:spAutoFit/>
            </a:bodyPr>
            <a:lstStyle/>
            <a:p>
              <a:r>
                <a:rPr lang="tr-TR" sz="1400" dirty="0">
                  <a:solidFill>
                    <a:srgbClr val="FFFFFF"/>
                  </a:solidFill>
                  <a:highlight>
                    <a:srgbClr val="000000"/>
                  </a:highlight>
                  <a:latin typeface="Courier New" panose="02070309020205020404" pitchFamily="49" charset="0"/>
                </a:rPr>
                <a:t>L1</a:t>
              </a:r>
              <a:r>
                <a:rPr lang="tr-TR" sz="1400" b="1" dirty="0">
                  <a:solidFill>
                    <a:srgbClr val="FFCC00"/>
                  </a:solidFill>
                  <a:highlight>
                    <a:srgbClr val="000000"/>
                  </a:highlight>
                  <a:latin typeface="Courier New" panose="02070309020205020404" pitchFamily="49" charset="0"/>
                </a:rPr>
                <a:t>:</a:t>
              </a:r>
              <a:r>
                <a:rPr lang="tr-TR" sz="1400" b="0" dirty="0">
                  <a:solidFill>
                    <a:srgbClr val="FFFFFF"/>
                  </a:solidFill>
                  <a:highlight>
                    <a:srgbClr val="000000"/>
                  </a:highlight>
                  <a:latin typeface="Courier New" panose="02070309020205020404" pitchFamily="49" charset="0"/>
                </a:rPr>
                <a:t> </a:t>
              </a:r>
              <a:r>
                <a:rPr lang="tr-TR" sz="1400" b="1" dirty="0" err="1">
                  <a:solidFill>
                    <a:srgbClr val="FF6600"/>
                  </a:solidFill>
                  <a:highlight>
                    <a:srgbClr val="000000"/>
                  </a:highlight>
                  <a:latin typeface="Courier New" panose="02070309020205020404" pitchFamily="49" charset="0"/>
                </a:rPr>
                <a:t>loop</a:t>
              </a:r>
              <a:r>
                <a:rPr lang="tr-TR" sz="1400" b="0" dirty="0">
                  <a:solidFill>
                    <a:srgbClr val="FFFFFF"/>
                  </a:solidFill>
                  <a:highlight>
                    <a:srgbClr val="000000"/>
                  </a:highlight>
                  <a:latin typeface="Courier New" panose="02070309020205020404" pitchFamily="49" charset="0"/>
                </a:rPr>
                <a:t> </a:t>
              </a:r>
            </a:p>
            <a:p>
              <a:r>
                <a:rPr lang="tr-TR" sz="1400" b="0" dirty="0">
                  <a:solidFill>
                    <a:srgbClr val="FFFFFF"/>
                  </a:solidFill>
                  <a:highlight>
                    <a:srgbClr val="000000"/>
                  </a:highlight>
                  <a:latin typeface="Courier New" panose="02070309020205020404" pitchFamily="49" charset="0"/>
                </a:rPr>
                <a:t>  k</a:t>
              </a:r>
              <a:r>
                <a:rPr lang="tr-TR" sz="1400" b="1" dirty="0">
                  <a:solidFill>
                    <a:srgbClr val="FFCC00"/>
                  </a:solidFill>
                  <a:highlight>
                    <a:srgbClr val="000000"/>
                  </a:highlight>
                  <a:latin typeface="Courier New" panose="02070309020205020404" pitchFamily="49" charset="0"/>
                </a:rPr>
                <a:t>:=</a:t>
              </a:r>
              <a:r>
                <a:rPr lang="tr-TR" sz="1400" b="0" dirty="0">
                  <a:solidFill>
                    <a:srgbClr val="FFFFFF"/>
                  </a:solidFill>
                  <a:highlight>
                    <a:srgbClr val="000000"/>
                  </a:highlight>
                  <a:latin typeface="Courier New" panose="02070309020205020404" pitchFamily="49" charset="0"/>
                </a:rPr>
                <a:t> </a:t>
              </a:r>
              <a:r>
                <a:rPr lang="tr-TR" sz="1400" b="0" dirty="0">
                  <a:solidFill>
                    <a:srgbClr val="FF8000"/>
                  </a:solidFill>
                  <a:highlight>
                    <a:srgbClr val="000000"/>
                  </a:highlight>
                  <a:latin typeface="Courier New" panose="02070309020205020404" pitchFamily="49" charset="0"/>
                </a:rPr>
                <a:t>0</a:t>
              </a:r>
              <a:r>
                <a:rPr lang="tr-TR" sz="1400" b="1" dirty="0">
                  <a:solidFill>
                    <a:srgbClr val="FFCC00"/>
                  </a:solidFill>
                  <a:highlight>
                    <a:srgbClr val="000000"/>
                  </a:highlight>
                  <a:latin typeface="Courier New" panose="02070309020205020404" pitchFamily="49" charset="0"/>
                </a:rPr>
                <a:t>;</a:t>
              </a:r>
              <a:endParaRPr lang="tr-TR" sz="1400" b="0" dirty="0">
                <a:solidFill>
                  <a:srgbClr val="FFFFFF"/>
                </a:solidFill>
                <a:highlight>
                  <a:srgbClr val="000000"/>
                </a:highlight>
                <a:latin typeface="Courier New" panose="02070309020205020404" pitchFamily="49" charset="0"/>
              </a:endParaRPr>
            </a:p>
            <a:p>
              <a:r>
                <a:rPr lang="en-US" sz="1400" b="0" dirty="0">
                  <a:solidFill>
                    <a:srgbClr val="FFFFFF"/>
                  </a:solidFill>
                  <a:highlight>
                    <a:srgbClr val="000000"/>
                  </a:highlight>
                  <a:latin typeface="Courier New" panose="02070309020205020404" pitchFamily="49" charset="0"/>
                </a:rPr>
                <a:t>  L2</a:t>
              </a:r>
              <a:r>
                <a:rPr lang="en-US" sz="1400" b="1" dirty="0">
                  <a:solidFill>
                    <a:srgbClr val="FFCC00"/>
                  </a:solidFill>
                  <a:highlight>
                    <a:srgbClr val="000000"/>
                  </a:highlight>
                  <a:latin typeface="Courier New" panose="02070309020205020404" pitchFamily="49" charset="0"/>
                </a:rPr>
                <a:t>:</a:t>
              </a:r>
              <a:r>
                <a:rPr lang="en-US" sz="1400" b="0" dirty="0">
                  <a:solidFill>
                    <a:srgbClr val="FFFFFF"/>
                  </a:solidFill>
                  <a:highlight>
                    <a:srgbClr val="000000"/>
                  </a:highlight>
                  <a:latin typeface="Courier New" panose="02070309020205020404" pitchFamily="49" charset="0"/>
                </a:rPr>
                <a:t> </a:t>
              </a:r>
              <a:r>
                <a:rPr lang="en-US" sz="1400" b="1" dirty="0">
                  <a:solidFill>
                    <a:srgbClr val="FF6600"/>
                  </a:solidFill>
                  <a:highlight>
                    <a:srgbClr val="000000"/>
                  </a:highlight>
                  <a:latin typeface="Courier New" panose="02070309020205020404" pitchFamily="49" charset="0"/>
                </a:rPr>
                <a:t>for</a:t>
              </a:r>
              <a:r>
                <a:rPr lang="en-US" sz="1400" b="0" dirty="0">
                  <a:solidFill>
                    <a:srgbClr val="FFFFFF"/>
                  </a:solidFill>
                  <a:highlight>
                    <a:srgbClr val="000000"/>
                  </a:highlight>
                  <a:latin typeface="Courier New" panose="02070309020205020404" pitchFamily="49" charset="0"/>
                </a:rPr>
                <a:t> </a:t>
              </a:r>
              <a:r>
                <a:rPr lang="en-US" sz="1400" b="0" dirty="0" err="1">
                  <a:solidFill>
                    <a:srgbClr val="FFFFFF"/>
                  </a:solidFill>
                  <a:highlight>
                    <a:srgbClr val="000000"/>
                  </a:highlight>
                  <a:latin typeface="Courier New" panose="02070309020205020404" pitchFamily="49" charset="0"/>
                </a:rPr>
                <a:t>CountValue</a:t>
              </a:r>
              <a:r>
                <a:rPr lang="en-US" sz="1400" b="0" dirty="0">
                  <a:solidFill>
                    <a:srgbClr val="FFFFFF"/>
                  </a:solidFill>
                  <a:highlight>
                    <a:srgbClr val="000000"/>
                  </a:highlight>
                  <a:latin typeface="Courier New" panose="02070309020205020404" pitchFamily="49" charset="0"/>
                </a:rPr>
                <a:t> </a:t>
              </a:r>
              <a:r>
                <a:rPr lang="en-US" sz="1400" b="1" dirty="0">
                  <a:solidFill>
                    <a:srgbClr val="FF6600"/>
                  </a:solidFill>
                  <a:highlight>
                    <a:srgbClr val="000000"/>
                  </a:highlight>
                  <a:latin typeface="Courier New" panose="02070309020205020404" pitchFamily="49" charset="0"/>
                </a:rPr>
                <a:t>in</a:t>
              </a:r>
              <a:r>
                <a:rPr lang="en-US" sz="1400" b="0" dirty="0">
                  <a:solidFill>
                    <a:srgbClr val="FFFFFF"/>
                  </a:solidFill>
                  <a:highlight>
                    <a:srgbClr val="000000"/>
                  </a:highlight>
                  <a:latin typeface="Courier New" panose="02070309020205020404" pitchFamily="49" charset="0"/>
                </a:rPr>
                <a:t> </a:t>
              </a:r>
              <a:r>
                <a:rPr lang="en-US" sz="1400" b="0" dirty="0">
                  <a:solidFill>
                    <a:srgbClr val="FF8000"/>
                  </a:solidFill>
                  <a:highlight>
                    <a:srgbClr val="000000"/>
                  </a:highlight>
                  <a:latin typeface="Courier New" panose="02070309020205020404" pitchFamily="49" charset="0"/>
                </a:rPr>
                <a:t>1</a:t>
              </a:r>
              <a:r>
                <a:rPr lang="en-US" sz="1400" b="0" dirty="0">
                  <a:solidFill>
                    <a:srgbClr val="FFFFFF"/>
                  </a:solidFill>
                  <a:highlight>
                    <a:srgbClr val="000000"/>
                  </a:highlight>
                  <a:latin typeface="Courier New" panose="02070309020205020404" pitchFamily="49" charset="0"/>
                </a:rPr>
                <a:t> </a:t>
              </a:r>
              <a:r>
                <a:rPr lang="en-US" sz="1400" b="1" dirty="0">
                  <a:solidFill>
                    <a:srgbClr val="FF6600"/>
                  </a:solidFill>
                  <a:highlight>
                    <a:srgbClr val="000000"/>
                  </a:highlight>
                  <a:latin typeface="Courier New" panose="02070309020205020404" pitchFamily="49" charset="0"/>
                </a:rPr>
                <a:t>to</a:t>
              </a:r>
              <a:r>
                <a:rPr lang="en-US" sz="1400" b="0" dirty="0">
                  <a:solidFill>
                    <a:srgbClr val="FFFFFF"/>
                  </a:solidFill>
                  <a:highlight>
                    <a:srgbClr val="000000"/>
                  </a:highlight>
                  <a:latin typeface="Courier New" panose="02070309020205020404" pitchFamily="49" charset="0"/>
                </a:rPr>
                <a:t> </a:t>
              </a:r>
              <a:r>
                <a:rPr lang="en-US" sz="1400" b="0" dirty="0">
                  <a:solidFill>
                    <a:srgbClr val="FF8000"/>
                  </a:solidFill>
                  <a:highlight>
                    <a:srgbClr val="000000"/>
                  </a:highlight>
                  <a:latin typeface="Courier New" panose="02070309020205020404" pitchFamily="49" charset="0"/>
                </a:rPr>
                <a:t>8</a:t>
              </a:r>
              <a:r>
                <a:rPr lang="en-US" sz="1400" b="0" dirty="0">
                  <a:solidFill>
                    <a:srgbClr val="FFFFFF"/>
                  </a:solidFill>
                  <a:highlight>
                    <a:srgbClr val="000000"/>
                  </a:highlight>
                  <a:latin typeface="Courier New" panose="02070309020205020404" pitchFamily="49" charset="0"/>
                </a:rPr>
                <a:t> </a:t>
              </a:r>
              <a:r>
                <a:rPr lang="en-US" sz="1400" b="1" dirty="0">
                  <a:solidFill>
                    <a:srgbClr val="FF6600"/>
                  </a:solidFill>
                  <a:highlight>
                    <a:srgbClr val="000000"/>
                  </a:highlight>
                  <a:latin typeface="Courier New" panose="02070309020205020404" pitchFamily="49" charset="0"/>
                </a:rPr>
                <a:t>loop</a:t>
              </a:r>
              <a:endParaRPr lang="en-US" sz="1400" b="0" dirty="0">
                <a:solidFill>
                  <a:srgbClr val="FFFFFF"/>
                </a:solidFill>
                <a:highlight>
                  <a:srgbClr val="000000"/>
                </a:highlight>
                <a:latin typeface="Courier New" panose="02070309020205020404" pitchFamily="49" charset="0"/>
              </a:endParaRPr>
            </a:p>
            <a:p>
              <a:r>
                <a:rPr lang="en-US" sz="1400" b="0" dirty="0">
                  <a:solidFill>
                    <a:srgbClr val="FFFFFF"/>
                  </a:solidFill>
                  <a:highlight>
                    <a:srgbClr val="000000"/>
                  </a:highlight>
                  <a:latin typeface="Courier New" panose="02070309020205020404" pitchFamily="49" charset="0"/>
                </a:rPr>
                <a:t>    </a:t>
              </a:r>
              <a:r>
                <a:rPr lang="en-US" sz="1400" b="1" dirty="0">
                  <a:solidFill>
                    <a:srgbClr val="FF6600"/>
                  </a:solidFill>
                  <a:highlight>
                    <a:srgbClr val="000000"/>
                  </a:highlight>
                  <a:latin typeface="Courier New" panose="02070309020205020404" pitchFamily="49" charset="0"/>
                </a:rPr>
                <a:t>next</a:t>
              </a:r>
              <a:r>
                <a:rPr lang="en-US" sz="1400" b="0" dirty="0">
                  <a:solidFill>
                    <a:srgbClr val="FFFFFF"/>
                  </a:solidFill>
                  <a:highlight>
                    <a:srgbClr val="000000"/>
                  </a:highlight>
                  <a:latin typeface="Courier New" panose="02070309020205020404" pitchFamily="49" charset="0"/>
                </a:rPr>
                <a:t> </a:t>
              </a:r>
              <a:r>
                <a:rPr lang="en-US" sz="1400" b="1" dirty="0">
                  <a:solidFill>
                    <a:srgbClr val="FF6600"/>
                  </a:solidFill>
                  <a:highlight>
                    <a:srgbClr val="000000"/>
                  </a:highlight>
                  <a:latin typeface="Courier New" panose="02070309020205020404" pitchFamily="49" charset="0"/>
                </a:rPr>
                <a:t>when</a:t>
              </a:r>
              <a:r>
                <a:rPr lang="en-US" sz="1400" b="0" dirty="0">
                  <a:solidFill>
                    <a:srgbClr val="FFFFFF"/>
                  </a:solidFill>
                  <a:highlight>
                    <a:srgbClr val="000000"/>
                  </a:highlight>
                  <a:latin typeface="Courier New" panose="02070309020205020404" pitchFamily="49" charset="0"/>
                </a:rPr>
                <a:t> </a:t>
              </a:r>
              <a:r>
                <a:rPr lang="en-US" sz="1400" b="0" dirty="0" err="1">
                  <a:solidFill>
                    <a:srgbClr val="FFFFFF"/>
                  </a:solidFill>
                  <a:highlight>
                    <a:srgbClr val="000000"/>
                  </a:highlight>
                  <a:latin typeface="Courier New" panose="02070309020205020404" pitchFamily="49" charset="0"/>
                </a:rPr>
                <a:t>CountValue</a:t>
              </a:r>
              <a:r>
                <a:rPr lang="en-US" sz="1400" b="0" dirty="0">
                  <a:solidFill>
                    <a:srgbClr val="FFFFFF"/>
                  </a:solidFill>
                  <a:highlight>
                    <a:srgbClr val="000000"/>
                  </a:highlight>
                  <a:latin typeface="Courier New" panose="02070309020205020404" pitchFamily="49" charset="0"/>
                </a:rPr>
                <a:t> </a:t>
              </a:r>
              <a:r>
                <a:rPr lang="en-US" sz="1400" b="1" dirty="0">
                  <a:solidFill>
                    <a:srgbClr val="FFCC00"/>
                  </a:solidFill>
                  <a:highlight>
                    <a:srgbClr val="000000"/>
                  </a:highlight>
                  <a:latin typeface="Courier New" panose="02070309020205020404" pitchFamily="49" charset="0"/>
                </a:rPr>
                <a:t>=</a:t>
              </a:r>
              <a:r>
                <a:rPr lang="en-US" sz="1400" b="0" dirty="0">
                  <a:solidFill>
                    <a:srgbClr val="FFFFFF"/>
                  </a:solidFill>
                  <a:highlight>
                    <a:srgbClr val="000000"/>
                  </a:highlight>
                  <a:latin typeface="Courier New" panose="02070309020205020404" pitchFamily="49" charset="0"/>
                </a:rPr>
                <a:t> N</a:t>
              </a:r>
              <a:r>
                <a:rPr lang="en-US" sz="1400" b="1" dirty="0">
                  <a:solidFill>
                    <a:srgbClr val="FFCC00"/>
                  </a:solidFill>
                  <a:highlight>
                    <a:srgbClr val="000000"/>
                  </a:highlight>
                  <a:latin typeface="Courier New" panose="02070309020205020404" pitchFamily="49" charset="0"/>
                </a:rPr>
                <a:t>;</a:t>
              </a:r>
              <a:r>
                <a:rPr lang="en-US" sz="1400" b="0" dirty="0">
                  <a:solidFill>
                    <a:srgbClr val="FFFFFF"/>
                  </a:solidFill>
                  <a:highlight>
                    <a:srgbClr val="000000"/>
                  </a:highlight>
                  <a:latin typeface="Courier New" panose="02070309020205020404" pitchFamily="49" charset="0"/>
                </a:rPr>
                <a:t>    </a:t>
              </a:r>
              <a:r>
                <a:rPr lang="en-US" sz="1400" b="0" i="0" dirty="0">
                  <a:solidFill>
                    <a:srgbClr val="FF00FF"/>
                  </a:solidFill>
                  <a:highlight>
                    <a:srgbClr val="000000"/>
                  </a:highlight>
                  <a:latin typeface="Courier New" panose="02070309020205020404" pitchFamily="49" charset="0"/>
                </a:rPr>
                <a:t>-- jump to next </a:t>
              </a:r>
              <a:r>
                <a:rPr lang="en-US" sz="1400" b="0" i="0" dirty="0" err="1">
                  <a:solidFill>
                    <a:srgbClr val="FF00FF"/>
                  </a:solidFill>
                  <a:highlight>
                    <a:srgbClr val="000000"/>
                  </a:highlight>
                  <a:latin typeface="Courier New" panose="02070309020205020404" pitchFamily="49" charset="0"/>
                </a:rPr>
                <a:t>itteration</a:t>
              </a:r>
              <a:r>
                <a:rPr lang="en-US" sz="1400" b="0" i="0" dirty="0">
                  <a:solidFill>
                    <a:srgbClr val="FF00FF"/>
                  </a:solidFill>
                  <a:highlight>
                    <a:srgbClr val="000000"/>
                  </a:highlight>
                  <a:latin typeface="Courier New" panose="02070309020205020404" pitchFamily="49" charset="0"/>
                </a:rPr>
                <a:t> of loop L2</a:t>
              </a:r>
              <a:endParaRPr lang="en-US" sz="1400" b="0" i="0" dirty="0">
                <a:solidFill>
                  <a:srgbClr val="FFFFFF"/>
                </a:solidFill>
                <a:highlight>
                  <a:srgbClr val="000000"/>
                </a:highlight>
                <a:latin typeface="Courier New" panose="02070309020205020404" pitchFamily="49" charset="0"/>
              </a:endParaRPr>
            </a:p>
            <a:p>
              <a:r>
                <a:rPr lang="en-US" sz="1400" b="0" i="0" dirty="0">
                  <a:solidFill>
                    <a:srgbClr val="FFFFFF"/>
                  </a:solidFill>
                  <a:highlight>
                    <a:srgbClr val="000000"/>
                  </a:highlight>
                  <a:latin typeface="Courier New" panose="02070309020205020404" pitchFamily="49" charset="0"/>
                </a:rPr>
                <a:t>    </a:t>
              </a:r>
              <a:r>
                <a:rPr lang="en-US" sz="1400" b="1" i="0" dirty="0">
                  <a:solidFill>
                    <a:srgbClr val="FF6600"/>
                  </a:solidFill>
                  <a:highlight>
                    <a:srgbClr val="000000"/>
                  </a:highlight>
                  <a:latin typeface="Courier New" panose="02070309020205020404" pitchFamily="49" charset="0"/>
                </a:rPr>
                <a:t>if</a:t>
              </a:r>
              <a:r>
                <a:rPr lang="en-US" sz="1400" b="0" i="0" dirty="0">
                  <a:solidFill>
                    <a:srgbClr val="FFFFFF"/>
                  </a:solidFill>
                  <a:highlight>
                    <a:srgbClr val="000000"/>
                  </a:highlight>
                  <a:latin typeface="Courier New" panose="02070309020205020404" pitchFamily="49" charset="0"/>
                </a:rPr>
                <a:t> A</a:t>
              </a:r>
              <a:r>
                <a:rPr lang="en-US" sz="1400" b="1" i="0" dirty="0">
                  <a:solidFill>
                    <a:srgbClr val="FFCC00"/>
                  </a:solidFill>
                  <a:highlight>
                    <a:srgbClr val="000000"/>
                  </a:highlight>
                  <a:latin typeface="Courier New" panose="02070309020205020404" pitchFamily="49" charset="0"/>
                </a:rPr>
                <a:t>(</a:t>
              </a:r>
              <a:r>
                <a:rPr lang="en-US" sz="1400" b="0" i="0" dirty="0">
                  <a:solidFill>
                    <a:srgbClr val="FFFFFF"/>
                  </a:solidFill>
                  <a:highlight>
                    <a:srgbClr val="000000"/>
                  </a:highlight>
                  <a:latin typeface="Courier New" panose="02070309020205020404" pitchFamily="49" charset="0"/>
                </a:rPr>
                <a:t>k</a:t>
              </a:r>
              <a:r>
                <a:rPr lang="en-US" sz="1400" b="1" i="0" dirty="0">
                  <a:solidFill>
                    <a:srgbClr val="FFCC00"/>
                  </a:solidFill>
                  <a:highlight>
                    <a:srgbClr val="000000"/>
                  </a:highlight>
                  <a:latin typeface="Courier New" panose="02070309020205020404" pitchFamily="49" charset="0"/>
                </a:rPr>
                <a:t>):=</a:t>
              </a:r>
              <a:r>
                <a:rPr lang="en-US" sz="1400" b="0" i="0" dirty="0">
                  <a:solidFill>
                    <a:srgbClr val="FFFFFF"/>
                  </a:solidFill>
                  <a:highlight>
                    <a:srgbClr val="000000"/>
                  </a:highlight>
                  <a:latin typeface="Courier New" panose="02070309020205020404" pitchFamily="49" charset="0"/>
                </a:rPr>
                <a:t> </a:t>
              </a:r>
              <a:r>
                <a:rPr lang="en-US" sz="1400" b="0" i="0" dirty="0">
                  <a:solidFill>
                    <a:srgbClr val="66FF00"/>
                  </a:solidFill>
                  <a:highlight>
                    <a:srgbClr val="000000"/>
                  </a:highlight>
                  <a:latin typeface="Courier New" panose="02070309020205020404" pitchFamily="49" charset="0"/>
                </a:rPr>
                <a:t>'U'</a:t>
              </a:r>
              <a:r>
                <a:rPr lang="en-US" sz="1400" b="0" i="0" dirty="0">
                  <a:solidFill>
                    <a:srgbClr val="FFFFFF"/>
                  </a:solidFill>
                  <a:highlight>
                    <a:srgbClr val="000000"/>
                  </a:highlight>
                  <a:latin typeface="Courier New" panose="02070309020205020404" pitchFamily="49" charset="0"/>
                </a:rPr>
                <a:t> </a:t>
              </a:r>
              <a:r>
                <a:rPr lang="en-US" sz="1400" b="1" i="0" dirty="0">
                  <a:solidFill>
                    <a:srgbClr val="FF6600"/>
                  </a:solidFill>
                  <a:highlight>
                    <a:srgbClr val="000000"/>
                  </a:highlight>
                  <a:latin typeface="Courier New" panose="02070309020205020404" pitchFamily="49" charset="0"/>
                </a:rPr>
                <a:t>then</a:t>
              </a:r>
              <a:endParaRPr lang="en-US" sz="1400" b="0" i="0" dirty="0">
                <a:solidFill>
                  <a:srgbClr val="FFFFFF"/>
                </a:solidFill>
                <a:highlight>
                  <a:srgbClr val="000000"/>
                </a:highlight>
                <a:latin typeface="Courier New" panose="02070309020205020404" pitchFamily="49" charset="0"/>
              </a:endParaRPr>
            </a:p>
            <a:p>
              <a:r>
                <a:rPr lang="en-US" sz="1400" b="0" i="0" dirty="0">
                  <a:solidFill>
                    <a:srgbClr val="FFFFFF"/>
                  </a:solidFill>
                  <a:highlight>
                    <a:srgbClr val="000000"/>
                  </a:highlight>
                  <a:latin typeface="Courier New" panose="02070309020205020404" pitchFamily="49" charset="0"/>
                </a:rPr>
                <a:t>      </a:t>
              </a:r>
              <a:r>
                <a:rPr lang="en-US" sz="1400" b="1" i="0" dirty="0">
                  <a:solidFill>
                    <a:srgbClr val="FF6600"/>
                  </a:solidFill>
                  <a:highlight>
                    <a:srgbClr val="000000"/>
                  </a:highlight>
                  <a:latin typeface="Courier New" panose="02070309020205020404" pitchFamily="49" charset="0"/>
                </a:rPr>
                <a:t>next</a:t>
              </a:r>
              <a:r>
                <a:rPr lang="en-US" sz="1400" b="0" i="0" dirty="0">
                  <a:solidFill>
                    <a:srgbClr val="FFFFFF"/>
                  </a:solidFill>
                  <a:highlight>
                    <a:srgbClr val="000000"/>
                  </a:highlight>
                  <a:latin typeface="Courier New" panose="02070309020205020404" pitchFamily="49" charset="0"/>
                </a:rPr>
                <a:t> L1</a:t>
              </a:r>
              <a:r>
                <a:rPr lang="en-US" sz="1400" b="1" i="0" dirty="0">
                  <a:solidFill>
                    <a:srgbClr val="FFCC00"/>
                  </a:solidFill>
                  <a:highlight>
                    <a:srgbClr val="000000"/>
                  </a:highlight>
                  <a:latin typeface="Courier New" panose="02070309020205020404" pitchFamily="49" charset="0"/>
                </a:rPr>
                <a:t>;</a:t>
              </a:r>
              <a:r>
                <a:rPr lang="en-US" sz="1400" b="0" i="0" dirty="0">
                  <a:solidFill>
                    <a:srgbClr val="FFFFFF"/>
                  </a:solidFill>
                  <a:highlight>
                    <a:srgbClr val="000000"/>
                  </a:highlight>
                  <a:latin typeface="Courier New" panose="02070309020205020404" pitchFamily="49" charset="0"/>
                </a:rPr>
                <a:t>                   </a:t>
              </a:r>
              <a:r>
                <a:rPr lang="en-US" sz="1400" b="0" i="0" dirty="0">
                  <a:solidFill>
                    <a:srgbClr val="FF00FF"/>
                  </a:solidFill>
                  <a:highlight>
                    <a:srgbClr val="000000"/>
                  </a:highlight>
                  <a:latin typeface="Courier New" panose="02070309020205020404" pitchFamily="49" charset="0"/>
                </a:rPr>
                <a:t>-- jump to top of loop L1</a:t>
              </a:r>
              <a:endParaRPr lang="en-US" sz="1400" b="0" i="0" dirty="0">
                <a:solidFill>
                  <a:srgbClr val="FFFFFF"/>
                </a:solidFill>
                <a:highlight>
                  <a:srgbClr val="000000"/>
                </a:highlight>
                <a:latin typeface="Courier New" panose="02070309020205020404" pitchFamily="49" charset="0"/>
              </a:endParaRPr>
            </a:p>
            <a:p>
              <a:r>
                <a:rPr lang="tr-TR" sz="1400" b="0" i="0" dirty="0">
                  <a:solidFill>
                    <a:srgbClr val="FFFFFF"/>
                  </a:solidFill>
                  <a:highlight>
                    <a:srgbClr val="000000"/>
                  </a:highlight>
                  <a:latin typeface="Courier New" panose="02070309020205020404" pitchFamily="49" charset="0"/>
                </a:rPr>
                <a:t>    </a:t>
              </a:r>
              <a:r>
                <a:rPr lang="tr-TR" sz="1400" b="1" i="0" dirty="0" err="1">
                  <a:solidFill>
                    <a:srgbClr val="FF6600"/>
                  </a:solidFill>
                  <a:highlight>
                    <a:srgbClr val="000000"/>
                  </a:highlight>
                  <a:latin typeface="Courier New" panose="02070309020205020404" pitchFamily="49" charset="0"/>
                </a:rPr>
                <a:t>end</a:t>
              </a:r>
              <a:r>
                <a:rPr lang="tr-TR" sz="1400" b="0" i="0" dirty="0">
                  <a:solidFill>
                    <a:srgbClr val="FFFFFF"/>
                  </a:solidFill>
                  <a:highlight>
                    <a:srgbClr val="000000"/>
                  </a:highlight>
                  <a:latin typeface="Courier New" panose="02070309020205020404" pitchFamily="49" charset="0"/>
                </a:rPr>
                <a:t> </a:t>
              </a:r>
              <a:r>
                <a:rPr lang="tr-TR" sz="1400" b="1" i="0" dirty="0" err="1">
                  <a:solidFill>
                    <a:srgbClr val="FF6600"/>
                  </a:solidFill>
                  <a:highlight>
                    <a:srgbClr val="000000"/>
                  </a:highlight>
                  <a:latin typeface="Courier New" panose="02070309020205020404" pitchFamily="49" charset="0"/>
                </a:rPr>
                <a:t>if</a:t>
              </a:r>
              <a:r>
                <a:rPr lang="tr-TR" sz="1400" b="1" i="0" dirty="0">
                  <a:solidFill>
                    <a:srgbClr val="FFCC00"/>
                  </a:solidFill>
                  <a:highlight>
                    <a:srgbClr val="000000"/>
                  </a:highlight>
                  <a:latin typeface="Courier New" panose="02070309020205020404" pitchFamily="49" charset="0"/>
                </a:rPr>
                <a:t>;</a:t>
              </a:r>
              <a:endParaRPr lang="tr-TR" sz="1400" b="0" i="0" dirty="0">
                <a:solidFill>
                  <a:srgbClr val="FFFFFF"/>
                </a:solidFill>
                <a:highlight>
                  <a:srgbClr val="000000"/>
                </a:highlight>
                <a:latin typeface="Courier New" panose="02070309020205020404" pitchFamily="49" charset="0"/>
              </a:endParaRPr>
            </a:p>
            <a:p>
              <a:r>
                <a:rPr lang="tr-TR" sz="1400" b="0" i="0" dirty="0">
                  <a:solidFill>
                    <a:srgbClr val="FFFFFF"/>
                  </a:solidFill>
                  <a:highlight>
                    <a:srgbClr val="000000"/>
                  </a:highlight>
                  <a:latin typeface="Courier New" panose="02070309020205020404" pitchFamily="49" charset="0"/>
                </a:rPr>
                <a:t>    k</a:t>
              </a:r>
              <a:r>
                <a:rPr lang="tr-TR" sz="1400" b="1" i="0" dirty="0">
                  <a:solidFill>
                    <a:srgbClr val="FFCC00"/>
                  </a:solidFill>
                  <a:highlight>
                    <a:srgbClr val="000000"/>
                  </a:highlight>
                  <a:latin typeface="Courier New" panose="02070309020205020404" pitchFamily="49" charset="0"/>
                </a:rPr>
                <a:t>:=</a:t>
              </a:r>
              <a:r>
                <a:rPr lang="tr-TR" sz="1400" b="0" i="0" dirty="0">
                  <a:solidFill>
                    <a:srgbClr val="FFFFFF"/>
                  </a:solidFill>
                  <a:highlight>
                    <a:srgbClr val="000000"/>
                  </a:highlight>
                  <a:latin typeface="Courier New" panose="02070309020205020404" pitchFamily="49" charset="0"/>
                </a:rPr>
                <a:t> k </a:t>
              </a:r>
              <a:r>
                <a:rPr lang="tr-TR" sz="1400" b="1" i="0" dirty="0">
                  <a:solidFill>
                    <a:srgbClr val="FFCC00"/>
                  </a:solidFill>
                  <a:highlight>
                    <a:srgbClr val="000000"/>
                  </a:highlight>
                  <a:latin typeface="Courier New" panose="02070309020205020404" pitchFamily="49" charset="0"/>
                </a:rPr>
                <a:t>+</a:t>
              </a:r>
              <a:r>
                <a:rPr lang="tr-TR" sz="1400" b="0" i="0" dirty="0">
                  <a:solidFill>
                    <a:srgbClr val="FFFFFF"/>
                  </a:solidFill>
                  <a:highlight>
                    <a:srgbClr val="000000"/>
                  </a:highlight>
                  <a:latin typeface="Courier New" panose="02070309020205020404" pitchFamily="49" charset="0"/>
                </a:rPr>
                <a:t> </a:t>
              </a:r>
              <a:r>
                <a:rPr lang="tr-TR" sz="1400" b="0" i="0" dirty="0">
                  <a:solidFill>
                    <a:srgbClr val="FF8000"/>
                  </a:solidFill>
                  <a:highlight>
                    <a:srgbClr val="000000"/>
                  </a:highlight>
                  <a:latin typeface="Courier New" panose="02070309020205020404" pitchFamily="49" charset="0"/>
                </a:rPr>
                <a:t>1</a:t>
              </a:r>
              <a:r>
                <a:rPr lang="tr-TR" sz="1400" b="1" i="0" dirty="0">
                  <a:solidFill>
                    <a:srgbClr val="FFCC00"/>
                  </a:solidFill>
                  <a:highlight>
                    <a:srgbClr val="000000"/>
                  </a:highlight>
                  <a:latin typeface="Courier New" panose="02070309020205020404" pitchFamily="49" charset="0"/>
                </a:rPr>
                <a:t>;</a:t>
              </a:r>
              <a:endParaRPr lang="tr-TR" sz="1400" b="0" i="0" dirty="0">
                <a:solidFill>
                  <a:srgbClr val="FFFFFF"/>
                </a:solidFill>
                <a:highlight>
                  <a:srgbClr val="000000"/>
                </a:highlight>
                <a:latin typeface="Courier New" panose="02070309020205020404" pitchFamily="49" charset="0"/>
              </a:endParaRPr>
            </a:p>
            <a:p>
              <a:r>
                <a:rPr lang="tr-TR" sz="1400" b="0" i="0" dirty="0">
                  <a:solidFill>
                    <a:srgbClr val="FFFFFF"/>
                  </a:solidFill>
                  <a:highlight>
                    <a:srgbClr val="000000"/>
                  </a:highlight>
                  <a:latin typeface="Courier New" panose="02070309020205020404" pitchFamily="49" charset="0"/>
                </a:rPr>
                <a:t>  </a:t>
              </a:r>
              <a:r>
                <a:rPr lang="tr-TR" sz="1400" b="1" i="0" dirty="0" err="1">
                  <a:solidFill>
                    <a:srgbClr val="FF6600"/>
                  </a:solidFill>
                  <a:highlight>
                    <a:srgbClr val="000000"/>
                  </a:highlight>
                  <a:latin typeface="Courier New" panose="02070309020205020404" pitchFamily="49" charset="0"/>
                </a:rPr>
                <a:t>end</a:t>
              </a:r>
              <a:r>
                <a:rPr lang="tr-TR" sz="1400" b="0" i="0" dirty="0">
                  <a:solidFill>
                    <a:srgbClr val="FFFFFF"/>
                  </a:solidFill>
                  <a:highlight>
                    <a:srgbClr val="000000"/>
                  </a:highlight>
                  <a:latin typeface="Courier New" panose="02070309020205020404" pitchFamily="49" charset="0"/>
                </a:rPr>
                <a:t> </a:t>
              </a:r>
              <a:r>
                <a:rPr lang="tr-TR" sz="1400" b="1" i="0" dirty="0" err="1">
                  <a:solidFill>
                    <a:srgbClr val="FF6600"/>
                  </a:solidFill>
                  <a:highlight>
                    <a:srgbClr val="000000"/>
                  </a:highlight>
                  <a:latin typeface="Courier New" panose="02070309020205020404" pitchFamily="49" charset="0"/>
                </a:rPr>
                <a:t>loop</a:t>
              </a:r>
              <a:r>
                <a:rPr lang="tr-TR" sz="1400" b="0" i="0" dirty="0">
                  <a:solidFill>
                    <a:srgbClr val="FFFFFF"/>
                  </a:solidFill>
                  <a:highlight>
                    <a:srgbClr val="000000"/>
                  </a:highlight>
                  <a:latin typeface="Courier New" panose="02070309020205020404" pitchFamily="49" charset="0"/>
                </a:rPr>
                <a:t> L2</a:t>
              </a:r>
              <a:r>
                <a:rPr lang="tr-TR" sz="1400" b="1" i="0" dirty="0">
                  <a:solidFill>
                    <a:srgbClr val="FFCC00"/>
                  </a:solidFill>
                  <a:highlight>
                    <a:srgbClr val="000000"/>
                  </a:highlight>
                  <a:latin typeface="Courier New" panose="02070309020205020404" pitchFamily="49" charset="0"/>
                </a:rPr>
                <a:t>;</a:t>
              </a:r>
              <a:endParaRPr lang="tr-TR" sz="1400" b="0" i="0" dirty="0">
                <a:solidFill>
                  <a:srgbClr val="FFFFFF"/>
                </a:solidFill>
                <a:highlight>
                  <a:srgbClr val="000000"/>
                </a:highlight>
                <a:latin typeface="Courier New" panose="02070309020205020404" pitchFamily="49" charset="0"/>
              </a:endParaRPr>
            </a:p>
            <a:p>
              <a:r>
                <a:rPr lang="tr-TR" sz="1400" b="1" i="0" dirty="0" err="1">
                  <a:solidFill>
                    <a:srgbClr val="FF6600"/>
                  </a:solidFill>
                  <a:highlight>
                    <a:srgbClr val="000000"/>
                  </a:highlight>
                  <a:latin typeface="Courier New" panose="02070309020205020404" pitchFamily="49" charset="0"/>
                </a:rPr>
                <a:t>end</a:t>
              </a:r>
              <a:r>
                <a:rPr lang="tr-TR" sz="1400" b="0" i="0" dirty="0">
                  <a:solidFill>
                    <a:srgbClr val="FFFFFF"/>
                  </a:solidFill>
                  <a:highlight>
                    <a:srgbClr val="000000"/>
                  </a:highlight>
                  <a:latin typeface="Courier New" panose="02070309020205020404" pitchFamily="49" charset="0"/>
                </a:rPr>
                <a:t> </a:t>
              </a:r>
              <a:r>
                <a:rPr lang="tr-TR" sz="1400" b="1" i="0" dirty="0" err="1">
                  <a:solidFill>
                    <a:srgbClr val="FF6600"/>
                  </a:solidFill>
                  <a:highlight>
                    <a:srgbClr val="000000"/>
                  </a:highlight>
                  <a:latin typeface="Courier New" panose="02070309020205020404" pitchFamily="49" charset="0"/>
                </a:rPr>
                <a:t>loop</a:t>
              </a:r>
              <a:r>
                <a:rPr lang="tr-TR" sz="1400" b="0" i="0" dirty="0">
                  <a:solidFill>
                    <a:srgbClr val="FFFFFF"/>
                  </a:solidFill>
                  <a:highlight>
                    <a:srgbClr val="000000"/>
                  </a:highlight>
                  <a:latin typeface="Courier New" panose="02070309020205020404" pitchFamily="49" charset="0"/>
                </a:rPr>
                <a:t> L1</a:t>
              </a:r>
              <a:r>
                <a:rPr lang="tr-TR" sz="1400" b="1" i="0" dirty="0">
                  <a:solidFill>
                    <a:srgbClr val="FFCC00"/>
                  </a:solidFill>
                  <a:highlight>
                    <a:srgbClr val="000000"/>
                  </a:highlight>
                  <a:latin typeface="Courier New" panose="02070309020205020404" pitchFamily="49" charset="0"/>
                </a:rPr>
                <a:t>;</a:t>
              </a:r>
              <a:endParaRPr lang="tr-TR" sz="1400" dirty="0"/>
            </a:p>
          </p:txBody>
        </p:sp>
        <p:sp>
          <p:nvSpPr>
            <p:cNvPr id="4" name="Content Placeholder 2">
              <a:extLst>
                <a:ext uri="{FF2B5EF4-FFF2-40B4-BE49-F238E27FC236}">
                  <a16:creationId xmlns:a16="http://schemas.microsoft.com/office/drawing/2014/main" id="{EA32BA60-31AA-ECE2-596C-3062CE68B972}"/>
                </a:ext>
              </a:extLst>
            </p:cNvPr>
            <p:cNvSpPr txBox="1">
              <a:spLocks/>
            </p:cNvSpPr>
            <p:nvPr/>
          </p:nvSpPr>
          <p:spPr bwMode="auto">
            <a:xfrm>
              <a:off x="-3205283" y="3007411"/>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ctr">
                <a:spcAft>
                  <a:spcPts val="1200"/>
                </a:spcAft>
                <a:buNone/>
              </a:pPr>
              <a:r>
                <a:rPr lang="tr-TR" sz="4000" b="1" dirty="0">
                  <a:solidFill>
                    <a:srgbClr val="FF0000"/>
                  </a:solidFill>
                  <a:latin typeface="Tw Cen MT (Headings)"/>
                  <a:ea typeface="+mj-ea"/>
                  <a:cs typeface="+mj-cs"/>
                </a:rPr>
                <a:t>CODE EXAMPLE</a:t>
              </a:r>
              <a:endParaRPr lang="en-GB" sz="4000" b="1" i="1" dirty="0">
                <a:solidFill>
                  <a:schemeClr val="bg1"/>
                </a:solidFill>
                <a:latin typeface="Tw Cen MT (Body)"/>
                <a:cs typeface="Times New Roman" panose="02020603050405020304" pitchFamily="18" charset="0"/>
              </a:endParaRPr>
            </a:p>
          </p:txBody>
        </p:sp>
      </p:grpSp>
    </p:spTree>
    <p:extLst>
      <p:ext uri="{BB962C8B-B14F-4D97-AF65-F5344CB8AC3E}">
        <p14:creationId xmlns:p14="http://schemas.microsoft.com/office/powerpoint/2010/main" val="259146379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19633D4F-7926-0C70-CD84-1C056022B2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CC454E-659B-B9DB-F463-866D63BB6D98}"/>
              </a:ext>
            </a:extLst>
          </p:cNvPr>
          <p:cNvSpPr>
            <a:spLocks noGrp="1"/>
          </p:cNvSpPr>
          <p:nvPr>
            <p:ph type="title"/>
          </p:nvPr>
        </p:nvSpPr>
        <p:spPr>
          <a:xfrm>
            <a:off x="1141413" y="34318"/>
            <a:ext cx="9905998" cy="619732"/>
          </a:xfrm>
        </p:spPr>
        <p:txBody>
          <a:bodyPr>
            <a:normAutofit/>
          </a:bodyPr>
          <a:lstStyle/>
          <a:p>
            <a:r>
              <a:rPr lang="tr-TR" b="1" dirty="0">
                <a:solidFill>
                  <a:srgbClr val="FF0000"/>
                </a:solidFill>
              </a:rPr>
              <a:t>10.1</a:t>
            </a:r>
            <a:r>
              <a:rPr lang="en-GB" b="1" dirty="0">
                <a:solidFill>
                  <a:srgbClr val="FF0000"/>
                </a:solidFill>
              </a:rPr>
              <a:t>2</a:t>
            </a:r>
            <a:r>
              <a:rPr lang="tr-TR" b="1" dirty="0"/>
              <a:t> </a:t>
            </a:r>
            <a:r>
              <a:rPr lang="tr-TR" b="1" dirty="0" err="1">
                <a:solidFill>
                  <a:schemeClr val="bg1"/>
                </a:solidFill>
              </a:rPr>
              <a:t>Exıt</a:t>
            </a:r>
            <a:r>
              <a:rPr lang="tr-TR" b="1" dirty="0">
                <a:solidFill>
                  <a:schemeClr val="bg1"/>
                </a:solidFill>
              </a:rPr>
              <a:t> </a:t>
            </a:r>
            <a:r>
              <a:rPr lang="tr-TR" b="1" dirty="0" err="1">
                <a:solidFill>
                  <a:schemeClr val="bg1"/>
                </a:solidFill>
              </a:rPr>
              <a:t>statement</a:t>
            </a:r>
            <a:endParaRPr lang="tr-TR" b="1" dirty="0">
              <a:solidFill>
                <a:schemeClr val="bg1"/>
              </a:solidFill>
            </a:endParaRPr>
          </a:p>
        </p:txBody>
      </p:sp>
      <p:grpSp>
        <p:nvGrpSpPr>
          <p:cNvPr id="7" name="Group 6">
            <a:extLst>
              <a:ext uri="{FF2B5EF4-FFF2-40B4-BE49-F238E27FC236}">
                <a16:creationId xmlns:a16="http://schemas.microsoft.com/office/drawing/2014/main" id="{D87CF391-421A-1F8E-F439-0732634F392B}"/>
              </a:ext>
            </a:extLst>
          </p:cNvPr>
          <p:cNvGrpSpPr/>
          <p:nvPr/>
        </p:nvGrpSpPr>
        <p:grpSpPr>
          <a:xfrm>
            <a:off x="-3414289" y="654050"/>
            <a:ext cx="15169757" cy="5909310"/>
            <a:chOff x="-3205283" y="654050"/>
            <a:chExt cx="15169757" cy="5909310"/>
          </a:xfrm>
        </p:grpSpPr>
        <p:sp>
          <p:nvSpPr>
            <p:cNvPr id="5" name="Rectangle 3">
              <a:extLst>
                <a:ext uri="{FF2B5EF4-FFF2-40B4-BE49-F238E27FC236}">
                  <a16:creationId xmlns:a16="http://schemas.microsoft.com/office/drawing/2014/main" id="{42DE929A-5D1F-3BC5-899F-C078524F0D6E}"/>
                </a:ext>
              </a:extLst>
            </p:cNvPr>
            <p:cNvSpPr>
              <a:spLocks noChangeArrowheads="1"/>
            </p:cNvSpPr>
            <p:nvPr/>
          </p:nvSpPr>
          <p:spPr bwMode="auto">
            <a:xfrm>
              <a:off x="666206" y="654050"/>
              <a:ext cx="11298268" cy="5909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tr-TR" sz="1600" i="1" dirty="0">
                  <a:solidFill>
                    <a:srgbClr val="000000"/>
                  </a:solidFill>
                  <a:latin typeface="+mn-lt"/>
                  <a:cs typeface="Arial" panose="020B0604020202020204" pitchFamily="34" charset="0"/>
                </a:rPr>
                <a:t>F</a:t>
              </a:r>
              <a:r>
                <a:rPr kumimoji="0" lang="en-US" altLang="tr-TR" sz="1600" b="0" i="1" u="none" strike="noStrike" cap="none" normalizeH="0" baseline="0" dirty="0">
                  <a:ln>
                    <a:noFill/>
                  </a:ln>
                  <a:solidFill>
                    <a:srgbClr val="000000"/>
                  </a:solidFill>
                  <a:effectLst/>
                  <a:latin typeface="+mn-lt"/>
                  <a:cs typeface="Arial" panose="020B0604020202020204" pitchFamily="34" charset="0"/>
                </a:rPr>
                <a:t>inishes or exits the execution of an enclosing loop statement</a:t>
              </a:r>
              <a:endParaRPr kumimoji="0" lang="tr-TR" altLang="tr-TR" sz="1600" b="0" i="1" u="none" strike="noStrike" cap="none" normalizeH="0" baseline="0" dirty="0">
                <a:ln>
                  <a:noFill/>
                </a:ln>
                <a:solidFill>
                  <a:srgbClr val="000000"/>
                </a:solidFill>
                <a:effectLst/>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p>
            <a:p>
              <a:pPr algn="just" defTabSz="914400"/>
              <a:r>
                <a:rPr kumimoji="0" lang="tr-TR" altLang="tr-TR" sz="1600" b="0" i="0" u="none" strike="noStrike" cap="none" normalizeH="0" baseline="0" dirty="0">
                  <a:ln>
                    <a:noFill/>
                  </a:ln>
                  <a:solidFill>
                    <a:srgbClr val="000000"/>
                  </a:solidFill>
                  <a:effectLst/>
                  <a:latin typeface="+mn-lt"/>
                </a:rPr>
                <a:t>[ </a:t>
              </a:r>
              <a:r>
                <a:rPr kumimoji="0" lang="tr-TR" altLang="tr-TR" sz="1600" b="0" i="0" u="sng" strike="noStrike" cap="none" normalizeH="0" baseline="0" dirty="0" err="1">
                  <a:ln>
                    <a:noFill/>
                  </a:ln>
                  <a:solidFill>
                    <a:srgbClr val="000000"/>
                  </a:solidFill>
                  <a:effectLst/>
                  <a:latin typeface="+mn-lt"/>
                </a:rPr>
                <a:t>label</a:t>
              </a:r>
              <a:r>
                <a:rPr kumimoji="0" lang="tr-TR" altLang="tr-TR" sz="1600" b="0" i="0" u="none" strike="noStrike" cap="none" normalizeH="0" baseline="0" dirty="0">
                  <a:ln>
                    <a:noFill/>
                  </a:ln>
                  <a:solidFill>
                    <a:srgbClr val="000000"/>
                  </a:solidFill>
                  <a:effectLst/>
                  <a:latin typeface="+mn-lt"/>
                </a:rPr>
                <a:t>: ] </a:t>
              </a:r>
              <a:r>
                <a:rPr kumimoji="0" lang="tr-TR" altLang="tr-TR" sz="1600" b="1" i="0" u="none" strike="noStrike" cap="none" normalizeH="0" baseline="0" dirty="0" err="1">
                  <a:ln>
                    <a:noFill/>
                  </a:ln>
                  <a:solidFill>
                    <a:srgbClr val="000000"/>
                  </a:solidFill>
                  <a:effectLst/>
                  <a:latin typeface="+mn-lt"/>
                </a:rPr>
                <a:t>exit</a:t>
              </a:r>
              <a:r>
                <a:rPr kumimoji="0" lang="tr-TR" altLang="tr-TR" sz="1600" b="0" i="0" u="none" strike="noStrike" cap="none" normalizeH="0" baseline="0" dirty="0">
                  <a:ln>
                    <a:noFill/>
                  </a:ln>
                  <a:solidFill>
                    <a:srgbClr val="000000"/>
                  </a:solidFill>
                  <a:effectLst/>
                  <a:latin typeface="+mn-lt"/>
                </a:rPr>
                <a:t> [ </a:t>
              </a:r>
              <a:r>
                <a:rPr kumimoji="0" lang="tr-TR" altLang="tr-TR" sz="1600" b="0" i="0" u="none" strike="noStrike" cap="none" normalizeH="0" baseline="0" dirty="0" err="1">
                  <a:ln>
                    <a:noFill/>
                  </a:ln>
                  <a:solidFill>
                    <a:srgbClr val="000000"/>
                  </a:solidFill>
                  <a:effectLst/>
                  <a:latin typeface="+mn-lt"/>
                </a:rPr>
                <a:t>loop_label</a:t>
              </a:r>
              <a:r>
                <a:rPr kumimoji="0" lang="tr-TR" altLang="tr-TR" sz="1600" b="0" i="0" u="none" strike="noStrike" cap="none" normalizeH="0" baseline="0" dirty="0">
                  <a:ln>
                    <a:noFill/>
                  </a:ln>
                  <a:solidFill>
                    <a:srgbClr val="000000"/>
                  </a:solidFill>
                  <a:effectLst/>
                  <a:latin typeface="+mn-lt"/>
                </a:rPr>
                <a:t> ] [ </a:t>
              </a:r>
              <a:r>
                <a:rPr kumimoji="0" lang="tr-TR" altLang="tr-TR" sz="1600" b="1" i="0" u="none" strike="noStrike" cap="none" normalizeH="0" baseline="0" dirty="0" err="1">
                  <a:ln>
                    <a:noFill/>
                  </a:ln>
                  <a:solidFill>
                    <a:srgbClr val="000000"/>
                  </a:solidFill>
                  <a:effectLst/>
                  <a:latin typeface="+mn-lt"/>
                </a:rPr>
                <a:t>when</a:t>
              </a:r>
              <a:r>
                <a:rPr kumimoji="0" lang="tr-TR" altLang="tr-TR" sz="1600" b="0" i="0" u="none" strike="noStrike" cap="none" normalizeH="0" baseline="0" dirty="0">
                  <a:ln>
                    <a:noFill/>
                  </a:ln>
                  <a:solidFill>
                    <a:srgbClr val="000000"/>
                  </a:solidFill>
                  <a:effectLst/>
                  <a:latin typeface="+mn-lt"/>
                </a:rPr>
                <a:t> </a:t>
              </a:r>
              <a:r>
                <a:rPr kumimoji="0" lang="tr-TR" altLang="tr-TR" sz="1600" b="0" i="0" u="none" strike="noStrike" cap="none" normalizeH="0" baseline="0" dirty="0" err="1">
                  <a:ln>
                    <a:noFill/>
                  </a:ln>
                  <a:solidFill>
                    <a:srgbClr val="000000"/>
                  </a:solidFill>
                  <a:effectLst/>
                  <a:latin typeface="+mn-lt"/>
                </a:rPr>
                <a:t>condition</a:t>
              </a:r>
              <a:r>
                <a:rPr kumimoji="0" lang="tr-TR" altLang="tr-TR" sz="1600" b="0" i="0" u="none" strike="noStrike" cap="none" normalizeH="0" baseline="0" dirty="0">
                  <a:ln>
                    <a:noFill/>
                  </a:ln>
                  <a:solidFill>
                    <a:srgbClr val="000000"/>
                  </a:solidFill>
                  <a:effectLst/>
                  <a:latin typeface="+mn-lt"/>
                </a:rPr>
                <a:t> ];</a:t>
              </a:r>
              <a:r>
                <a:rPr kumimoji="0" lang="tr-TR" altLang="tr-TR" sz="1600" b="0" i="0" u="none" strike="noStrike" cap="none" normalizeH="0" baseline="0" dirty="0">
                  <a:ln>
                    <a:noFill/>
                  </a:ln>
                  <a:solidFill>
                    <a:schemeClr val="tx1"/>
                  </a:solidFill>
                  <a:effectLst/>
                  <a:latin typeface="+mn-lt"/>
                </a:rPr>
                <a:t> </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tr-TR" altLang="tr-TR" sz="1600" b="1" i="0" u="none" strike="noStrike" cap="none" normalizeH="0" baseline="0" dirty="0">
                <a:ln>
                  <a:noFill/>
                </a:ln>
                <a:solidFill>
                  <a:srgbClr val="E04C10"/>
                </a:solidFill>
                <a:effectLst/>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tr-TR" sz="1600" b="0" i="0" u="none" strike="noStrike" cap="none" normalizeH="0" baseline="0" dirty="0">
                  <a:ln>
                    <a:noFill/>
                  </a:ln>
                  <a:solidFill>
                    <a:srgbClr val="000000"/>
                  </a:solidFill>
                  <a:effectLst/>
                  <a:latin typeface="+mn-lt"/>
                  <a:cs typeface="Arial" panose="020B0604020202020204" pitchFamily="34" charset="0"/>
                </a:rPr>
                <a:t>Terminates entirely the execution of the loop in which it is located</a:t>
              </a:r>
              <a:endParaRPr lang="en-US" altLang="tr-TR" sz="1600" dirty="0">
                <a:solidFill>
                  <a:srgbClr val="000000"/>
                </a:solidFill>
                <a:latin typeface="+mn-lt"/>
                <a:cs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tr-TR" sz="1600" b="0" i="0" u="none" strike="noStrike" cap="none" normalizeH="0" baseline="0" dirty="0">
                  <a:ln>
                    <a:noFill/>
                  </a:ln>
                  <a:solidFill>
                    <a:srgbClr val="000000"/>
                  </a:solidFill>
                  <a:effectLst/>
                  <a:latin typeface="+mn-lt"/>
                  <a:cs typeface="Arial" panose="020B0604020202020204" pitchFamily="34" charset="0"/>
                </a:rPr>
                <a:t>If a condition is placed on the exit statement, then the execution of the exit statement depends on the condition placed at the end of the statement</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tr-TR" sz="1600" b="0" i="0" u="none" strike="noStrike" cap="none" normalizeH="0" baseline="0" dirty="0">
                  <a:ln>
                    <a:noFill/>
                  </a:ln>
                  <a:solidFill>
                    <a:srgbClr val="000000"/>
                  </a:solidFill>
                  <a:effectLst/>
                  <a:latin typeface="+mn-lt"/>
                  <a:cs typeface="Arial" panose="020B0604020202020204" pitchFamily="34" charset="0"/>
                </a:rPr>
                <a:t>When the condition is true (or if there is no condition at all) the exit statement is executed, and the control is passed to the first statement after the end loop</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GB" altLang="tr-TR" sz="1400" b="0" i="0" u="none" strike="noStrike" cap="none" normalizeH="0" baseline="0" dirty="0">
                <a:ln>
                  <a:noFill/>
                </a:ln>
                <a:solidFill>
                  <a:srgbClr val="000000"/>
                </a:solidFill>
                <a:effectLst/>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GB" altLang="tr-TR" sz="1400" b="0" i="0" u="none" strike="noStrike" cap="none" normalizeH="0" baseline="0" dirty="0">
                <a:ln>
                  <a:noFill/>
                </a:ln>
                <a:solidFill>
                  <a:srgbClr val="000000"/>
                </a:solidFill>
                <a:effectLst/>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tr-TR" altLang="tr-TR" sz="1400" b="0" i="0" u="none" strike="noStrike" cap="none" normalizeH="0" baseline="0" dirty="0">
                <a:ln>
                  <a:noFill/>
                </a:ln>
                <a:solidFill>
                  <a:srgbClr val="000000"/>
                </a:solidFill>
                <a:effectLst/>
                <a:latin typeface="+mn-lt"/>
                <a:cs typeface="Arial" panose="020B0604020202020204" pitchFamily="34" charset="0"/>
              </a:endParaRPr>
            </a:p>
            <a:p>
              <a:pPr lvl="1"/>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L1</a:t>
              </a:r>
              <a:r>
                <a:rPr lang="tr-TR"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err="1">
                  <a:solidFill>
                    <a:srgbClr val="FF6600"/>
                  </a:solidFill>
                  <a:highlight>
                    <a:srgbClr val="000000"/>
                  </a:highlight>
                  <a:latin typeface="Times New Roman" panose="02020603050405020304" pitchFamily="18" charset="0"/>
                  <a:cs typeface="Times New Roman" panose="02020603050405020304" pitchFamily="18" charset="0"/>
                </a:rPr>
                <a:t>loop</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p>
            <a:p>
              <a:pPr lvl="1"/>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L2</a:t>
              </a:r>
              <a:r>
                <a:rPr lang="en-US"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6600"/>
                  </a:solidFill>
                  <a:highlight>
                    <a:srgbClr val="000000"/>
                  </a:highlight>
                  <a:latin typeface="Times New Roman" panose="02020603050405020304" pitchFamily="18" charset="0"/>
                  <a:cs typeface="Times New Roman" panose="02020603050405020304" pitchFamily="18" charset="0"/>
                </a:rPr>
                <a:t>for</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I </a:t>
              </a:r>
              <a:r>
                <a:rPr lang="en-US" sz="1400" dirty="0">
                  <a:solidFill>
                    <a:srgbClr val="FF6600"/>
                  </a:solidFill>
                  <a:highlight>
                    <a:srgbClr val="000000"/>
                  </a:highlight>
                  <a:latin typeface="Times New Roman" panose="02020603050405020304" pitchFamily="18" charset="0"/>
                  <a:cs typeface="Times New Roman" panose="02020603050405020304" pitchFamily="18" charset="0"/>
                </a:rPr>
                <a:t>in</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8000"/>
                  </a:solidFill>
                  <a:highlight>
                    <a:srgbClr val="000000"/>
                  </a:highlight>
                  <a:latin typeface="Times New Roman" panose="02020603050405020304" pitchFamily="18" charset="0"/>
                  <a:cs typeface="Times New Roman" panose="02020603050405020304" pitchFamily="18" charset="0"/>
                </a:rPr>
                <a:t>0</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6600"/>
                  </a:solidFill>
                  <a:highlight>
                    <a:srgbClr val="000000"/>
                  </a:highlight>
                  <a:latin typeface="Times New Roman" panose="02020603050405020304" pitchFamily="18" charset="0"/>
                  <a:cs typeface="Times New Roman" panose="02020603050405020304" pitchFamily="18" charset="0"/>
                </a:rPr>
                <a:t>to</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8000"/>
                  </a:solidFill>
                  <a:highlight>
                    <a:srgbClr val="000000"/>
                  </a:highlight>
                  <a:latin typeface="Times New Roman" panose="02020603050405020304" pitchFamily="18" charset="0"/>
                  <a:cs typeface="Times New Roman" panose="02020603050405020304" pitchFamily="18" charset="0"/>
                </a:rPr>
                <a:t>7</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6600"/>
                  </a:solidFill>
                  <a:highlight>
                    <a:srgbClr val="000000"/>
                  </a:highlight>
                  <a:latin typeface="Times New Roman" panose="02020603050405020304" pitchFamily="18" charset="0"/>
                  <a:cs typeface="Times New Roman" panose="02020603050405020304" pitchFamily="18" charset="0"/>
                </a:rPr>
                <a:t>loop</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p>
            <a:p>
              <a:pPr lvl="1"/>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6600"/>
                  </a:solidFill>
                  <a:highlight>
                    <a:srgbClr val="000000"/>
                  </a:highlight>
                  <a:latin typeface="Times New Roman" panose="02020603050405020304" pitchFamily="18" charset="0"/>
                  <a:cs typeface="Times New Roman" panose="02020603050405020304" pitchFamily="18" charset="0"/>
                </a:rPr>
                <a:t>if</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B</a:t>
              </a:r>
              <a:r>
                <a:rPr lang="en-US"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I</a:t>
              </a:r>
              <a:r>
                <a:rPr lang="en-US"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66FF00"/>
                  </a:solidFill>
                  <a:highlight>
                    <a:srgbClr val="000000"/>
                  </a:highlight>
                  <a:latin typeface="Times New Roman" panose="02020603050405020304" pitchFamily="18" charset="0"/>
                  <a:cs typeface="Times New Roman" panose="02020603050405020304" pitchFamily="18" charset="0"/>
                </a:rPr>
                <a:t>'U'</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en-US" sz="1400" dirty="0">
                  <a:solidFill>
                    <a:srgbClr val="FF6600"/>
                  </a:solidFill>
                  <a:highlight>
                    <a:srgbClr val="000000"/>
                  </a:highlight>
                  <a:latin typeface="Times New Roman" panose="02020603050405020304" pitchFamily="18" charset="0"/>
                  <a:cs typeface="Times New Roman" panose="02020603050405020304" pitchFamily="18" charset="0"/>
                </a:rPr>
                <a:t>then</a:t>
              </a:r>
              <a:r>
                <a:rPr lang="en-US" sz="1400" dirty="0">
                  <a:solidFill>
                    <a:srgbClr val="FFFFFF"/>
                  </a:solidFill>
                  <a:highlight>
                    <a:srgbClr val="000000"/>
                  </a:highlight>
                  <a:latin typeface="Times New Roman" panose="02020603050405020304" pitchFamily="18" charset="0"/>
                  <a:cs typeface="Times New Roman" panose="02020603050405020304" pitchFamily="18" charset="0"/>
                </a:rPr>
                <a:t> </a:t>
              </a:r>
            </a:p>
            <a:p>
              <a:pPr lvl="1"/>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err="1">
                  <a:solidFill>
                    <a:srgbClr val="FF6600"/>
                  </a:solidFill>
                  <a:highlight>
                    <a:srgbClr val="000000"/>
                  </a:highlight>
                  <a:latin typeface="Times New Roman" panose="02020603050405020304" pitchFamily="18" charset="0"/>
                  <a:cs typeface="Times New Roman" panose="02020603050405020304" pitchFamily="18" charset="0"/>
                </a:rPr>
                <a:t>exit</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L1</a:t>
              </a:r>
              <a:r>
                <a:rPr lang="tr-TR"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p>
            <a:p>
              <a:pPr lvl="1"/>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err="1">
                  <a:solidFill>
                    <a:srgbClr val="FF6600"/>
                  </a:solidFill>
                  <a:highlight>
                    <a:srgbClr val="000000"/>
                  </a:highlight>
                  <a:latin typeface="Times New Roman" panose="02020603050405020304" pitchFamily="18" charset="0"/>
                  <a:cs typeface="Times New Roman" panose="02020603050405020304" pitchFamily="18" charset="0"/>
                </a:rPr>
                <a:t>if</a:t>
              </a:r>
              <a:r>
                <a:rPr lang="tr-TR"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p>
            <a:p>
              <a:pPr lvl="1"/>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err="1">
                  <a:solidFill>
                    <a:srgbClr val="FF6600"/>
                  </a:solidFill>
                  <a:highlight>
                    <a:srgbClr val="000000"/>
                  </a:highlight>
                  <a:latin typeface="Times New Roman" panose="02020603050405020304" pitchFamily="18" charset="0"/>
                  <a:cs typeface="Times New Roman" panose="02020603050405020304" pitchFamily="18" charset="0"/>
                </a:rPr>
                <a:t>exit</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err="1">
                  <a:solidFill>
                    <a:srgbClr val="FF6600"/>
                  </a:solidFill>
                  <a:highlight>
                    <a:srgbClr val="000000"/>
                  </a:highlight>
                  <a:latin typeface="Times New Roman" panose="02020603050405020304" pitchFamily="18" charset="0"/>
                  <a:cs typeface="Times New Roman" panose="02020603050405020304" pitchFamily="18" charset="0"/>
                </a:rPr>
                <a:t>when</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I </a:t>
              </a:r>
              <a:r>
                <a:rPr lang="tr-TR"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M</a:t>
              </a:r>
              <a:r>
                <a:rPr lang="tr-TR"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p>
            <a:p>
              <a:pPr lvl="1"/>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err="1">
                  <a:solidFill>
                    <a:srgbClr val="FF6600"/>
                  </a:solidFill>
                  <a:highlight>
                    <a:srgbClr val="000000"/>
                  </a:highlight>
                  <a:latin typeface="Times New Roman" panose="02020603050405020304" pitchFamily="18" charset="0"/>
                  <a:cs typeface="Times New Roman" panose="02020603050405020304" pitchFamily="18" charset="0"/>
                </a:rPr>
                <a:t>loop</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L2</a:t>
              </a:r>
              <a:r>
                <a:rPr lang="tr-TR" sz="1400" dirty="0">
                  <a:solidFill>
                    <a:srgbClr val="FFCC00"/>
                  </a:solidFill>
                  <a:highlight>
                    <a:srgbClr val="000000"/>
                  </a:highlight>
                  <a:latin typeface="Times New Roman" panose="02020603050405020304" pitchFamily="18" charset="0"/>
                  <a:cs typeface="Times New Roman" panose="02020603050405020304" pitchFamily="18" charset="0"/>
                </a:rPr>
                <a:t>;</a:t>
              </a:r>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p>
            <a:p>
              <a:pPr lvl="1"/>
              <a:r>
                <a:rPr lang="tr-TR" sz="14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4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tr-TR" sz="1400" dirty="0">
                <a:solidFill>
                  <a:srgbClr val="FFFFFF"/>
                </a:solidFill>
                <a:highlight>
                  <a:srgbClr val="000000"/>
                </a:highlight>
                <a:latin typeface="Times New Roman" panose="02020603050405020304" pitchFamily="18" charset="0"/>
                <a:cs typeface="Times New Roman" panose="02020603050405020304" pitchFamily="18" charset="0"/>
              </a:endParaRPr>
            </a:p>
            <a:p>
              <a:pPr lvl="1"/>
              <a:r>
                <a:rPr lang="tr-TR" sz="1600" dirty="0" err="1">
                  <a:solidFill>
                    <a:srgbClr val="FF6600"/>
                  </a:solidFill>
                  <a:highlight>
                    <a:srgbClr val="000000"/>
                  </a:highlight>
                  <a:latin typeface="Times New Roman" panose="02020603050405020304" pitchFamily="18" charset="0"/>
                  <a:cs typeface="Times New Roman" panose="02020603050405020304" pitchFamily="18" charset="0"/>
                </a:rPr>
                <a:t>end</a:t>
              </a:r>
              <a:r>
                <a:rPr lang="tr-TR" sz="1600" dirty="0">
                  <a:solidFill>
                    <a:srgbClr val="FFFFFF"/>
                  </a:solidFill>
                  <a:highlight>
                    <a:srgbClr val="000000"/>
                  </a:highlight>
                  <a:latin typeface="Times New Roman" panose="02020603050405020304" pitchFamily="18" charset="0"/>
                  <a:cs typeface="Times New Roman" panose="02020603050405020304" pitchFamily="18" charset="0"/>
                </a:rPr>
                <a:t> </a:t>
              </a:r>
              <a:r>
                <a:rPr lang="tr-TR" sz="1600" dirty="0" err="1">
                  <a:solidFill>
                    <a:srgbClr val="FF6600"/>
                  </a:solidFill>
                  <a:highlight>
                    <a:srgbClr val="000000"/>
                  </a:highlight>
                  <a:latin typeface="Times New Roman" panose="02020603050405020304" pitchFamily="18" charset="0"/>
                  <a:cs typeface="Times New Roman" panose="02020603050405020304" pitchFamily="18" charset="0"/>
                </a:rPr>
                <a:t>loop</a:t>
              </a:r>
              <a:r>
                <a:rPr lang="tr-TR" sz="1600" dirty="0">
                  <a:solidFill>
                    <a:srgbClr val="FFFFFF"/>
                  </a:solidFill>
                  <a:highlight>
                    <a:srgbClr val="000000"/>
                  </a:highlight>
                  <a:latin typeface="Times New Roman" panose="02020603050405020304" pitchFamily="18" charset="0"/>
                  <a:cs typeface="Times New Roman" panose="02020603050405020304" pitchFamily="18" charset="0"/>
                </a:rPr>
                <a:t> L1</a:t>
              </a:r>
              <a:r>
                <a:rPr lang="tr-TR" sz="1600" dirty="0">
                  <a:solidFill>
                    <a:srgbClr val="FFCC00"/>
                  </a:solidFill>
                  <a:highlight>
                    <a:srgbClr val="000000"/>
                  </a:highlight>
                  <a:latin typeface="Times New Roman" panose="02020603050405020304" pitchFamily="18" charset="0"/>
                  <a:cs typeface="Times New Roman" panose="02020603050405020304" pitchFamily="18" charset="0"/>
                </a:rPr>
                <a:t>;</a:t>
              </a:r>
              <a:endParaRPr lang="en-GB" sz="1600" dirty="0">
                <a:solidFill>
                  <a:srgbClr val="FFCC00"/>
                </a:solidFill>
                <a:highlight>
                  <a:srgbClr val="000000"/>
                </a:highlight>
                <a:latin typeface="Times New Roman" panose="02020603050405020304" pitchFamily="18" charset="0"/>
                <a:cs typeface="Times New Roman" panose="02020603050405020304" pitchFamily="18" charset="0"/>
              </a:endParaRPr>
            </a:p>
            <a:p>
              <a:pPr lvl="2"/>
              <a:endParaRPr kumimoji="0" lang="en-US" altLang="tr-TR" sz="160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lang="en-US" sz="1600" b="1" i="0" dirty="0">
                  <a:solidFill>
                    <a:srgbClr val="E04C10"/>
                  </a:solidFill>
                  <a:effectLst/>
                  <a:latin typeface="+mn-lt"/>
                </a:rPr>
                <a:t>Note: </a:t>
              </a:r>
              <a:r>
                <a:rPr lang="en-US" sz="1600" b="0" i="0" dirty="0">
                  <a:solidFill>
                    <a:srgbClr val="000000"/>
                  </a:solidFill>
                  <a:effectLst/>
                  <a:latin typeface="+mn-lt"/>
                </a:rPr>
                <a:t>The exit statement is often confused with the next statement, </a:t>
              </a:r>
              <a:r>
                <a:rPr lang="en-US" sz="1600" dirty="0">
                  <a:solidFill>
                    <a:srgbClr val="000000"/>
                  </a:solidFill>
                  <a:latin typeface="+mn-lt"/>
                </a:rPr>
                <a:t>t</a:t>
              </a:r>
              <a:r>
                <a:rPr lang="en-US" sz="1600" b="0" i="0" dirty="0">
                  <a:solidFill>
                    <a:srgbClr val="000000"/>
                  </a:solidFill>
                  <a:effectLst/>
                  <a:latin typeface="+mn-lt"/>
                </a:rPr>
                <a:t>he difference between the two is that the exit statement "exits" the loop entirely, while the next statement skips to the "next" loop iteration (in other words, "exits" only the current iteration of the loop)</a:t>
              </a:r>
              <a:endParaRPr kumimoji="0" lang="tr-TR" altLang="tr-TR" sz="1600" b="0" i="0" u="none" strike="noStrike" cap="none" normalizeH="0" baseline="0" dirty="0">
                <a:ln>
                  <a:noFill/>
                </a:ln>
                <a:solidFill>
                  <a:schemeClr val="tx1"/>
                </a:solidFill>
                <a:effectLst/>
                <a:latin typeface="+mn-lt"/>
              </a:endParaRPr>
            </a:p>
          </p:txBody>
        </p:sp>
        <p:sp>
          <p:nvSpPr>
            <p:cNvPr id="6" name="Content Placeholder 2">
              <a:extLst>
                <a:ext uri="{FF2B5EF4-FFF2-40B4-BE49-F238E27FC236}">
                  <a16:creationId xmlns:a16="http://schemas.microsoft.com/office/drawing/2014/main" id="{342C7EC5-B365-ECF7-647A-1E6E3E254E49}"/>
                </a:ext>
              </a:extLst>
            </p:cNvPr>
            <p:cNvSpPr txBox="1">
              <a:spLocks/>
            </p:cNvSpPr>
            <p:nvPr/>
          </p:nvSpPr>
          <p:spPr bwMode="auto">
            <a:xfrm>
              <a:off x="-3205283" y="3187717"/>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ctr">
                <a:spcAft>
                  <a:spcPts val="1200"/>
                </a:spcAft>
                <a:buNone/>
              </a:pPr>
              <a:r>
                <a:rPr lang="tr-TR" sz="4000" b="1" dirty="0">
                  <a:solidFill>
                    <a:srgbClr val="FF0000"/>
                  </a:solidFill>
                  <a:latin typeface="Tw Cen MT (Headings)"/>
                  <a:ea typeface="+mj-ea"/>
                  <a:cs typeface="+mj-cs"/>
                </a:rPr>
                <a:t>CODE EXAMPLE</a:t>
              </a:r>
              <a:endParaRPr lang="en-GB" sz="4000" b="1" i="1" dirty="0">
                <a:solidFill>
                  <a:schemeClr val="bg1"/>
                </a:solidFill>
                <a:latin typeface="Tw Cen MT (Body)"/>
                <a:cs typeface="Times New Roman" panose="02020603050405020304" pitchFamily="18" charset="0"/>
              </a:endParaRPr>
            </a:p>
          </p:txBody>
        </p:sp>
      </p:grpSp>
    </p:spTree>
    <p:extLst>
      <p:ext uri="{BB962C8B-B14F-4D97-AF65-F5344CB8AC3E}">
        <p14:creationId xmlns:p14="http://schemas.microsoft.com/office/powerpoint/2010/main" val="373298757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22CE253F-7DD3-C079-80AB-7F13F05F93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B2D874D-AD9B-C54E-53F4-77EFE185C701}"/>
              </a:ext>
            </a:extLst>
          </p:cNvPr>
          <p:cNvSpPr>
            <a:spLocks noGrp="1"/>
          </p:cNvSpPr>
          <p:nvPr>
            <p:ph type="title"/>
          </p:nvPr>
        </p:nvSpPr>
        <p:spPr>
          <a:xfrm>
            <a:off x="1141413" y="34318"/>
            <a:ext cx="9905998" cy="619732"/>
          </a:xfrm>
        </p:spPr>
        <p:txBody>
          <a:bodyPr>
            <a:normAutofit/>
          </a:bodyPr>
          <a:lstStyle/>
          <a:p>
            <a:r>
              <a:rPr lang="tr-TR" b="1" dirty="0">
                <a:solidFill>
                  <a:srgbClr val="FF0000"/>
                </a:solidFill>
              </a:rPr>
              <a:t>10.1</a:t>
            </a:r>
            <a:r>
              <a:rPr lang="en-GB" b="1" dirty="0">
                <a:solidFill>
                  <a:srgbClr val="FF0000"/>
                </a:solidFill>
              </a:rPr>
              <a:t>3</a:t>
            </a:r>
            <a:r>
              <a:rPr lang="tr-TR" b="1" dirty="0"/>
              <a:t> </a:t>
            </a:r>
            <a:r>
              <a:rPr lang="tr-TR" b="1" dirty="0">
                <a:solidFill>
                  <a:schemeClr val="bg1"/>
                </a:solidFill>
              </a:rPr>
              <a:t>Return </a:t>
            </a:r>
            <a:r>
              <a:rPr lang="tr-TR" b="1" dirty="0" err="1">
                <a:solidFill>
                  <a:schemeClr val="bg1"/>
                </a:solidFill>
              </a:rPr>
              <a:t>statement</a:t>
            </a:r>
            <a:endParaRPr lang="tr-TR" b="1" dirty="0">
              <a:solidFill>
                <a:schemeClr val="bg1"/>
              </a:solidFill>
            </a:endParaRPr>
          </a:p>
        </p:txBody>
      </p:sp>
      <p:grpSp>
        <p:nvGrpSpPr>
          <p:cNvPr id="6" name="Group 5">
            <a:extLst>
              <a:ext uri="{FF2B5EF4-FFF2-40B4-BE49-F238E27FC236}">
                <a16:creationId xmlns:a16="http://schemas.microsoft.com/office/drawing/2014/main" id="{AD81BABC-6E80-AD9E-DE29-86748A7B9AC0}"/>
              </a:ext>
            </a:extLst>
          </p:cNvPr>
          <p:cNvGrpSpPr/>
          <p:nvPr/>
        </p:nvGrpSpPr>
        <p:grpSpPr>
          <a:xfrm>
            <a:off x="-3200930" y="530940"/>
            <a:ext cx="15656236" cy="3293209"/>
            <a:chOff x="-3213993" y="900271"/>
            <a:chExt cx="15656236" cy="3293209"/>
          </a:xfrm>
        </p:grpSpPr>
        <p:sp>
          <p:nvSpPr>
            <p:cNvPr id="7" name="Rectangle 3">
              <a:extLst>
                <a:ext uri="{FF2B5EF4-FFF2-40B4-BE49-F238E27FC236}">
                  <a16:creationId xmlns:a16="http://schemas.microsoft.com/office/drawing/2014/main" id="{E8C5AD56-E0CA-AD51-7DE2-6992DA51C930}"/>
                </a:ext>
              </a:extLst>
            </p:cNvPr>
            <p:cNvSpPr>
              <a:spLocks noChangeArrowheads="1"/>
            </p:cNvSpPr>
            <p:nvPr/>
          </p:nvSpPr>
          <p:spPr bwMode="auto">
            <a:xfrm>
              <a:off x="593143" y="900271"/>
              <a:ext cx="11849100" cy="32932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sz="1600" i="1" dirty="0">
                  <a:solidFill>
                    <a:srgbClr val="000000"/>
                  </a:solidFill>
                  <a:latin typeface="+mn-lt"/>
                </a:rPr>
                <a:t>C</a:t>
              </a:r>
              <a:r>
                <a:rPr lang="en-US" sz="1600" b="0" i="1" dirty="0">
                  <a:solidFill>
                    <a:srgbClr val="000000"/>
                  </a:solidFill>
                  <a:effectLst/>
                  <a:latin typeface="+mn-lt"/>
                </a:rPr>
                <a:t>ompletes the execution of the innermost enclosing function or procedure body</a:t>
              </a:r>
              <a:endParaRPr lang="tr-TR" sz="1600" b="0" i="1" dirty="0">
                <a:solidFill>
                  <a:srgbClr val="000000"/>
                </a:solidFill>
                <a:effectLst/>
                <a:latin typeface="+mn-l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600" b="0" i="0" u="none" strike="noStrike" cap="none" normalizeH="0" baseline="0" dirty="0">
                  <a:ln>
                    <a:noFill/>
                  </a:ln>
                  <a:solidFill>
                    <a:srgbClr val="000000"/>
                  </a:solidFill>
                  <a:effectLst/>
                  <a:latin typeface="+mn-lt"/>
                </a:rPr>
                <a:t>[ </a:t>
              </a:r>
              <a:r>
                <a:rPr kumimoji="0" lang="tr-TR" altLang="tr-TR" sz="1600" b="0" i="0" u="none" strike="noStrike" cap="none" normalizeH="0" baseline="0" dirty="0" err="1">
                  <a:ln>
                    <a:noFill/>
                  </a:ln>
                  <a:solidFill>
                    <a:srgbClr val="000000"/>
                  </a:solidFill>
                  <a:effectLst/>
                  <a:latin typeface="+mn-lt"/>
                </a:rPr>
                <a:t>label</a:t>
              </a:r>
              <a:r>
                <a:rPr kumimoji="0" lang="tr-TR" altLang="tr-TR" sz="1600" b="0" i="0" u="none" strike="noStrike" cap="none" normalizeH="0" baseline="0" dirty="0">
                  <a:ln>
                    <a:noFill/>
                  </a:ln>
                  <a:solidFill>
                    <a:srgbClr val="000000"/>
                  </a:solidFill>
                  <a:effectLst/>
                  <a:latin typeface="+mn-lt"/>
                </a:rPr>
                <a:t>: ] </a:t>
              </a:r>
              <a:r>
                <a:rPr kumimoji="0" lang="tr-TR" altLang="tr-TR" sz="1600" b="0" i="0" u="none" strike="noStrike" cap="none" normalizeH="0" baseline="0" dirty="0" err="1">
                  <a:ln>
                    <a:noFill/>
                  </a:ln>
                  <a:solidFill>
                    <a:srgbClr val="000000"/>
                  </a:solidFill>
                  <a:effectLst/>
                  <a:latin typeface="+mn-lt"/>
                </a:rPr>
                <a:t>return</a:t>
              </a:r>
              <a:r>
                <a:rPr kumimoji="0" lang="tr-TR" altLang="tr-TR" sz="1600" b="0" i="0" u="none" strike="noStrike" cap="none" normalizeH="0" baseline="0" dirty="0">
                  <a:ln>
                    <a:noFill/>
                  </a:ln>
                  <a:solidFill>
                    <a:srgbClr val="000000"/>
                  </a:solidFill>
                  <a:effectLst/>
                  <a:latin typeface="+mn-lt"/>
                </a:rPr>
                <a:t> [ </a:t>
              </a:r>
              <a:r>
                <a:rPr kumimoji="0" lang="tr-TR" altLang="tr-TR" sz="1600" b="0" i="0" u="none" strike="noStrike" cap="none" normalizeH="0" baseline="0" dirty="0" err="1">
                  <a:ln>
                    <a:noFill/>
                  </a:ln>
                  <a:solidFill>
                    <a:srgbClr val="000000"/>
                  </a:solidFill>
                  <a:effectLst/>
                  <a:latin typeface="+mn-lt"/>
                </a:rPr>
                <a:t>expression</a:t>
              </a:r>
              <a:r>
                <a:rPr kumimoji="0" lang="tr-TR" altLang="tr-TR" sz="1600" b="0" i="0" u="none" strike="noStrike" cap="none" normalizeH="0" baseline="0" dirty="0">
                  <a:ln>
                    <a:noFill/>
                  </a:ln>
                  <a:solidFill>
                    <a:srgbClr val="000000"/>
                  </a:solidFill>
                  <a:effectLst/>
                  <a:latin typeface="+mn-lt"/>
                </a:rPr>
                <a:t> ]; </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tr-TR" altLang="tr-TR" sz="1600" b="1" i="0" u="none" strike="noStrike" cap="none" normalizeH="0" baseline="0" dirty="0">
                <a:ln>
                  <a:noFill/>
                </a:ln>
                <a:solidFill>
                  <a:srgbClr val="E04C10"/>
                </a:solidFill>
                <a:effectLst/>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600" b="1" i="0" u="none" strike="noStrike" cap="none" normalizeH="0" baseline="0" dirty="0">
                  <a:ln>
                    <a:noFill/>
                  </a:ln>
                  <a:solidFill>
                    <a:srgbClr val="E04C10"/>
                  </a:solidFill>
                  <a:effectLst/>
                  <a:latin typeface="+mn-lt"/>
                  <a:cs typeface="Arial" panose="020B0604020202020204" pitchFamily="34" charset="0"/>
                </a:rPr>
                <a:t> :</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tr-TR" sz="1600" b="0" i="0" u="none" strike="noStrike" cap="none" normalizeH="0" baseline="0" dirty="0">
                  <a:ln>
                    <a:noFill/>
                  </a:ln>
                  <a:solidFill>
                    <a:srgbClr val="000000"/>
                  </a:solidFill>
                  <a:effectLst/>
                  <a:latin typeface="+mn-lt"/>
                  <a:cs typeface="Arial" panose="020B0604020202020204" pitchFamily="34" charset="0"/>
                </a:rPr>
                <a:t>Ends the execution of a subprogram (procedure or function) in which it appears</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tr-TR" sz="1600" dirty="0">
                  <a:solidFill>
                    <a:srgbClr val="000000"/>
                  </a:solidFill>
                  <a:latin typeface="+mn-lt"/>
                  <a:cs typeface="Arial" panose="020B0604020202020204" pitchFamily="34" charset="0"/>
                </a:rPr>
                <a:t>C</a:t>
              </a:r>
              <a:r>
                <a:rPr kumimoji="0" lang="en-US" altLang="tr-TR" sz="1600" b="0" i="0" u="none" strike="noStrike" cap="none" normalizeH="0" baseline="0" dirty="0">
                  <a:ln>
                    <a:noFill/>
                  </a:ln>
                  <a:solidFill>
                    <a:srgbClr val="000000"/>
                  </a:solidFill>
                  <a:effectLst/>
                  <a:latin typeface="+mn-lt"/>
                  <a:cs typeface="Arial" panose="020B0604020202020204" pitchFamily="34" charset="0"/>
                </a:rPr>
                <a:t>auses an unconditional jump to the end of the subprogram</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tr-TR" sz="1600" b="0" i="0" u="none" strike="noStrike" cap="none" normalizeH="0" baseline="0" dirty="0">
                  <a:ln>
                    <a:noFill/>
                  </a:ln>
                  <a:solidFill>
                    <a:srgbClr val="000000"/>
                  </a:solidFill>
                  <a:effectLst/>
                  <a:latin typeface="+mn-lt"/>
                  <a:cs typeface="Arial" panose="020B0604020202020204" pitchFamily="34" charset="0"/>
                </a:rPr>
                <a:t>Only allowed in a procedure or function body</a:t>
              </a:r>
              <a:endParaRPr lang="en-US" altLang="tr-TR" sz="1600" dirty="0">
                <a:solidFill>
                  <a:srgbClr val="000000"/>
                </a:solidFill>
                <a:latin typeface="+mn-lt"/>
                <a:cs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tr-TR" sz="1600" b="0" i="0" u="none" strike="noStrike" cap="none" normalizeH="0" baseline="0" dirty="0">
                  <a:ln>
                    <a:noFill/>
                  </a:ln>
                  <a:solidFill>
                    <a:srgbClr val="000000"/>
                  </a:solidFill>
                  <a:effectLst/>
                  <a:latin typeface="+mn-lt"/>
                  <a:cs typeface="Arial" panose="020B0604020202020204" pitchFamily="34" charset="0"/>
                </a:rPr>
                <a:t>I</a:t>
              </a:r>
              <a:r>
                <a:rPr lang="en-US" altLang="tr-TR" sz="1600" dirty="0">
                  <a:solidFill>
                    <a:srgbClr val="000000"/>
                  </a:solidFill>
                  <a:latin typeface="+mn-lt"/>
                  <a:cs typeface="Arial" panose="020B0604020202020204" pitchFamily="34" charset="0"/>
                </a:rPr>
                <a:t>n</a:t>
              </a:r>
              <a:r>
                <a:rPr kumimoji="0" lang="en-US" altLang="tr-TR" sz="1600" b="0" i="0" u="none" strike="noStrike" cap="none" normalizeH="0" baseline="0" dirty="0">
                  <a:ln>
                    <a:noFill/>
                  </a:ln>
                  <a:solidFill>
                    <a:srgbClr val="000000"/>
                  </a:solidFill>
                  <a:effectLst/>
                  <a:latin typeface="+mn-lt"/>
                  <a:cs typeface="Arial" panose="020B0604020202020204" pitchFamily="34" charset="0"/>
                </a:rPr>
                <a:t> a procedure it may not return any value, while a return in a function must return a value consistent with the return type of the function</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GB" altLang="tr-TR" sz="800" b="1" dirty="0">
                <a:solidFill>
                  <a:srgbClr val="E04C10"/>
                </a:solidFill>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GB" altLang="tr-TR" sz="1600" b="1" i="0" u="none" strike="noStrike" cap="none" normalizeH="0" baseline="0" dirty="0">
                <a:ln>
                  <a:noFill/>
                </a:ln>
                <a:solidFill>
                  <a:srgbClr val="E04C10"/>
                </a:solidFill>
                <a:effectLst/>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GB" altLang="tr-TR" sz="1600" b="1" i="0" u="none" strike="noStrike" cap="none" normalizeH="0" baseline="0" dirty="0">
                  <a:ln>
                    <a:noFill/>
                  </a:ln>
                  <a:solidFill>
                    <a:srgbClr val="000000"/>
                  </a:solidFill>
                  <a:effectLst/>
                  <a:latin typeface="+mn-lt"/>
                  <a:cs typeface="Arial" panose="020B0604020202020204" pitchFamily="34" charset="0"/>
                </a:rPr>
                <a:t>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GB" altLang="tr-TR" sz="1600" b="1" i="0" u="none" strike="noStrike" cap="none" normalizeH="0" baseline="0" dirty="0">
                  <a:ln>
                    <a:noFill/>
                  </a:ln>
                  <a:solidFill>
                    <a:srgbClr val="000000"/>
                  </a:solidFill>
                  <a:effectLst/>
                  <a:latin typeface="+mn-lt"/>
                  <a:cs typeface="Arial" panose="020B0604020202020204" pitchFamily="34" charset="0"/>
                </a:rPr>
                <a:t>          </a:t>
              </a:r>
              <a:r>
                <a:rPr kumimoji="0" lang="tr-TR" altLang="tr-TR" sz="1600" b="1" i="0" u="none" strike="noStrike" cap="none" normalizeH="0" baseline="0" dirty="0" err="1">
                  <a:ln>
                    <a:noFill/>
                  </a:ln>
                  <a:solidFill>
                    <a:srgbClr val="000000"/>
                  </a:solidFill>
                  <a:effectLst/>
                  <a:latin typeface="+mn-lt"/>
                  <a:cs typeface="Arial" panose="020B0604020202020204" pitchFamily="34" charset="0"/>
                </a:rPr>
                <a:t>return</a:t>
              </a:r>
              <a:r>
                <a:rPr kumimoji="0" lang="tr-TR" altLang="tr-TR" sz="1600" b="1" i="0" u="none" strike="noStrike" cap="none" normalizeH="0" baseline="0" dirty="0">
                  <a:ln>
                    <a:noFill/>
                  </a:ln>
                  <a:solidFill>
                    <a:srgbClr val="000000"/>
                  </a:solidFill>
                  <a:effectLst/>
                  <a:latin typeface="+mn-lt"/>
                  <a:cs typeface="Arial" panose="020B0604020202020204" pitchFamily="34" charset="0"/>
                </a:rPr>
                <a:t> X + Y; </a:t>
              </a:r>
            </a:p>
          </p:txBody>
        </p:sp>
        <p:sp>
          <p:nvSpPr>
            <p:cNvPr id="4" name="Content Placeholder 2">
              <a:extLst>
                <a:ext uri="{FF2B5EF4-FFF2-40B4-BE49-F238E27FC236}">
                  <a16:creationId xmlns:a16="http://schemas.microsoft.com/office/drawing/2014/main" id="{236D7344-47D1-F5DE-F349-9854E4FFF3C0}"/>
                </a:ext>
              </a:extLst>
            </p:cNvPr>
            <p:cNvSpPr txBox="1">
              <a:spLocks/>
            </p:cNvSpPr>
            <p:nvPr/>
          </p:nvSpPr>
          <p:spPr bwMode="auto">
            <a:xfrm>
              <a:off x="-3213993" y="3255877"/>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ctr">
                <a:spcAft>
                  <a:spcPts val="1200"/>
                </a:spcAft>
                <a:buNone/>
              </a:pPr>
              <a:r>
                <a:rPr lang="tr-TR" sz="4000" b="1" dirty="0">
                  <a:solidFill>
                    <a:srgbClr val="FF0000"/>
                  </a:solidFill>
                  <a:latin typeface="Tw Cen MT (Headings)"/>
                  <a:ea typeface="+mj-ea"/>
                  <a:cs typeface="+mj-cs"/>
                </a:rPr>
                <a:t>CODE EXAMPLE</a:t>
              </a:r>
              <a:endParaRPr lang="en-GB" sz="4000" b="1" i="1" dirty="0">
                <a:solidFill>
                  <a:schemeClr val="bg1"/>
                </a:solidFill>
                <a:latin typeface="Tw Cen MT (Body)"/>
                <a:cs typeface="Times New Roman" panose="02020603050405020304" pitchFamily="18" charset="0"/>
              </a:endParaRPr>
            </a:p>
          </p:txBody>
        </p:sp>
      </p:grpSp>
    </p:spTree>
    <p:extLst>
      <p:ext uri="{BB962C8B-B14F-4D97-AF65-F5344CB8AC3E}">
        <p14:creationId xmlns:p14="http://schemas.microsoft.com/office/powerpoint/2010/main" val="321173111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3CB09258-643D-D1F9-936F-5FB3D89AE1F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8CE8ED-D3E5-D099-1ADC-BD1EF325B5FF}"/>
              </a:ext>
            </a:extLst>
          </p:cNvPr>
          <p:cNvSpPr>
            <a:spLocks noGrp="1"/>
          </p:cNvSpPr>
          <p:nvPr>
            <p:ph type="title"/>
          </p:nvPr>
        </p:nvSpPr>
        <p:spPr>
          <a:xfrm>
            <a:off x="1141413" y="34318"/>
            <a:ext cx="9905998" cy="619732"/>
          </a:xfrm>
        </p:spPr>
        <p:txBody>
          <a:bodyPr>
            <a:normAutofit/>
          </a:bodyPr>
          <a:lstStyle/>
          <a:p>
            <a:r>
              <a:rPr lang="tr-TR" b="1" dirty="0">
                <a:solidFill>
                  <a:srgbClr val="FF0000"/>
                </a:solidFill>
              </a:rPr>
              <a:t>10.1</a:t>
            </a:r>
            <a:r>
              <a:rPr lang="en-GB" b="1" dirty="0">
                <a:solidFill>
                  <a:srgbClr val="FF0000"/>
                </a:solidFill>
              </a:rPr>
              <a:t>4</a:t>
            </a:r>
            <a:r>
              <a:rPr lang="tr-TR" b="1" dirty="0"/>
              <a:t> </a:t>
            </a:r>
            <a:r>
              <a:rPr lang="tr-TR" b="1" dirty="0" err="1">
                <a:solidFill>
                  <a:schemeClr val="bg1"/>
                </a:solidFill>
              </a:rPr>
              <a:t>null</a:t>
            </a:r>
            <a:r>
              <a:rPr lang="tr-TR" b="1" dirty="0">
                <a:solidFill>
                  <a:schemeClr val="bg1"/>
                </a:solidFill>
              </a:rPr>
              <a:t> </a:t>
            </a:r>
            <a:r>
              <a:rPr lang="tr-TR" b="1" dirty="0" err="1">
                <a:solidFill>
                  <a:schemeClr val="bg1"/>
                </a:solidFill>
              </a:rPr>
              <a:t>statement</a:t>
            </a:r>
            <a:endParaRPr lang="tr-TR" b="1" dirty="0">
              <a:solidFill>
                <a:schemeClr val="bg1"/>
              </a:solidFill>
            </a:endParaRPr>
          </a:p>
        </p:txBody>
      </p:sp>
      <p:sp>
        <p:nvSpPr>
          <p:cNvPr id="7" name="Rectangle 3">
            <a:extLst>
              <a:ext uri="{FF2B5EF4-FFF2-40B4-BE49-F238E27FC236}">
                <a16:creationId xmlns:a16="http://schemas.microsoft.com/office/drawing/2014/main" id="{97E78D4F-22B8-E098-946C-2DACE7AECF59}"/>
              </a:ext>
            </a:extLst>
          </p:cNvPr>
          <p:cNvSpPr>
            <a:spLocks noChangeArrowheads="1"/>
          </p:cNvSpPr>
          <p:nvPr/>
        </p:nvSpPr>
        <p:spPr bwMode="auto">
          <a:xfrm>
            <a:off x="554626" y="654050"/>
            <a:ext cx="11849100"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tr-TR" sz="1600" b="0" i="1" u="none" strike="noStrike" cap="none" normalizeH="0" baseline="0" dirty="0">
                <a:ln>
                  <a:noFill/>
                </a:ln>
                <a:solidFill>
                  <a:srgbClr val="000000"/>
                </a:solidFill>
                <a:effectLst/>
                <a:latin typeface="+mn-lt"/>
                <a:cs typeface="Arial" panose="020B0604020202020204" pitchFamily="34" charset="0"/>
              </a:rPr>
              <a:t>A null statement performs no action</a:t>
            </a:r>
            <a:endParaRPr kumimoji="0" lang="tr-TR" altLang="tr-TR" sz="1600" b="0" i="1" u="none" strike="noStrike" cap="none" normalizeH="0" baseline="0" dirty="0">
              <a:ln>
                <a:noFill/>
              </a:ln>
              <a:solidFill>
                <a:srgbClr val="000000"/>
              </a:solidFill>
              <a:effectLst/>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600" b="0" i="0" u="none" strike="noStrike" cap="none" normalizeH="0" baseline="0" dirty="0">
                <a:ln>
                  <a:noFill/>
                </a:ln>
                <a:solidFill>
                  <a:srgbClr val="000000"/>
                </a:solidFill>
                <a:effectLst/>
                <a:latin typeface="+mn-lt"/>
              </a:rPr>
              <a:t>[ </a:t>
            </a:r>
            <a:r>
              <a:rPr kumimoji="0" lang="tr-TR" altLang="tr-TR" sz="1600" b="0" i="0" u="none" strike="noStrike" cap="none" normalizeH="0" baseline="0" dirty="0" err="1">
                <a:ln>
                  <a:noFill/>
                </a:ln>
                <a:solidFill>
                  <a:srgbClr val="000000"/>
                </a:solidFill>
                <a:effectLst/>
                <a:latin typeface="+mn-lt"/>
              </a:rPr>
              <a:t>label</a:t>
            </a:r>
            <a:r>
              <a:rPr kumimoji="0" lang="tr-TR" altLang="tr-TR" sz="1600" b="0" i="0" u="none" strike="noStrike" cap="none" normalizeH="0" baseline="0" dirty="0">
                <a:ln>
                  <a:noFill/>
                </a:ln>
                <a:solidFill>
                  <a:srgbClr val="000000"/>
                </a:solidFill>
                <a:effectLst/>
                <a:latin typeface="+mn-lt"/>
              </a:rPr>
              <a:t> : ] </a:t>
            </a:r>
            <a:r>
              <a:rPr kumimoji="0" lang="tr-TR" altLang="tr-TR" sz="1600" b="1" i="0" u="none" strike="noStrike" cap="none" normalizeH="0" baseline="0" dirty="0" err="1">
                <a:ln>
                  <a:noFill/>
                </a:ln>
                <a:solidFill>
                  <a:srgbClr val="000000"/>
                </a:solidFill>
                <a:effectLst/>
                <a:latin typeface="+mn-lt"/>
              </a:rPr>
              <a:t>null</a:t>
            </a:r>
            <a:r>
              <a:rPr kumimoji="0" lang="tr-TR" altLang="tr-TR" sz="1600" b="0" i="0" u="none" strike="noStrike" cap="none" normalizeH="0" baseline="0" dirty="0">
                <a:ln>
                  <a:noFill/>
                </a:ln>
                <a:solidFill>
                  <a:srgbClr val="000000"/>
                </a:solidFill>
                <a:effectLst/>
                <a:latin typeface="+mn-lt"/>
              </a:rPr>
              <a:t> ;</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tr-TR" altLang="tr-TR" sz="1600" b="0" i="0" u="none" strike="noStrike" cap="none" normalizeH="0" baseline="0" dirty="0">
              <a:ln>
                <a:noFill/>
              </a:ln>
              <a:solidFill>
                <a:srgbClr val="000000"/>
              </a:solidFill>
              <a:effectLst/>
              <a:latin typeface="+mn-l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tr-TR" sz="1600" b="0" i="0" u="none" strike="noStrike" cap="none" normalizeH="0" baseline="0" dirty="0">
                <a:ln>
                  <a:noFill/>
                </a:ln>
                <a:solidFill>
                  <a:srgbClr val="000000"/>
                </a:solidFill>
                <a:effectLst/>
                <a:latin typeface="+mn-lt"/>
                <a:cs typeface="Arial" panose="020B0604020202020204" pitchFamily="34" charset="0"/>
              </a:rPr>
              <a:t>The execution of the null statement has no effect other than to pass on to the next statement</a:t>
            </a:r>
            <a:endParaRPr kumimoji="0" lang="tr-TR" altLang="tr-TR" sz="1600" b="0" i="0" u="none" strike="noStrike" cap="none" normalizeH="0" baseline="0" dirty="0">
              <a:ln>
                <a:noFill/>
              </a:ln>
              <a:solidFill>
                <a:srgbClr val="000000"/>
              </a:solidFill>
              <a:effectLst/>
              <a:latin typeface="+mn-lt"/>
              <a:cs typeface="Arial" panose="020B0604020202020204" pitchFamily="34" charset="0"/>
            </a:endParaRPr>
          </a:p>
        </p:txBody>
      </p:sp>
    </p:spTree>
    <p:extLst>
      <p:ext uri="{BB962C8B-B14F-4D97-AF65-F5344CB8AC3E}">
        <p14:creationId xmlns:p14="http://schemas.microsoft.com/office/powerpoint/2010/main" val="201129952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F25A026F-306E-E6F3-9F8A-4F23D86F52F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A88297-44A7-F6F7-3C60-886CE85DE58D}"/>
              </a:ext>
            </a:extLst>
          </p:cNvPr>
          <p:cNvSpPr>
            <a:spLocks noGrp="1"/>
          </p:cNvSpPr>
          <p:nvPr>
            <p:ph type="title"/>
          </p:nvPr>
        </p:nvSpPr>
        <p:spPr>
          <a:xfrm>
            <a:off x="1141413" y="34318"/>
            <a:ext cx="9905998" cy="619732"/>
          </a:xfrm>
        </p:spPr>
        <p:txBody>
          <a:bodyPr>
            <a:normAutofit/>
          </a:bodyPr>
          <a:lstStyle/>
          <a:p>
            <a:r>
              <a:rPr lang="tr-TR" b="1" dirty="0">
                <a:solidFill>
                  <a:srgbClr val="FF0000"/>
                </a:solidFill>
              </a:rPr>
              <a:t>10.1</a:t>
            </a:r>
            <a:r>
              <a:rPr lang="en-GB" b="1" dirty="0">
                <a:solidFill>
                  <a:srgbClr val="FF0000"/>
                </a:solidFill>
              </a:rPr>
              <a:t>5</a:t>
            </a:r>
            <a:r>
              <a:rPr lang="tr-TR" b="1" dirty="0"/>
              <a:t> </a:t>
            </a:r>
            <a:r>
              <a:rPr lang="en-GB" b="1" dirty="0">
                <a:solidFill>
                  <a:schemeClr val="bg1"/>
                </a:solidFill>
              </a:rPr>
              <a:t>SEQUENTIAL BLOCK</a:t>
            </a:r>
            <a:r>
              <a:rPr lang="tr-TR" b="1" dirty="0">
                <a:solidFill>
                  <a:schemeClr val="bg1"/>
                </a:solidFill>
              </a:rPr>
              <a:t> </a:t>
            </a:r>
            <a:r>
              <a:rPr lang="tr-TR" b="1" dirty="0" err="1">
                <a:solidFill>
                  <a:schemeClr val="bg1"/>
                </a:solidFill>
              </a:rPr>
              <a:t>statement</a:t>
            </a:r>
            <a:endParaRPr lang="tr-TR" b="1" dirty="0">
              <a:solidFill>
                <a:schemeClr val="bg1"/>
              </a:solidFill>
            </a:endParaRPr>
          </a:p>
        </p:txBody>
      </p:sp>
      <p:sp>
        <p:nvSpPr>
          <p:cNvPr id="7" name="Rectangle 3">
            <a:extLst>
              <a:ext uri="{FF2B5EF4-FFF2-40B4-BE49-F238E27FC236}">
                <a16:creationId xmlns:a16="http://schemas.microsoft.com/office/drawing/2014/main" id="{B000E7CF-D6B0-9208-C612-31763EA9BD24}"/>
              </a:ext>
            </a:extLst>
          </p:cNvPr>
          <p:cNvSpPr>
            <a:spLocks noChangeArrowheads="1"/>
          </p:cNvSpPr>
          <p:nvPr/>
        </p:nvSpPr>
        <p:spPr bwMode="auto">
          <a:xfrm>
            <a:off x="621030" y="654050"/>
            <a:ext cx="10739301" cy="50167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tr-TR" sz="1600" b="0" i="1" u="none" strike="noStrike" cap="none" normalizeH="0" baseline="0" dirty="0">
                <a:ln>
                  <a:noFill/>
                </a:ln>
                <a:solidFill>
                  <a:srgbClr val="000000"/>
                </a:solidFill>
                <a:effectLst/>
                <a:latin typeface="+mn-lt"/>
                <a:cs typeface="Arial" panose="020B0604020202020204" pitchFamily="34" charset="0"/>
              </a:rPr>
              <a:t>Encloses a sequence of sequential statements</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tr-TR" sz="1600" b="0" i="1" u="none" strike="noStrike" cap="none" normalizeH="0" baseline="0" dirty="0">
                <a:ln>
                  <a:noFill/>
                </a:ln>
                <a:solidFill>
                  <a:srgbClr val="000000"/>
                </a:solidFill>
                <a:effectLst/>
                <a:latin typeface="+mn-lt"/>
                <a:cs typeface="Arial" panose="020B0604020202020204" pitchFamily="34" charset="0"/>
              </a:rPr>
              <a:t>Could be nested</a:t>
            </a:r>
            <a:endParaRPr kumimoji="0" lang="tr-TR" altLang="tr-TR" sz="1600" b="0" i="1" u="none" strike="noStrike" cap="none" normalizeH="0" baseline="0" dirty="0">
              <a:ln>
                <a:noFill/>
              </a:ln>
              <a:solidFill>
                <a:srgbClr val="000000"/>
              </a:solidFill>
              <a:effectLst/>
              <a:latin typeface="+mn-lt"/>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err="1">
                <a:ln>
                  <a:noFill/>
                </a:ln>
                <a:solidFill>
                  <a:srgbClr val="E04C10"/>
                </a:solidFill>
                <a:effectLst/>
                <a:latin typeface="+mn-lt"/>
                <a:cs typeface="Arial" panose="020B0604020202020204" pitchFamily="34" charset="0"/>
              </a:rPr>
              <a:t>Syntax</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tr-TR" sz="1600" b="0" i="0" u="none" strike="noStrike" cap="none" normalizeH="0" baseline="0" dirty="0" err="1">
                <a:ln>
                  <a:noFill/>
                </a:ln>
                <a:solidFill>
                  <a:srgbClr val="000000"/>
                </a:solidFill>
                <a:effectLst/>
                <a:latin typeface="+mn-lt"/>
              </a:rPr>
              <a:t>sequential_block_statement</a:t>
            </a:r>
            <a:r>
              <a:rPr kumimoji="0" lang="en-US" altLang="tr-TR" sz="1600" b="0" i="0" u="none" strike="noStrike" cap="none" normalizeH="0" baseline="0" dirty="0">
                <a:ln>
                  <a:noFill/>
                </a:ln>
                <a:solidFill>
                  <a:srgbClr val="000000"/>
                </a:solidFill>
                <a:effectLst/>
                <a:latin typeface="+mn-lt"/>
              </a:rPr>
              <a:t>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tr-TR" sz="1600" b="0" i="0" u="none" strike="noStrike" cap="none" normalizeH="0" baseline="0" dirty="0">
                <a:ln>
                  <a:noFill/>
                </a:ln>
                <a:solidFill>
                  <a:srgbClr val="000000"/>
                </a:solidFill>
                <a:effectLst/>
                <a:latin typeface="+mn-lt"/>
              </a:rPr>
              <a:t>[ </a:t>
            </a:r>
            <a:r>
              <a:rPr kumimoji="0" lang="en-US" altLang="tr-TR" sz="1600" b="0" i="0" u="none" strike="noStrike" cap="none" normalizeH="0" baseline="0" dirty="0" err="1">
                <a:ln>
                  <a:noFill/>
                </a:ln>
                <a:solidFill>
                  <a:srgbClr val="000000"/>
                </a:solidFill>
                <a:effectLst/>
                <a:latin typeface="+mn-lt"/>
              </a:rPr>
              <a:t>sequential_block_label</a:t>
            </a:r>
            <a:r>
              <a:rPr kumimoji="0" lang="en-US" altLang="tr-TR" sz="1600" b="0" i="0" u="none" strike="noStrike" cap="none" normalizeH="0" baseline="0" dirty="0">
                <a:ln>
                  <a:noFill/>
                </a:ln>
                <a:solidFill>
                  <a:srgbClr val="000000"/>
                </a:solidFill>
                <a:effectLst/>
                <a:latin typeface="+mn-lt"/>
              </a:rPr>
              <a:t> : ] block [ is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tr-TR" sz="1600" b="0" i="0" u="none" strike="noStrike" cap="none" normalizeH="0" baseline="0" dirty="0" err="1">
                <a:ln>
                  <a:noFill/>
                </a:ln>
                <a:solidFill>
                  <a:srgbClr val="000000"/>
                </a:solidFill>
                <a:effectLst/>
                <a:latin typeface="+mn-lt"/>
              </a:rPr>
              <a:t>sequential_block_declarative_part</a:t>
            </a:r>
            <a:endParaRPr kumimoji="0" lang="en-US" altLang="tr-TR" sz="1600" b="0" i="0" u="none" strike="noStrike" cap="none" normalizeH="0" baseline="0" dirty="0">
              <a:ln>
                <a:noFill/>
              </a:ln>
              <a:solidFill>
                <a:srgbClr val="000000"/>
              </a:solidFill>
              <a:effectLst/>
              <a:latin typeface="+mn-l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tr-TR" sz="1600" b="0" i="0" u="none" strike="noStrike" cap="none" normalizeH="0" baseline="0" dirty="0">
                <a:ln>
                  <a:noFill/>
                </a:ln>
                <a:solidFill>
                  <a:srgbClr val="000000"/>
                </a:solidFill>
                <a:effectLst/>
                <a:latin typeface="+mn-lt"/>
              </a:rPr>
              <a:t>begin</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tr-TR" sz="1600" b="0" i="0" u="none" strike="noStrike" cap="none" normalizeH="0" baseline="0" dirty="0" err="1">
                <a:ln>
                  <a:noFill/>
                </a:ln>
                <a:solidFill>
                  <a:srgbClr val="000000"/>
                </a:solidFill>
                <a:effectLst/>
                <a:latin typeface="+mn-lt"/>
              </a:rPr>
              <a:t>sequential_block_statement_part</a:t>
            </a:r>
            <a:endParaRPr kumimoji="0" lang="en-US" altLang="tr-TR" sz="1600" b="0" i="0" u="none" strike="noStrike" cap="none" normalizeH="0" baseline="0" dirty="0">
              <a:ln>
                <a:noFill/>
              </a:ln>
              <a:solidFill>
                <a:srgbClr val="000000"/>
              </a:solidFill>
              <a:effectLst/>
              <a:latin typeface="+mn-l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tr-TR" sz="1600" b="0" i="0" u="none" strike="noStrike" cap="none" normalizeH="0" baseline="0" dirty="0">
                <a:ln>
                  <a:noFill/>
                </a:ln>
                <a:solidFill>
                  <a:srgbClr val="000000"/>
                </a:solidFill>
                <a:effectLst/>
                <a:latin typeface="+mn-lt"/>
              </a:rPr>
              <a:t>end [ block ] [ </a:t>
            </a:r>
            <a:r>
              <a:rPr kumimoji="0" lang="en-US" altLang="tr-TR" sz="1600" b="0" i="0" u="none" strike="noStrike" cap="none" normalizeH="0" baseline="0" dirty="0" err="1">
                <a:ln>
                  <a:noFill/>
                </a:ln>
                <a:solidFill>
                  <a:srgbClr val="000000"/>
                </a:solidFill>
                <a:effectLst/>
                <a:latin typeface="+mn-lt"/>
              </a:rPr>
              <a:t>sequential_block_label</a:t>
            </a:r>
            <a:r>
              <a:rPr kumimoji="0" lang="en-US" altLang="tr-TR" sz="1600" b="0" i="0" u="none" strike="noStrike" cap="none" normalizeH="0" baseline="0" dirty="0">
                <a:ln>
                  <a:noFill/>
                </a:ln>
                <a:solidFill>
                  <a:srgbClr val="000000"/>
                </a:solidFill>
                <a:effectLst/>
                <a:latin typeface="+mn-lt"/>
              </a:rPr>
              <a:t> ] ;</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tr-TR" sz="800" b="0" i="0" u="none" strike="noStrike" cap="none" normalizeH="0" baseline="0" dirty="0">
              <a:ln>
                <a:noFill/>
              </a:ln>
              <a:solidFill>
                <a:srgbClr val="000000"/>
              </a:solidFill>
              <a:effectLst/>
              <a:latin typeface="+mn-l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tr-TR" sz="1600" b="0" i="0" u="none" strike="noStrike" cap="none" normalizeH="0" baseline="0" dirty="0" err="1">
                <a:ln>
                  <a:noFill/>
                </a:ln>
                <a:solidFill>
                  <a:srgbClr val="000000"/>
                </a:solidFill>
                <a:effectLst/>
                <a:latin typeface="+mn-lt"/>
              </a:rPr>
              <a:t>sequential_block_declarative_part</a:t>
            </a:r>
            <a:r>
              <a:rPr kumimoji="0" lang="en-US" altLang="tr-TR" sz="1600" b="0" i="0" u="none" strike="noStrike" cap="none" normalizeH="0" baseline="0" dirty="0">
                <a:ln>
                  <a:noFill/>
                </a:ln>
                <a:solidFill>
                  <a:srgbClr val="000000"/>
                </a:solidFill>
                <a:effectLst/>
                <a:latin typeface="+mn-lt"/>
              </a:rPr>
              <a:t>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tr-TR" sz="1600" b="0" i="0" u="none" strike="noStrike" cap="none" normalizeH="0" baseline="0" dirty="0">
                <a:ln>
                  <a:noFill/>
                </a:ln>
                <a:solidFill>
                  <a:srgbClr val="000000"/>
                </a:solidFill>
                <a:effectLst/>
                <a:latin typeface="+mn-lt"/>
              </a:rPr>
              <a:t>{ </a:t>
            </a:r>
            <a:r>
              <a:rPr kumimoji="0" lang="en-US" altLang="tr-TR" sz="1600" b="0" i="0" u="none" strike="noStrike" cap="none" normalizeH="0" baseline="0" dirty="0" err="1">
                <a:ln>
                  <a:noFill/>
                </a:ln>
                <a:solidFill>
                  <a:srgbClr val="000000"/>
                </a:solidFill>
                <a:effectLst/>
                <a:latin typeface="+mn-lt"/>
              </a:rPr>
              <a:t>process_declarative_item</a:t>
            </a:r>
            <a:r>
              <a:rPr kumimoji="0" lang="en-US" altLang="tr-TR" sz="1600" b="0" i="0" u="none" strike="noStrike" cap="none" normalizeH="0" baseline="0" dirty="0">
                <a:ln>
                  <a:noFill/>
                </a:ln>
                <a:solidFill>
                  <a:srgbClr val="000000"/>
                </a:solidFill>
                <a:effectLst/>
                <a:latin typeface="+mn-lt"/>
              </a:rPr>
              <a:t> }</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tr-TR" sz="800" b="0" i="0" u="none" strike="noStrike" cap="none" normalizeH="0" baseline="0" dirty="0">
              <a:ln>
                <a:noFill/>
              </a:ln>
              <a:solidFill>
                <a:srgbClr val="000000"/>
              </a:solidFill>
              <a:effectLst/>
              <a:latin typeface="+mn-l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tr-TR" sz="1600" b="0" i="0" u="none" strike="noStrike" cap="none" normalizeH="0" baseline="0" dirty="0" err="1">
                <a:ln>
                  <a:noFill/>
                </a:ln>
                <a:solidFill>
                  <a:srgbClr val="000000"/>
                </a:solidFill>
                <a:effectLst/>
                <a:latin typeface="+mn-lt"/>
              </a:rPr>
              <a:t>sequential_block_statement_part</a:t>
            </a:r>
            <a:r>
              <a:rPr kumimoji="0" lang="en-US" altLang="tr-TR" sz="1600" b="0" i="0" u="none" strike="noStrike" cap="none" normalizeH="0" baseline="0" dirty="0">
                <a:ln>
                  <a:noFill/>
                </a:ln>
                <a:solidFill>
                  <a:srgbClr val="000000"/>
                </a:solidFill>
                <a:effectLst/>
                <a:latin typeface="+mn-lt"/>
              </a:rPr>
              <a:t>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tr-TR" sz="1600" b="0" i="0" u="none" strike="noStrike" cap="none" normalizeH="0" baseline="0" dirty="0">
                <a:ln>
                  <a:noFill/>
                </a:ln>
                <a:solidFill>
                  <a:srgbClr val="000000"/>
                </a:solidFill>
                <a:effectLst/>
                <a:latin typeface="+mn-lt"/>
              </a:rPr>
              <a:t>{ </a:t>
            </a:r>
            <a:r>
              <a:rPr kumimoji="0" lang="en-US" altLang="tr-TR" sz="1600" b="0" i="0" u="none" strike="noStrike" cap="none" normalizeH="0" baseline="0" dirty="0" err="1">
                <a:ln>
                  <a:noFill/>
                </a:ln>
                <a:solidFill>
                  <a:srgbClr val="000000"/>
                </a:solidFill>
                <a:effectLst/>
                <a:latin typeface="+mn-lt"/>
              </a:rPr>
              <a:t>sequential_statement</a:t>
            </a:r>
            <a:r>
              <a:rPr kumimoji="0" lang="en-US" altLang="tr-TR" sz="1600" b="0" i="0" u="none" strike="noStrike" cap="none" normalizeH="0" baseline="0" dirty="0">
                <a:ln>
                  <a:noFill/>
                </a:ln>
                <a:solidFill>
                  <a:srgbClr val="000000"/>
                </a:solidFill>
                <a:effectLst/>
                <a:latin typeface="+mn-lt"/>
              </a:rPr>
              <a:t> }</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tr-TR" sz="1600" b="0" i="0" u="none" strike="noStrike" cap="none" normalizeH="0" baseline="0" dirty="0">
              <a:ln>
                <a:noFill/>
              </a:ln>
              <a:solidFill>
                <a:srgbClr val="000000"/>
              </a:solidFill>
              <a:effectLst/>
              <a:latin typeface="+mn-l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err="1">
                <a:ln>
                  <a:noFill/>
                </a:ln>
                <a:solidFill>
                  <a:srgbClr val="E04C10"/>
                </a:solidFill>
                <a:effectLst/>
                <a:latin typeface="+mn-lt"/>
                <a:cs typeface="Arial" panose="020B0604020202020204" pitchFamily="34" charset="0"/>
              </a:rPr>
              <a:t>Description</a:t>
            </a:r>
            <a:r>
              <a:rPr kumimoji="0" lang="tr-TR" altLang="tr-TR" sz="1600" b="1" i="0" u="none" strike="noStrike" cap="none" normalizeH="0" baseline="0" dirty="0">
                <a:ln>
                  <a:noFill/>
                </a:ln>
                <a:solidFill>
                  <a:srgbClr val="E04C10"/>
                </a:solidFill>
                <a:effectLst/>
                <a:latin typeface="+mn-lt"/>
                <a:cs typeface="Arial" panose="020B0604020202020204" pitchFamily="34" charset="0"/>
              </a:rPr>
              <a:t>:</a:t>
            </a:r>
            <a:endParaRPr kumimoji="0" lang="en-GB" altLang="tr-TR" sz="1600" b="1" i="0" u="none" strike="noStrike" cap="none" normalizeH="0" baseline="0" dirty="0">
              <a:ln>
                <a:noFill/>
              </a:ln>
              <a:solidFill>
                <a:srgbClr val="E04C10"/>
              </a:solidFill>
              <a:effectLst/>
              <a:latin typeface="+mn-lt"/>
              <a:cs typeface="Arial" panose="020B0604020202020204" pitchFamily="34" charset="0"/>
            </a:endParaRPr>
          </a:p>
          <a:p>
            <a:pPr marL="285750" indent="-285750" algn="just" defTabSz="914400">
              <a:buFont typeface="Arial" panose="020B0604020202020204" pitchFamily="34" charset="0"/>
              <a:buChar char="•"/>
            </a:pPr>
            <a:r>
              <a:rPr kumimoji="0" lang="en-US" altLang="tr-TR" sz="1600" b="0" i="0" u="none" strike="noStrike" cap="none" normalizeH="0" baseline="0" dirty="0">
                <a:ln>
                  <a:noFill/>
                </a:ln>
                <a:solidFill>
                  <a:srgbClr val="000000"/>
                </a:solidFill>
                <a:effectLst/>
                <a:latin typeface="+mn-lt"/>
                <a:cs typeface="Arial" panose="020B0604020202020204" pitchFamily="34" charset="0"/>
              </a:rPr>
              <a:t>The execution of a sequential block statement consists of the elaboration of the sequential block declarative part followed by the execution of the statements in the sequential block statement part</a:t>
            </a:r>
            <a:endParaRPr kumimoji="0" lang="tr-TR" altLang="tr-TR" sz="1600" b="1" i="0" u="none" strike="noStrike" cap="none" normalizeH="0" baseline="0" dirty="0">
              <a:ln>
                <a:noFill/>
              </a:ln>
              <a:solidFill>
                <a:srgbClr val="E04C10"/>
              </a:solidFill>
              <a:effectLst/>
              <a:latin typeface="+mn-lt"/>
              <a:cs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tr-TR" sz="1600" b="0" i="0" u="none" strike="noStrike" cap="none" normalizeH="0" baseline="0" dirty="0">
                <a:ln>
                  <a:noFill/>
                </a:ln>
                <a:solidFill>
                  <a:srgbClr val="000000"/>
                </a:solidFill>
                <a:effectLst/>
                <a:latin typeface="+mn-lt"/>
                <a:cs typeface="Arial" panose="020B0604020202020204" pitchFamily="34" charset="0"/>
              </a:rPr>
              <a:t>If a label appears at the end of a sequential block statement, it shall repeat the sequential block label</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tr-TR" sz="1600" b="0" i="0" u="none" strike="noStrike" cap="none" normalizeH="0" baseline="0" dirty="0">
                <a:ln>
                  <a:noFill/>
                </a:ln>
                <a:solidFill>
                  <a:srgbClr val="000000"/>
                </a:solidFill>
                <a:effectLst/>
                <a:latin typeface="+mn-lt"/>
                <a:cs typeface="Arial" panose="020B0604020202020204" pitchFamily="34" charset="0"/>
              </a:rPr>
              <a:t>It is an error if a variable declaration in a process declarative part declares a shared variable</a:t>
            </a:r>
            <a:endParaRPr kumimoji="0" lang="tr-TR" altLang="tr-TR" sz="1600" b="0" i="0" u="none" strike="noStrike" cap="none" normalizeH="0" baseline="0" dirty="0">
              <a:ln>
                <a:noFill/>
              </a:ln>
              <a:solidFill>
                <a:srgbClr val="000000"/>
              </a:solidFill>
              <a:effectLst/>
              <a:latin typeface="+mn-lt"/>
              <a:cs typeface="Arial" panose="020B0604020202020204" pitchFamily="34" charset="0"/>
            </a:endParaRPr>
          </a:p>
        </p:txBody>
      </p:sp>
    </p:spTree>
    <p:extLst>
      <p:ext uri="{BB962C8B-B14F-4D97-AF65-F5344CB8AC3E}">
        <p14:creationId xmlns:p14="http://schemas.microsoft.com/office/powerpoint/2010/main" val="394837660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647C851D-21D9-F371-1EB9-C2E4C0C3FE32}"/>
            </a:ext>
          </a:extLst>
        </p:cNvPr>
        <p:cNvGrpSpPr/>
        <p:nvPr/>
      </p:nvGrpSpPr>
      <p:grpSpPr>
        <a:xfrm>
          <a:off x="0" y="0"/>
          <a:ext cx="0" cy="0"/>
          <a:chOff x="0" y="0"/>
          <a:chExt cx="0" cy="0"/>
        </a:xfrm>
      </p:grpSpPr>
      <p:pic>
        <p:nvPicPr>
          <p:cNvPr id="2" name="Picture 1" descr="close up of circuit board">
            <a:extLst>
              <a:ext uri="{FF2B5EF4-FFF2-40B4-BE49-F238E27FC236}">
                <a16:creationId xmlns:a16="http://schemas.microsoft.com/office/drawing/2014/main" id="{A9A81EB9-EF1B-5952-7C88-1575DF5BE6E4}"/>
              </a:ext>
            </a:extLst>
          </p:cNvPr>
          <p:cNvPicPr>
            <a:picLocks noChangeAspect="1"/>
          </p:cNvPicPr>
          <p:nvPr/>
        </p:nvPicPr>
        <p:blipFill rotWithShape="1">
          <a:blip r:embed="rId3">
            <a:alphaModFix amt="30000"/>
          </a:blip>
          <a:srcRect l="17220" r="9210" b="-1"/>
          <a:stretch/>
        </p:blipFill>
        <p:spPr>
          <a:xfrm>
            <a:off x="-10357" y="10"/>
            <a:ext cx="5917468" cy="6857990"/>
          </a:xfrm>
          <a:prstGeom prst="rect">
            <a:avLst/>
          </a:prstGeom>
        </p:spPr>
      </p:pic>
      <p:sp>
        <p:nvSpPr>
          <p:cNvPr id="3" name="Content Placeholder 2">
            <a:extLst>
              <a:ext uri="{FF2B5EF4-FFF2-40B4-BE49-F238E27FC236}">
                <a16:creationId xmlns:a16="http://schemas.microsoft.com/office/drawing/2014/main" id="{3C645603-C61E-6970-B5FF-FCAAF0D3A2AE}"/>
              </a:ext>
            </a:extLst>
          </p:cNvPr>
          <p:cNvSpPr>
            <a:spLocks noGrp="1"/>
          </p:cNvSpPr>
          <p:nvPr>
            <p:ph idx="1"/>
          </p:nvPr>
        </p:nvSpPr>
        <p:spPr>
          <a:xfrm>
            <a:off x="5907111" y="514766"/>
            <a:ext cx="6284889" cy="2740597"/>
          </a:xfrm>
        </p:spPr>
        <p:txBody>
          <a:bodyPr>
            <a:noAutofit/>
          </a:bodyPr>
          <a:lstStyle/>
          <a:p>
            <a:pPr marL="0" indent="0">
              <a:lnSpc>
                <a:spcPct val="110000"/>
              </a:lnSpc>
              <a:buNone/>
            </a:pPr>
            <a:r>
              <a:rPr lang="tr-TR" b="1" dirty="0">
                <a:solidFill>
                  <a:srgbClr val="FF0000"/>
                </a:solidFill>
              </a:rPr>
              <a:t>   11.1 </a:t>
            </a:r>
            <a:r>
              <a:rPr lang="en-GB" b="1" dirty="0">
                <a:solidFill>
                  <a:schemeClr val="bg1"/>
                </a:solidFill>
              </a:rPr>
              <a:t>General</a:t>
            </a:r>
          </a:p>
          <a:p>
            <a:pPr marL="0" indent="0">
              <a:lnSpc>
                <a:spcPct val="110000"/>
              </a:lnSpc>
              <a:buNone/>
            </a:pPr>
            <a:r>
              <a:rPr lang="tr-TR" b="1" dirty="0">
                <a:solidFill>
                  <a:srgbClr val="FF0000"/>
                </a:solidFill>
              </a:rPr>
              <a:t>   11.2 </a:t>
            </a:r>
            <a:r>
              <a:rPr lang="tr-TR" b="1" dirty="0" err="1">
                <a:solidFill>
                  <a:schemeClr val="bg1"/>
                </a:solidFill>
              </a:rPr>
              <a:t>Block</a:t>
            </a:r>
            <a:r>
              <a:rPr lang="tr-TR" b="1" dirty="0">
                <a:solidFill>
                  <a:schemeClr val="bg1"/>
                </a:solidFill>
              </a:rPr>
              <a:t> Statement</a:t>
            </a:r>
          </a:p>
          <a:p>
            <a:pPr marL="0" indent="0">
              <a:lnSpc>
                <a:spcPct val="110000"/>
              </a:lnSpc>
              <a:buNone/>
            </a:pPr>
            <a:r>
              <a:rPr lang="tr-TR" b="1" dirty="0">
                <a:solidFill>
                  <a:srgbClr val="FF0000"/>
                </a:solidFill>
              </a:rPr>
              <a:t>   11.3 </a:t>
            </a:r>
            <a:r>
              <a:rPr lang="tr-TR" b="1" dirty="0" err="1">
                <a:solidFill>
                  <a:schemeClr val="bg1"/>
                </a:solidFill>
              </a:rPr>
              <a:t>Process</a:t>
            </a:r>
            <a:r>
              <a:rPr lang="tr-TR" b="1" dirty="0">
                <a:solidFill>
                  <a:schemeClr val="bg1"/>
                </a:solidFill>
              </a:rPr>
              <a:t> Statement</a:t>
            </a:r>
          </a:p>
          <a:p>
            <a:pPr marL="0" indent="0">
              <a:lnSpc>
                <a:spcPct val="110000"/>
              </a:lnSpc>
              <a:buNone/>
            </a:pPr>
            <a:r>
              <a:rPr lang="tr-TR" b="1" dirty="0">
                <a:solidFill>
                  <a:srgbClr val="FF0000"/>
                </a:solidFill>
              </a:rPr>
              <a:t>   11.4 </a:t>
            </a:r>
            <a:r>
              <a:rPr lang="tr-TR" b="1" dirty="0" err="1">
                <a:solidFill>
                  <a:schemeClr val="bg1"/>
                </a:solidFill>
              </a:rPr>
              <a:t>Concurrent</a:t>
            </a:r>
            <a:r>
              <a:rPr lang="tr-TR" b="1" dirty="0">
                <a:solidFill>
                  <a:schemeClr val="bg1"/>
                </a:solidFill>
              </a:rPr>
              <a:t> </a:t>
            </a:r>
            <a:r>
              <a:rPr lang="tr-TR" b="1" dirty="0" err="1">
                <a:solidFill>
                  <a:schemeClr val="bg1"/>
                </a:solidFill>
              </a:rPr>
              <a:t>Procedure</a:t>
            </a:r>
            <a:r>
              <a:rPr lang="tr-TR" b="1" dirty="0">
                <a:solidFill>
                  <a:schemeClr val="bg1"/>
                </a:solidFill>
              </a:rPr>
              <a:t> Call </a:t>
            </a:r>
            <a:r>
              <a:rPr lang="tr-TR" b="1" dirty="0" err="1">
                <a:solidFill>
                  <a:schemeClr val="bg1"/>
                </a:solidFill>
              </a:rPr>
              <a:t>Statements</a:t>
            </a:r>
            <a:endParaRPr lang="tr-TR" b="1" dirty="0">
              <a:solidFill>
                <a:schemeClr val="bg1"/>
              </a:solidFill>
            </a:endParaRPr>
          </a:p>
          <a:p>
            <a:pPr marL="0" indent="0">
              <a:lnSpc>
                <a:spcPct val="110000"/>
              </a:lnSpc>
              <a:buNone/>
            </a:pPr>
            <a:r>
              <a:rPr lang="tr-TR" b="1" dirty="0">
                <a:solidFill>
                  <a:srgbClr val="FF0000"/>
                </a:solidFill>
              </a:rPr>
              <a:t>   11.5 </a:t>
            </a:r>
            <a:r>
              <a:rPr lang="tr-TR" b="1" dirty="0" err="1">
                <a:solidFill>
                  <a:schemeClr val="bg1"/>
                </a:solidFill>
              </a:rPr>
              <a:t>Concurrent</a:t>
            </a:r>
            <a:r>
              <a:rPr lang="tr-TR" b="1" dirty="0">
                <a:solidFill>
                  <a:schemeClr val="bg1"/>
                </a:solidFill>
              </a:rPr>
              <a:t> </a:t>
            </a:r>
            <a:r>
              <a:rPr lang="tr-TR" b="1" dirty="0" err="1">
                <a:solidFill>
                  <a:schemeClr val="bg1"/>
                </a:solidFill>
              </a:rPr>
              <a:t>Assertion</a:t>
            </a:r>
            <a:r>
              <a:rPr lang="tr-TR" b="1" dirty="0">
                <a:solidFill>
                  <a:schemeClr val="bg1"/>
                </a:solidFill>
              </a:rPr>
              <a:t> </a:t>
            </a:r>
            <a:r>
              <a:rPr lang="tr-TR" b="1" dirty="0" err="1">
                <a:solidFill>
                  <a:schemeClr val="bg1"/>
                </a:solidFill>
              </a:rPr>
              <a:t>Statments</a:t>
            </a:r>
            <a:endParaRPr lang="tr-TR" b="1" dirty="0">
              <a:solidFill>
                <a:schemeClr val="bg1"/>
              </a:solidFill>
            </a:endParaRPr>
          </a:p>
          <a:p>
            <a:pPr marL="0" indent="0">
              <a:lnSpc>
                <a:spcPct val="110000"/>
              </a:lnSpc>
              <a:buNone/>
            </a:pPr>
            <a:r>
              <a:rPr lang="tr-TR" b="1" dirty="0">
                <a:solidFill>
                  <a:srgbClr val="FF0000"/>
                </a:solidFill>
              </a:rPr>
              <a:t>   11.6 </a:t>
            </a:r>
            <a:r>
              <a:rPr lang="tr-TR" b="1" dirty="0" err="1">
                <a:solidFill>
                  <a:schemeClr val="bg1"/>
                </a:solidFill>
              </a:rPr>
              <a:t>Concurrent</a:t>
            </a:r>
            <a:r>
              <a:rPr lang="tr-TR" b="1" dirty="0">
                <a:solidFill>
                  <a:schemeClr val="bg1"/>
                </a:solidFill>
              </a:rPr>
              <a:t> </a:t>
            </a:r>
            <a:r>
              <a:rPr lang="tr-TR" b="1" dirty="0" err="1">
                <a:solidFill>
                  <a:schemeClr val="bg1"/>
                </a:solidFill>
              </a:rPr>
              <a:t>Signal</a:t>
            </a:r>
            <a:r>
              <a:rPr lang="tr-TR" b="1" dirty="0">
                <a:solidFill>
                  <a:schemeClr val="bg1"/>
                </a:solidFill>
              </a:rPr>
              <a:t> </a:t>
            </a:r>
            <a:r>
              <a:rPr lang="tr-TR" b="1" dirty="0" err="1">
                <a:solidFill>
                  <a:schemeClr val="bg1"/>
                </a:solidFill>
              </a:rPr>
              <a:t>Assignment</a:t>
            </a:r>
            <a:r>
              <a:rPr lang="tr-TR" b="1" dirty="0">
                <a:solidFill>
                  <a:schemeClr val="bg1"/>
                </a:solidFill>
              </a:rPr>
              <a:t> </a:t>
            </a:r>
            <a:r>
              <a:rPr lang="tr-TR" b="1" dirty="0" err="1">
                <a:solidFill>
                  <a:schemeClr val="bg1"/>
                </a:solidFill>
              </a:rPr>
              <a:t>Statements</a:t>
            </a:r>
            <a:endParaRPr lang="tr-TR" b="1" dirty="0">
              <a:solidFill>
                <a:schemeClr val="bg1"/>
              </a:solidFill>
            </a:endParaRPr>
          </a:p>
          <a:p>
            <a:pPr marL="0" indent="0">
              <a:lnSpc>
                <a:spcPct val="110000"/>
              </a:lnSpc>
              <a:buNone/>
            </a:pPr>
            <a:r>
              <a:rPr lang="tr-TR" b="1" dirty="0">
                <a:solidFill>
                  <a:srgbClr val="FF0000"/>
                </a:solidFill>
              </a:rPr>
              <a:t>   11.7 </a:t>
            </a:r>
            <a:r>
              <a:rPr lang="tr-TR" b="1" dirty="0">
                <a:solidFill>
                  <a:schemeClr val="bg1"/>
                </a:solidFill>
              </a:rPr>
              <a:t>Component </a:t>
            </a:r>
            <a:r>
              <a:rPr lang="tr-TR" b="1" dirty="0" err="1">
                <a:solidFill>
                  <a:schemeClr val="bg1"/>
                </a:solidFill>
              </a:rPr>
              <a:t>Instantiation</a:t>
            </a:r>
            <a:r>
              <a:rPr lang="tr-TR" b="1" dirty="0">
                <a:solidFill>
                  <a:schemeClr val="bg1"/>
                </a:solidFill>
              </a:rPr>
              <a:t> </a:t>
            </a:r>
            <a:r>
              <a:rPr lang="tr-TR" b="1" dirty="0" err="1">
                <a:solidFill>
                  <a:schemeClr val="bg1"/>
                </a:solidFill>
              </a:rPr>
              <a:t>Statements</a:t>
            </a:r>
            <a:endParaRPr lang="tr-TR" b="1" dirty="0">
              <a:solidFill>
                <a:schemeClr val="bg1"/>
              </a:solidFill>
            </a:endParaRPr>
          </a:p>
          <a:p>
            <a:pPr marL="0" indent="0">
              <a:lnSpc>
                <a:spcPct val="110000"/>
              </a:lnSpc>
              <a:buNone/>
            </a:pPr>
            <a:r>
              <a:rPr lang="tr-TR" b="1" dirty="0">
                <a:solidFill>
                  <a:srgbClr val="FF0000"/>
                </a:solidFill>
              </a:rPr>
              <a:t>   11.8 </a:t>
            </a:r>
            <a:r>
              <a:rPr lang="en-GB" b="1" dirty="0">
                <a:solidFill>
                  <a:schemeClr val="bg1"/>
                </a:solidFill>
              </a:rPr>
              <a:t>G</a:t>
            </a:r>
            <a:r>
              <a:rPr lang="tr-TR" b="1" dirty="0" err="1">
                <a:solidFill>
                  <a:schemeClr val="bg1"/>
                </a:solidFill>
              </a:rPr>
              <a:t>enerate</a:t>
            </a:r>
            <a:r>
              <a:rPr lang="tr-TR" b="1" dirty="0">
                <a:solidFill>
                  <a:schemeClr val="bg1"/>
                </a:solidFill>
              </a:rPr>
              <a:t> </a:t>
            </a:r>
            <a:r>
              <a:rPr lang="tr-TR" b="1" dirty="0" err="1">
                <a:solidFill>
                  <a:schemeClr val="bg1"/>
                </a:solidFill>
              </a:rPr>
              <a:t>Statements</a:t>
            </a:r>
            <a:endParaRPr lang="en-US" b="1" dirty="0">
              <a:solidFill>
                <a:schemeClr val="bg1"/>
              </a:solidFill>
            </a:endParaRPr>
          </a:p>
          <a:p>
            <a:pPr marL="0" indent="0">
              <a:lnSpc>
                <a:spcPct val="110000"/>
              </a:lnSpc>
              <a:buNone/>
            </a:pPr>
            <a:endParaRPr lang="en-US" b="1" dirty="0">
              <a:solidFill>
                <a:schemeClr val="bg1"/>
              </a:solidFill>
            </a:endParaRPr>
          </a:p>
        </p:txBody>
      </p:sp>
      <p:sp>
        <p:nvSpPr>
          <p:cNvPr id="6" name="Title 1">
            <a:extLst>
              <a:ext uri="{FF2B5EF4-FFF2-40B4-BE49-F238E27FC236}">
                <a16:creationId xmlns:a16="http://schemas.microsoft.com/office/drawing/2014/main" id="{9FA55E3F-F961-2660-0685-ABB2510B71A0}"/>
              </a:ext>
            </a:extLst>
          </p:cNvPr>
          <p:cNvSpPr txBox="1">
            <a:spLocks/>
          </p:cNvSpPr>
          <p:nvPr/>
        </p:nvSpPr>
        <p:spPr>
          <a:xfrm>
            <a:off x="5907111" y="-11850"/>
            <a:ext cx="6284889" cy="56726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tr-TR" sz="2800" b="1" dirty="0">
                <a:solidFill>
                  <a:srgbClr val="FF0000"/>
                </a:solidFill>
              </a:rPr>
              <a:t>11</a:t>
            </a:r>
            <a:r>
              <a:rPr lang="en-US" sz="2800" b="1" dirty="0">
                <a:solidFill>
                  <a:srgbClr val="FF0000"/>
                </a:solidFill>
              </a:rPr>
              <a:t>. </a:t>
            </a:r>
            <a:r>
              <a:rPr lang="tr-TR" sz="2800" b="1" dirty="0" err="1">
                <a:solidFill>
                  <a:srgbClr val="FF0000"/>
                </a:solidFill>
              </a:rPr>
              <a:t>Concurrent</a:t>
            </a:r>
            <a:r>
              <a:rPr lang="tr-TR" sz="2800" b="1" dirty="0">
                <a:solidFill>
                  <a:srgbClr val="FF0000"/>
                </a:solidFill>
              </a:rPr>
              <a:t> </a:t>
            </a:r>
            <a:r>
              <a:rPr lang="tr-TR" sz="2800" b="1" dirty="0" err="1">
                <a:solidFill>
                  <a:srgbClr val="FF0000"/>
                </a:solidFill>
              </a:rPr>
              <a:t>statements</a:t>
            </a:r>
            <a:endParaRPr lang="en-US" sz="2800" b="1" dirty="0">
              <a:solidFill>
                <a:srgbClr val="FF0000"/>
              </a:solidFill>
            </a:endParaRPr>
          </a:p>
        </p:txBody>
      </p:sp>
      <p:sp>
        <p:nvSpPr>
          <p:cNvPr id="9" name="Content Placeholder 2">
            <a:extLst>
              <a:ext uri="{FF2B5EF4-FFF2-40B4-BE49-F238E27FC236}">
                <a16:creationId xmlns:a16="http://schemas.microsoft.com/office/drawing/2014/main" id="{06077E2E-DCE1-2908-E7E6-FD458BCB3EDF}"/>
              </a:ext>
            </a:extLst>
          </p:cNvPr>
          <p:cNvSpPr txBox="1">
            <a:spLocks/>
          </p:cNvSpPr>
          <p:nvPr/>
        </p:nvSpPr>
        <p:spPr>
          <a:xfrm>
            <a:off x="5971871" y="2985334"/>
            <a:ext cx="6220129" cy="3317250"/>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Font typeface="Arial" panose="020B0604020202020204" pitchFamily="34" charset="0"/>
              <a:buNone/>
            </a:pPr>
            <a:endParaRPr lang="tr-TR" b="1" dirty="0">
              <a:solidFill>
                <a:schemeClr val="bg1"/>
              </a:solidFill>
            </a:endParaRPr>
          </a:p>
        </p:txBody>
      </p:sp>
      <p:sp>
        <p:nvSpPr>
          <p:cNvPr id="10" name="Subtitle 2">
            <a:extLst>
              <a:ext uri="{FF2B5EF4-FFF2-40B4-BE49-F238E27FC236}">
                <a16:creationId xmlns:a16="http://schemas.microsoft.com/office/drawing/2014/main" id="{D4071AFE-DC0C-E170-58BB-28368FBFE79B}"/>
              </a:ext>
            </a:extLst>
          </p:cNvPr>
          <p:cNvSpPr txBox="1">
            <a:spLocks/>
          </p:cNvSpPr>
          <p:nvPr/>
        </p:nvSpPr>
        <p:spPr>
          <a:xfrm>
            <a:off x="-10358" y="152676"/>
            <a:ext cx="5982231" cy="132912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spcBef>
                <a:spcPts val="0"/>
              </a:spcBef>
              <a:buNone/>
            </a:pPr>
            <a:r>
              <a:rPr lang="en-US" sz="6000" b="1" dirty="0">
                <a:solidFill>
                  <a:srgbClr val="FF0000"/>
                </a:solidFill>
              </a:rPr>
              <a:t>Chapter </a:t>
            </a:r>
            <a:r>
              <a:rPr lang="tr-TR" sz="6000" b="1" dirty="0">
                <a:solidFill>
                  <a:srgbClr val="FF0000"/>
                </a:solidFill>
              </a:rPr>
              <a:t>11</a:t>
            </a:r>
            <a:endParaRPr lang="en-US" sz="6000" b="1" dirty="0">
              <a:solidFill>
                <a:srgbClr val="FF0000"/>
              </a:solidFill>
            </a:endParaRPr>
          </a:p>
          <a:p>
            <a:pPr marL="0" indent="0" algn="ctr">
              <a:lnSpc>
                <a:spcPct val="100000"/>
              </a:lnSpc>
              <a:spcBef>
                <a:spcPts val="0"/>
              </a:spcBef>
              <a:buNone/>
            </a:pPr>
            <a:r>
              <a:rPr lang="en-US" sz="6000" b="1" dirty="0">
                <a:solidFill>
                  <a:srgbClr val="FF0000"/>
                </a:solidFill>
              </a:rPr>
              <a:t>Presenter:</a:t>
            </a:r>
          </a:p>
          <a:p>
            <a:pPr marL="0" indent="0" algn="ctr">
              <a:lnSpc>
                <a:spcPct val="100000"/>
              </a:lnSpc>
              <a:spcBef>
                <a:spcPts val="0"/>
              </a:spcBef>
              <a:buNone/>
            </a:pPr>
            <a:r>
              <a:rPr lang="tr-TR" sz="6000" b="1" dirty="0">
                <a:solidFill>
                  <a:schemeClr val="bg1"/>
                </a:solidFill>
              </a:rPr>
              <a:t>Mert Ecevit</a:t>
            </a:r>
            <a:endParaRPr lang="en-US" sz="6000" b="1" i="1" dirty="0">
              <a:solidFill>
                <a:schemeClr val="bg1"/>
              </a:solidFill>
            </a:endParaRPr>
          </a:p>
        </p:txBody>
      </p:sp>
    </p:spTree>
    <p:extLst>
      <p:ext uri="{BB962C8B-B14F-4D97-AF65-F5344CB8AC3E}">
        <p14:creationId xmlns:p14="http://schemas.microsoft.com/office/powerpoint/2010/main" val="296892806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845A209-05F7-98E5-55B1-19A73ADA56D6}"/>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3050B4D3-1FAC-2E6B-EFBC-C399A77892EB}"/>
              </a:ext>
            </a:extLst>
          </p:cNvPr>
          <p:cNvSpPr>
            <a:spLocks noGrp="1"/>
          </p:cNvSpPr>
          <p:nvPr>
            <p:ph idx="1"/>
          </p:nvPr>
        </p:nvSpPr>
        <p:spPr>
          <a:xfrm>
            <a:off x="658457" y="735723"/>
            <a:ext cx="10724247" cy="907973"/>
          </a:xfrm>
        </p:spPr>
        <p:txBody>
          <a:bodyPr>
            <a:noAutofit/>
          </a:bodyPr>
          <a:lstStyle/>
          <a:p>
            <a:pPr>
              <a:lnSpc>
                <a:spcPct val="110000"/>
              </a:lnSpc>
            </a:pPr>
            <a:r>
              <a:rPr lang="en-US" sz="2000" dirty="0">
                <a:solidFill>
                  <a:schemeClr val="bg1"/>
                </a:solidFill>
              </a:rPr>
              <a:t>A block statement defines an internal block representing a portion of a design</a:t>
            </a:r>
            <a:endParaRPr lang="en-US" sz="2000" b="1" dirty="0">
              <a:solidFill>
                <a:schemeClr val="bg1"/>
              </a:solidFill>
            </a:endParaRPr>
          </a:p>
        </p:txBody>
      </p:sp>
      <p:sp>
        <p:nvSpPr>
          <p:cNvPr id="8" name="Content Placeholder 2">
            <a:extLst>
              <a:ext uri="{FF2B5EF4-FFF2-40B4-BE49-F238E27FC236}">
                <a16:creationId xmlns:a16="http://schemas.microsoft.com/office/drawing/2014/main" id="{A732F53C-E6B5-FDBA-4273-83A8132B8DF7}"/>
              </a:ext>
            </a:extLst>
          </p:cNvPr>
          <p:cNvSpPr txBox="1">
            <a:spLocks/>
          </p:cNvSpPr>
          <p:nvPr/>
        </p:nvSpPr>
        <p:spPr bwMode="auto">
          <a:xfrm>
            <a:off x="92747" y="46124"/>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11</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2</a:t>
            </a:r>
            <a:r>
              <a:rPr lang="en-GB" sz="4000" b="1" dirty="0">
                <a:solidFill>
                  <a:srgbClr val="FF0000"/>
                </a:solidFill>
                <a:latin typeface="Tw Cen MT (Headings)"/>
                <a:ea typeface="+mj-ea"/>
                <a:cs typeface="+mj-cs"/>
              </a:rPr>
              <a:t> </a:t>
            </a:r>
            <a:r>
              <a:rPr lang="tr-TR" sz="4000" b="1" dirty="0" err="1">
                <a:solidFill>
                  <a:schemeClr val="bg1"/>
                </a:solidFill>
                <a:latin typeface="Tw Cen MT (Body)"/>
                <a:ea typeface="+mj-ea"/>
                <a:cs typeface="Times New Roman" panose="02020603050405020304" pitchFamily="18" charset="0"/>
              </a:rPr>
              <a:t>Block</a:t>
            </a:r>
            <a:r>
              <a:rPr lang="tr-TR" sz="4000" b="1" dirty="0">
                <a:solidFill>
                  <a:schemeClr val="bg1"/>
                </a:solidFill>
                <a:latin typeface="Tw Cen MT (Body)"/>
                <a:ea typeface="+mj-ea"/>
                <a:cs typeface="Times New Roman" panose="02020603050405020304" pitchFamily="18" charset="0"/>
              </a:rPr>
              <a:t> Statement</a:t>
            </a:r>
            <a:endParaRPr lang="en-GB" sz="4000" b="1" i="1" dirty="0">
              <a:solidFill>
                <a:schemeClr val="bg1"/>
              </a:solidFill>
              <a:latin typeface="Tw Cen MT (Body)"/>
              <a:cs typeface="Times New Roman" panose="02020603050405020304" pitchFamily="18" charset="0"/>
            </a:endParaRPr>
          </a:p>
        </p:txBody>
      </p:sp>
      <p:sp>
        <p:nvSpPr>
          <p:cNvPr id="12" name="Content Placeholder 2">
            <a:extLst>
              <a:ext uri="{FF2B5EF4-FFF2-40B4-BE49-F238E27FC236}">
                <a16:creationId xmlns:a16="http://schemas.microsoft.com/office/drawing/2014/main" id="{9479FAE6-DC4C-4F88-BF22-A3B7A9BAC333}"/>
              </a:ext>
            </a:extLst>
          </p:cNvPr>
          <p:cNvSpPr txBox="1">
            <a:spLocks/>
          </p:cNvSpPr>
          <p:nvPr/>
        </p:nvSpPr>
        <p:spPr bwMode="auto">
          <a:xfrm>
            <a:off x="92747" y="1225475"/>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11</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3</a:t>
            </a:r>
            <a:r>
              <a:rPr lang="en-GB" sz="4000" b="1" dirty="0">
                <a:solidFill>
                  <a:srgbClr val="FF0000"/>
                </a:solidFill>
                <a:latin typeface="Tw Cen MT (Headings)"/>
                <a:ea typeface="+mj-ea"/>
                <a:cs typeface="+mj-cs"/>
              </a:rPr>
              <a:t> </a:t>
            </a:r>
            <a:r>
              <a:rPr lang="tr-TR" sz="4000" b="1" dirty="0" err="1">
                <a:solidFill>
                  <a:schemeClr val="bg1"/>
                </a:solidFill>
                <a:latin typeface="Tw Cen MT (Body)"/>
                <a:ea typeface="+mj-ea"/>
                <a:cs typeface="Times New Roman" panose="02020603050405020304" pitchFamily="18" charset="0"/>
              </a:rPr>
              <a:t>Process</a:t>
            </a:r>
            <a:r>
              <a:rPr lang="tr-TR" sz="4000" b="1" dirty="0">
                <a:solidFill>
                  <a:schemeClr val="bg1"/>
                </a:solidFill>
                <a:latin typeface="Tw Cen MT (Body)"/>
                <a:ea typeface="+mj-ea"/>
                <a:cs typeface="Times New Roman" panose="02020603050405020304" pitchFamily="18" charset="0"/>
              </a:rPr>
              <a:t> Statement</a:t>
            </a:r>
            <a:endParaRPr lang="en-GB" sz="4000" b="1" i="1" dirty="0">
              <a:solidFill>
                <a:schemeClr val="bg1"/>
              </a:solidFill>
              <a:latin typeface="Tw Cen MT (Body)"/>
              <a:cs typeface="Times New Roman" panose="02020603050405020304" pitchFamily="18" charset="0"/>
            </a:endParaRPr>
          </a:p>
        </p:txBody>
      </p:sp>
      <p:sp>
        <p:nvSpPr>
          <p:cNvPr id="13" name="Content Placeholder 2">
            <a:extLst>
              <a:ext uri="{FF2B5EF4-FFF2-40B4-BE49-F238E27FC236}">
                <a16:creationId xmlns:a16="http://schemas.microsoft.com/office/drawing/2014/main" id="{15774D0D-3555-4304-9466-B74A63196632}"/>
              </a:ext>
            </a:extLst>
          </p:cNvPr>
          <p:cNvSpPr txBox="1">
            <a:spLocks/>
          </p:cNvSpPr>
          <p:nvPr/>
        </p:nvSpPr>
        <p:spPr>
          <a:xfrm>
            <a:off x="658457" y="1921501"/>
            <a:ext cx="10724247" cy="542454"/>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nSpc>
                <a:spcPct val="110000"/>
              </a:lnSpc>
            </a:pPr>
            <a:r>
              <a:rPr lang="tr-TR" sz="2000" dirty="0" err="1">
                <a:solidFill>
                  <a:schemeClr val="bg1"/>
                </a:solidFill>
              </a:rPr>
              <a:t>Processes</a:t>
            </a:r>
            <a:r>
              <a:rPr lang="tr-TR" sz="2000" dirty="0">
                <a:solidFill>
                  <a:schemeClr val="bg1"/>
                </a:solidFill>
              </a:rPr>
              <a:t> the </a:t>
            </a:r>
            <a:r>
              <a:rPr lang="tr-TR" sz="2000" dirty="0" err="1">
                <a:solidFill>
                  <a:schemeClr val="bg1"/>
                </a:solidFill>
              </a:rPr>
              <a:t>signals</a:t>
            </a:r>
            <a:r>
              <a:rPr lang="tr-TR" sz="2000" dirty="0">
                <a:solidFill>
                  <a:schemeClr val="bg1"/>
                </a:solidFill>
              </a:rPr>
              <a:t> </a:t>
            </a:r>
            <a:r>
              <a:rPr lang="tr-TR" sz="2000" dirty="0" err="1">
                <a:solidFill>
                  <a:schemeClr val="bg1"/>
                </a:solidFill>
              </a:rPr>
              <a:t>associated</a:t>
            </a:r>
            <a:r>
              <a:rPr lang="tr-TR" sz="2000" dirty="0">
                <a:solidFill>
                  <a:schemeClr val="bg1"/>
                </a:solidFill>
              </a:rPr>
              <a:t> </a:t>
            </a:r>
            <a:r>
              <a:rPr lang="tr-TR" sz="2000" dirty="0" err="1">
                <a:solidFill>
                  <a:schemeClr val="bg1"/>
                </a:solidFill>
              </a:rPr>
              <a:t>with</a:t>
            </a:r>
            <a:r>
              <a:rPr lang="tr-TR" sz="2000" dirty="0">
                <a:solidFill>
                  <a:schemeClr val="bg1"/>
                </a:solidFill>
              </a:rPr>
              <a:t> </a:t>
            </a:r>
            <a:r>
              <a:rPr lang="tr-TR" sz="2000" dirty="0" err="1">
                <a:solidFill>
                  <a:schemeClr val="bg1"/>
                </a:solidFill>
              </a:rPr>
              <a:t>architecture</a:t>
            </a:r>
            <a:endParaRPr lang="en-US" sz="2000" b="1" dirty="0">
              <a:solidFill>
                <a:schemeClr val="bg1"/>
              </a:solidFill>
            </a:endParaRPr>
          </a:p>
        </p:txBody>
      </p:sp>
      <p:sp>
        <p:nvSpPr>
          <p:cNvPr id="14" name="Content Placeholder 2">
            <a:extLst>
              <a:ext uri="{FF2B5EF4-FFF2-40B4-BE49-F238E27FC236}">
                <a16:creationId xmlns:a16="http://schemas.microsoft.com/office/drawing/2014/main" id="{C156FCC5-7CE3-4F61-AD59-A694206139D9}"/>
              </a:ext>
            </a:extLst>
          </p:cNvPr>
          <p:cNvSpPr txBox="1">
            <a:spLocks/>
          </p:cNvSpPr>
          <p:nvPr/>
        </p:nvSpPr>
        <p:spPr bwMode="auto">
          <a:xfrm>
            <a:off x="84083" y="260059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mn-lt"/>
                <a:ea typeface="+mj-ea"/>
                <a:cs typeface="+mj-cs"/>
              </a:rPr>
              <a:t>			</a:t>
            </a:r>
            <a:r>
              <a:rPr lang="tr-TR" sz="4000" b="1" dirty="0">
                <a:solidFill>
                  <a:srgbClr val="FF0000"/>
                </a:solidFill>
                <a:latin typeface="+mn-lt"/>
                <a:ea typeface="+mj-ea"/>
                <a:cs typeface="+mj-cs"/>
              </a:rPr>
              <a:t>11</a:t>
            </a:r>
            <a:r>
              <a:rPr lang="en-GB" sz="4000" b="1" dirty="0">
                <a:solidFill>
                  <a:srgbClr val="FF0000"/>
                </a:solidFill>
                <a:latin typeface="+mn-lt"/>
                <a:ea typeface="+mj-ea"/>
                <a:cs typeface="+mj-cs"/>
              </a:rPr>
              <a:t>.</a:t>
            </a:r>
            <a:r>
              <a:rPr lang="tr-TR" sz="4000" b="1" dirty="0">
                <a:solidFill>
                  <a:srgbClr val="FF0000"/>
                </a:solidFill>
                <a:latin typeface="+mn-lt"/>
                <a:ea typeface="+mj-ea"/>
                <a:cs typeface="+mj-cs"/>
              </a:rPr>
              <a:t>4 </a:t>
            </a:r>
            <a:r>
              <a:rPr lang="tr-TR" sz="4000" b="1" dirty="0" err="1">
                <a:solidFill>
                  <a:schemeClr val="bg1"/>
                </a:solidFill>
                <a:latin typeface="+mn-lt"/>
              </a:rPr>
              <a:t>Concurrent</a:t>
            </a:r>
            <a:r>
              <a:rPr lang="tr-TR" sz="4000" b="1" dirty="0">
                <a:solidFill>
                  <a:schemeClr val="bg1"/>
                </a:solidFill>
                <a:latin typeface="+mn-lt"/>
              </a:rPr>
              <a:t> </a:t>
            </a:r>
            <a:r>
              <a:rPr lang="tr-TR" sz="4000" b="1" dirty="0" err="1">
                <a:solidFill>
                  <a:schemeClr val="bg1"/>
                </a:solidFill>
                <a:latin typeface="+mn-lt"/>
              </a:rPr>
              <a:t>Procedure</a:t>
            </a:r>
            <a:r>
              <a:rPr lang="tr-TR" sz="4000" b="1" dirty="0">
                <a:solidFill>
                  <a:schemeClr val="bg1"/>
                </a:solidFill>
                <a:latin typeface="+mn-lt"/>
              </a:rPr>
              <a:t> Call </a:t>
            </a:r>
            <a:r>
              <a:rPr lang="tr-TR" sz="4000" b="1" dirty="0" err="1">
                <a:solidFill>
                  <a:schemeClr val="bg1"/>
                </a:solidFill>
                <a:latin typeface="+mn-lt"/>
              </a:rPr>
              <a:t>Statements</a:t>
            </a:r>
            <a:endParaRPr lang="en-GB" sz="4000" b="1" i="1" dirty="0">
              <a:solidFill>
                <a:schemeClr val="bg1"/>
              </a:solidFill>
              <a:latin typeface="+mn-lt"/>
              <a:cs typeface="Times New Roman" panose="02020603050405020304" pitchFamily="18" charset="0"/>
            </a:endParaRPr>
          </a:p>
        </p:txBody>
      </p:sp>
      <p:sp>
        <p:nvSpPr>
          <p:cNvPr id="15" name="Content Placeholder 2">
            <a:extLst>
              <a:ext uri="{FF2B5EF4-FFF2-40B4-BE49-F238E27FC236}">
                <a16:creationId xmlns:a16="http://schemas.microsoft.com/office/drawing/2014/main" id="{02E74DD0-4C2A-44FB-A1DC-D1BAC98DE7B1}"/>
              </a:ext>
            </a:extLst>
          </p:cNvPr>
          <p:cNvSpPr txBox="1">
            <a:spLocks/>
          </p:cNvSpPr>
          <p:nvPr/>
        </p:nvSpPr>
        <p:spPr>
          <a:xfrm>
            <a:off x="649793" y="3296616"/>
            <a:ext cx="10973481" cy="542454"/>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nSpc>
                <a:spcPct val="110000"/>
              </a:lnSpc>
            </a:pPr>
            <a:r>
              <a:rPr lang="tr-TR" sz="2000" dirty="0" err="1">
                <a:solidFill>
                  <a:schemeClr val="bg1"/>
                </a:solidFill>
              </a:rPr>
              <a:t>Procedures</a:t>
            </a:r>
            <a:r>
              <a:rPr lang="tr-TR" sz="2000" dirty="0">
                <a:solidFill>
                  <a:schemeClr val="bg1"/>
                </a:solidFill>
              </a:rPr>
              <a:t> can </a:t>
            </a:r>
            <a:r>
              <a:rPr lang="tr-TR" sz="2000" dirty="0" err="1">
                <a:solidFill>
                  <a:schemeClr val="bg1"/>
                </a:solidFill>
              </a:rPr>
              <a:t>also</a:t>
            </a:r>
            <a:r>
              <a:rPr lang="tr-TR" sz="2000" dirty="0">
                <a:solidFill>
                  <a:schemeClr val="bg1"/>
                </a:solidFill>
              </a:rPr>
              <a:t> be </a:t>
            </a:r>
            <a:r>
              <a:rPr lang="tr-TR" sz="2000" dirty="0" err="1">
                <a:solidFill>
                  <a:schemeClr val="bg1"/>
                </a:solidFill>
              </a:rPr>
              <a:t>used</a:t>
            </a:r>
            <a:r>
              <a:rPr lang="tr-TR" sz="2000" dirty="0">
                <a:solidFill>
                  <a:schemeClr val="bg1"/>
                </a:solidFill>
              </a:rPr>
              <a:t> </a:t>
            </a:r>
            <a:r>
              <a:rPr lang="tr-TR" sz="2000" dirty="0" err="1">
                <a:solidFill>
                  <a:schemeClr val="bg1"/>
                </a:solidFill>
              </a:rPr>
              <a:t>like</a:t>
            </a:r>
            <a:r>
              <a:rPr lang="tr-TR" sz="2000" dirty="0">
                <a:solidFill>
                  <a:schemeClr val="bg1"/>
                </a:solidFill>
              </a:rPr>
              <a:t> a </a:t>
            </a:r>
            <a:r>
              <a:rPr lang="tr-TR" sz="2000" dirty="0" err="1">
                <a:solidFill>
                  <a:schemeClr val="bg1"/>
                </a:solidFill>
              </a:rPr>
              <a:t>concurrent</a:t>
            </a:r>
            <a:r>
              <a:rPr lang="tr-TR" sz="2000" dirty="0">
                <a:solidFill>
                  <a:schemeClr val="bg1"/>
                </a:solidFill>
              </a:rPr>
              <a:t> </a:t>
            </a:r>
            <a:r>
              <a:rPr lang="tr-TR" sz="2000" dirty="0" err="1">
                <a:solidFill>
                  <a:schemeClr val="bg1"/>
                </a:solidFill>
              </a:rPr>
              <a:t>statement</a:t>
            </a:r>
            <a:r>
              <a:rPr lang="tr-TR" sz="2000" dirty="0">
                <a:solidFill>
                  <a:schemeClr val="bg1"/>
                </a:solidFill>
              </a:rPr>
              <a:t>, </a:t>
            </a:r>
            <a:r>
              <a:rPr lang="tr-TR" sz="2000" dirty="0" err="1">
                <a:solidFill>
                  <a:schemeClr val="bg1"/>
                </a:solidFill>
              </a:rPr>
              <a:t>when</a:t>
            </a:r>
            <a:r>
              <a:rPr lang="tr-TR" sz="2000" dirty="0">
                <a:solidFill>
                  <a:schemeClr val="bg1"/>
                </a:solidFill>
              </a:rPr>
              <a:t> it is </a:t>
            </a:r>
            <a:r>
              <a:rPr lang="tr-TR" sz="2000" dirty="0" err="1">
                <a:solidFill>
                  <a:schemeClr val="bg1"/>
                </a:solidFill>
              </a:rPr>
              <a:t>called</a:t>
            </a:r>
            <a:r>
              <a:rPr lang="tr-TR" sz="2000" dirty="0">
                <a:solidFill>
                  <a:schemeClr val="bg1"/>
                </a:solidFill>
              </a:rPr>
              <a:t> </a:t>
            </a:r>
            <a:r>
              <a:rPr lang="tr-TR" sz="2000" dirty="0" err="1">
                <a:solidFill>
                  <a:schemeClr val="bg1"/>
                </a:solidFill>
              </a:rPr>
              <a:t>from</a:t>
            </a:r>
            <a:r>
              <a:rPr lang="tr-TR" sz="2000" dirty="0">
                <a:solidFill>
                  <a:schemeClr val="bg1"/>
                </a:solidFill>
              </a:rPr>
              <a:t> a </a:t>
            </a:r>
            <a:r>
              <a:rPr lang="tr-TR" sz="2000" dirty="0" err="1">
                <a:solidFill>
                  <a:schemeClr val="bg1"/>
                </a:solidFill>
              </a:rPr>
              <a:t>concurrent</a:t>
            </a:r>
            <a:r>
              <a:rPr lang="tr-TR" sz="2000" dirty="0">
                <a:solidFill>
                  <a:schemeClr val="bg1"/>
                </a:solidFill>
              </a:rPr>
              <a:t> </a:t>
            </a:r>
            <a:r>
              <a:rPr lang="tr-TR" sz="2000" dirty="0" err="1">
                <a:solidFill>
                  <a:schemeClr val="bg1"/>
                </a:solidFill>
              </a:rPr>
              <a:t>code</a:t>
            </a:r>
            <a:r>
              <a:rPr lang="tr-TR" sz="2000" dirty="0">
                <a:solidFill>
                  <a:schemeClr val="bg1"/>
                </a:solidFill>
              </a:rPr>
              <a:t> </a:t>
            </a:r>
            <a:r>
              <a:rPr lang="tr-TR" sz="2000" dirty="0" err="1">
                <a:solidFill>
                  <a:schemeClr val="bg1"/>
                </a:solidFill>
              </a:rPr>
              <a:t>region</a:t>
            </a:r>
            <a:endParaRPr lang="en-US" sz="2000" b="1" dirty="0">
              <a:solidFill>
                <a:schemeClr val="bg1"/>
              </a:solidFill>
            </a:endParaRPr>
          </a:p>
        </p:txBody>
      </p:sp>
      <p:sp>
        <p:nvSpPr>
          <p:cNvPr id="17" name="Content Placeholder 2">
            <a:extLst>
              <a:ext uri="{FF2B5EF4-FFF2-40B4-BE49-F238E27FC236}">
                <a16:creationId xmlns:a16="http://schemas.microsoft.com/office/drawing/2014/main" id="{88CEEED4-7B43-44DC-B6C3-664D4B6B35E2}"/>
              </a:ext>
            </a:extLst>
          </p:cNvPr>
          <p:cNvSpPr txBox="1">
            <a:spLocks/>
          </p:cNvSpPr>
          <p:nvPr/>
        </p:nvSpPr>
        <p:spPr bwMode="auto">
          <a:xfrm>
            <a:off x="84083" y="4051168"/>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mn-lt"/>
                <a:ea typeface="+mj-ea"/>
                <a:cs typeface="+mj-cs"/>
              </a:rPr>
              <a:t>			</a:t>
            </a:r>
            <a:r>
              <a:rPr lang="tr-TR" sz="4000" b="1" dirty="0">
                <a:solidFill>
                  <a:srgbClr val="FF0000"/>
                </a:solidFill>
                <a:latin typeface="+mn-lt"/>
                <a:ea typeface="+mj-ea"/>
                <a:cs typeface="+mj-cs"/>
              </a:rPr>
              <a:t>11</a:t>
            </a:r>
            <a:r>
              <a:rPr lang="en-GB" sz="4000" b="1" dirty="0">
                <a:solidFill>
                  <a:srgbClr val="FF0000"/>
                </a:solidFill>
                <a:latin typeface="+mn-lt"/>
                <a:ea typeface="+mj-ea"/>
                <a:cs typeface="+mj-cs"/>
              </a:rPr>
              <a:t>.</a:t>
            </a:r>
            <a:r>
              <a:rPr lang="tr-TR" sz="4000" b="1" dirty="0">
                <a:solidFill>
                  <a:srgbClr val="FF0000"/>
                </a:solidFill>
                <a:latin typeface="+mn-lt"/>
                <a:ea typeface="+mj-ea"/>
                <a:cs typeface="+mj-cs"/>
              </a:rPr>
              <a:t>5 </a:t>
            </a:r>
            <a:r>
              <a:rPr lang="tr-TR" sz="4000" b="1" dirty="0" err="1">
                <a:solidFill>
                  <a:schemeClr val="bg1"/>
                </a:solidFill>
                <a:latin typeface="+mn-lt"/>
              </a:rPr>
              <a:t>Concurrent</a:t>
            </a:r>
            <a:r>
              <a:rPr lang="tr-TR" sz="4000" b="1" dirty="0">
                <a:solidFill>
                  <a:schemeClr val="bg1"/>
                </a:solidFill>
                <a:latin typeface="+mn-lt"/>
              </a:rPr>
              <a:t> </a:t>
            </a:r>
            <a:r>
              <a:rPr lang="tr-TR" sz="4000" b="1" dirty="0" err="1">
                <a:solidFill>
                  <a:schemeClr val="bg1"/>
                </a:solidFill>
                <a:latin typeface="+mn-lt"/>
              </a:rPr>
              <a:t>Assertion</a:t>
            </a:r>
            <a:r>
              <a:rPr lang="tr-TR" sz="4000" b="1" dirty="0">
                <a:solidFill>
                  <a:schemeClr val="bg1"/>
                </a:solidFill>
                <a:latin typeface="+mn-lt"/>
              </a:rPr>
              <a:t> </a:t>
            </a:r>
            <a:r>
              <a:rPr lang="tr-TR" sz="4000" b="1" dirty="0" err="1">
                <a:solidFill>
                  <a:schemeClr val="bg1"/>
                </a:solidFill>
                <a:latin typeface="+mn-lt"/>
              </a:rPr>
              <a:t>Statements</a:t>
            </a:r>
            <a:endParaRPr lang="en-GB" sz="4000" b="1" i="1" dirty="0">
              <a:solidFill>
                <a:schemeClr val="bg1"/>
              </a:solidFill>
              <a:latin typeface="+mn-lt"/>
              <a:cs typeface="Times New Roman" panose="02020603050405020304" pitchFamily="18" charset="0"/>
            </a:endParaRPr>
          </a:p>
        </p:txBody>
      </p:sp>
      <p:sp>
        <p:nvSpPr>
          <p:cNvPr id="18" name="Content Placeholder 2">
            <a:extLst>
              <a:ext uri="{FF2B5EF4-FFF2-40B4-BE49-F238E27FC236}">
                <a16:creationId xmlns:a16="http://schemas.microsoft.com/office/drawing/2014/main" id="{987163FE-27AD-492B-8D07-18CA6C2AF644}"/>
              </a:ext>
            </a:extLst>
          </p:cNvPr>
          <p:cNvSpPr txBox="1">
            <a:spLocks/>
          </p:cNvSpPr>
          <p:nvPr/>
        </p:nvSpPr>
        <p:spPr>
          <a:xfrm>
            <a:off x="649793" y="4747194"/>
            <a:ext cx="10973481" cy="542454"/>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nSpc>
                <a:spcPct val="110000"/>
              </a:lnSpc>
            </a:pPr>
            <a:r>
              <a:rPr lang="en-US" sz="2000" dirty="0">
                <a:solidFill>
                  <a:schemeClr val="bg1"/>
                </a:solidFill>
              </a:rPr>
              <a:t>A concurrent assertion statement represents a passive process statement containing the specified assertion statement</a:t>
            </a:r>
            <a:endParaRPr lang="en-US" sz="2000" b="1" dirty="0">
              <a:solidFill>
                <a:schemeClr val="bg1"/>
              </a:solidFill>
            </a:endParaRPr>
          </a:p>
        </p:txBody>
      </p:sp>
    </p:spTree>
    <p:extLst>
      <p:ext uri="{BB962C8B-B14F-4D97-AF65-F5344CB8AC3E}">
        <p14:creationId xmlns:p14="http://schemas.microsoft.com/office/powerpoint/2010/main" val="152530241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845A209-05F7-98E5-55B1-19A73ADA56D6}"/>
            </a:ext>
          </a:extLst>
        </p:cNvPr>
        <p:cNvGrpSpPr/>
        <p:nvPr/>
      </p:nvGrpSpPr>
      <p:grpSpPr>
        <a:xfrm>
          <a:off x="0" y="0"/>
          <a:ext cx="0" cy="0"/>
          <a:chOff x="0" y="0"/>
          <a:chExt cx="0" cy="0"/>
        </a:xfrm>
      </p:grpSpPr>
      <p:sp>
        <p:nvSpPr>
          <p:cNvPr id="16" name="Content Placeholder 2">
            <a:extLst>
              <a:ext uri="{FF2B5EF4-FFF2-40B4-BE49-F238E27FC236}">
                <a16:creationId xmlns:a16="http://schemas.microsoft.com/office/drawing/2014/main" id="{A6332F58-C985-4378-B467-97C83D90647C}"/>
              </a:ext>
            </a:extLst>
          </p:cNvPr>
          <p:cNvSpPr txBox="1">
            <a:spLocks/>
          </p:cNvSpPr>
          <p:nvPr/>
        </p:nvSpPr>
        <p:spPr bwMode="auto">
          <a:xfrm>
            <a:off x="0" y="154173"/>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mn-lt"/>
                <a:ea typeface="+mj-ea"/>
                <a:cs typeface="+mj-cs"/>
              </a:rPr>
              <a:t>			</a:t>
            </a:r>
            <a:r>
              <a:rPr lang="tr-TR" sz="4000" b="1" dirty="0">
                <a:solidFill>
                  <a:srgbClr val="FF0000"/>
                </a:solidFill>
                <a:latin typeface="+mn-lt"/>
                <a:ea typeface="+mj-ea"/>
                <a:cs typeface="+mj-cs"/>
              </a:rPr>
              <a:t>11</a:t>
            </a:r>
            <a:r>
              <a:rPr lang="en-GB" sz="4000" b="1" dirty="0">
                <a:solidFill>
                  <a:srgbClr val="FF0000"/>
                </a:solidFill>
                <a:latin typeface="+mn-lt"/>
                <a:ea typeface="+mj-ea"/>
                <a:cs typeface="+mj-cs"/>
              </a:rPr>
              <a:t>.</a:t>
            </a:r>
            <a:r>
              <a:rPr lang="tr-TR" sz="4000" b="1" dirty="0">
                <a:solidFill>
                  <a:srgbClr val="FF0000"/>
                </a:solidFill>
                <a:latin typeface="+mn-lt"/>
                <a:ea typeface="+mj-ea"/>
                <a:cs typeface="+mj-cs"/>
              </a:rPr>
              <a:t>6 </a:t>
            </a:r>
            <a:r>
              <a:rPr lang="tr-TR" sz="4000" b="1" dirty="0" err="1">
                <a:solidFill>
                  <a:schemeClr val="bg1"/>
                </a:solidFill>
                <a:latin typeface="+mn-lt"/>
              </a:rPr>
              <a:t>Concurrent</a:t>
            </a:r>
            <a:r>
              <a:rPr lang="tr-TR" sz="4000" b="1" dirty="0">
                <a:solidFill>
                  <a:schemeClr val="bg1"/>
                </a:solidFill>
                <a:latin typeface="+mn-lt"/>
              </a:rPr>
              <a:t> </a:t>
            </a:r>
            <a:r>
              <a:rPr lang="tr-TR" sz="4000" b="1" dirty="0" err="1">
                <a:solidFill>
                  <a:schemeClr val="bg1"/>
                </a:solidFill>
                <a:latin typeface="+mn-lt"/>
              </a:rPr>
              <a:t>Assertion</a:t>
            </a:r>
            <a:r>
              <a:rPr lang="tr-TR" sz="4000" b="1" dirty="0">
                <a:solidFill>
                  <a:schemeClr val="bg1"/>
                </a:solidFill>
                <a:latin typeface="+mn-lt"/>
              </a:rPr>
              <a:t> </a:t>
            </a:r>
            <a:r>
              <a:rPr lang="tr-TR" sz="4000" b="1" dirty="0" err="1">
                <a:solidFill>
                  <a:schemeClr val="bg1"/>
                </a:solidFill>
                <a:latin typeface="+mn-lt"/>
              </a:rPr>
              <a:t>Statements</a:t>
            </a:r>
            <a:endParaRPr lang="en-GB" sz="4000" b="1" i="1" dirty="0">
              <a:solidFill>
                <a:schemeClr val="bg1"/>
              </a:solidFill>
              <a:latin typeface="+mn-lt"/>
              <a:cs typeface="Times New Roman" panose="02020603050405020304" pitchFamily="18" charset="0"/>
            </a:endParaRPr>
          </a:p>
        </p:txBody>
      </p:sp>
      <p:sp>
        <p:nvSpPr>
          <p:cNvPr id="21" name="Content Placeholder 2">
            <a:extLst>
              <a:ext uri="{FF2B5EF4-FFF2-40B4-BE49-F238E27FC236}">
                <a16:creationId xmlns:a16="http://schemas.microsoft.com/office/drawing/2014/main" id="{D8764C29-2464-4CEC-9F4B-CA9FAC831FB0}"/>
              </a:ext>
            </a:extLst>
          </p:cNvPr>
          <p:cNvSpPr txBox="1">
            <a:spLocks/>
          </p:cNvSpPr>
          <p:nvPr/>
        </p:nvSpPr>
        <p:spPr>
          <a:xfrm>
            <a:off x="565710" y="850199"/>
            <a:ext cx="10973481" cy="542454"/>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nSpc>
                <a:spcPct val="110000"/>
              </a:lnSpc>
            </a:pPr>
            <a:r>
              <a:rPr lang="en-US" sz="2000" dirty="0">
                <a:solidFill>
                  <a:schemeClr val="bg1"/>
                </a:solidFill>
              </a:rPr>
              <a:t>A concurrent assertion statement represents a passive process statement containing the specified assertion statement.</a:t>
            </a:r>
            <a:endParaRPr lang="en-US" sz="2000" b="1" dirty="0">
              <a:solidFill>
                <a:schemeClr val="bg1"/>
              </a:solidFill>
            </a:endParaRPr>
          </a:p>
        </p:txBody>
      </p:sp>
      <p:sp>
        <p:nvSpPr>
          <p:cNvPr id="22" name="Content Placeholder 2">
            <a:extLst>
              <a:ext uri="{FF2B5EF4-FFF2-40B4-BE49-F238E27FC236}">
                <a16:creationId xmlns:a16="http://schemas.microsoft.com/office/drawing/2014/main" id="{F494D951-578D-4E3F-8881-AAF3CD83B468}"/>
              </a:ext>
            </a:extLst>
          </p:cNvPr>
          <p:cNvSpPr txBox="1">
            <a:spLocks/>
          </p:cNvSpPr>
          <p:nvPr/>
        </p:nvSpPr>
        <p:spPr bwMode="auto">
          <a:xfrm>
            <a:off x="0" y="1646642"/>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mn-lt"/>
                <a:ea typeface="+mj-ea"/>
                <a:cs typeface="+mj-cs"/>
              </a:rPr>
              <a:t>			</a:t>
            </a:r>
            <a:r>
              <a:rPr lang="tr-TR" sz="4000" b="1" dirty="0">
                <a:solidFill>
                  <a:srgbClr val="FF0000"/>
                </a:solidFill>
                <a:latin typeface="+mn-lt"/>
                <a:ea typeface="+mj-ea"/>
                <a:cs typeface="+mj-cs"/>
              </a:rPr>
              <a:t>11</a:t>
            </a:r>
            <a:r>
              <a:rPr lang="en-GB" sz="4000" b="1" dirty="0">
                <a:solidFill>
                  <a:srgbClr val="FF0000"/>
                </a:solidFill>
                <a:latin typeface="+mn-lt"/>
                <a:ea typeface="+mj-ea"/>
                <a:cs typeface="+mj-cs"/>
              </a:rPr>
              <a:t>.</a:t>
            </a:r>
            <a:r>
              <a:rPr lang="tr-TR" sz="4000" b="1" dirty="0">
                <a:solidFill>
                  <a:srgbClr val="FF0000"/>
                </a:solidFill>
                <a:latin typeface="+mn-lt"/>
                <a:ea typeface="+mj-ea"/>
                <a:cs typeface="+mj-cs"/>
              </a:rPr>
              <a:t>7 </a:t>
            </a:r>
            <a:r>
              <a:rPr lang="tr-TR" sz="4000" b="1" dirty="0">
                <a:solidFill>
                  <a:schemeClr val="bg1"/>
                </a:solidFill>
                <a:latin typeface="+mn-lt"/>
              </a:rPr>
              <a:t>Component </a:t>
            </a:r>
            <a:r>
              <a:rPr lang="tr-TR" sz="4000" b="1" dirty="0" err="1">
                <a:solidFill>
                  <a:schemeClr val="bg1"/>
                </a:solidFill>
                <a:latin typeface="+mn-lt"/>
              </a:rPr>
              <a:t>Instantiation</a:t>
            </a:r>
            <a:r>
              <a:rPr lang="tr-TR" sz="4000" b="1" dirty="0">
                <a:solidFill>
                  <a:schemeClr val="bg1"/>
                </a:solidFill>
                <a:latin typeface="+mn-lt"/>
              </a:rPr>
              <a:t> </a:t>
            </a:r>
            <a:r>
              <a:rPr lang="tr-TR" sz="4000" b="1" dirty="0" err="1">
                <a:solidFill>
                  <a:schemeClr val="bg1"/>
                </a:solidFill>
                <a:latin typeface="+mn-lt"/>
              </a:rPr>
              <a:t>Statements</a:t>
            </a:r>
            <a:endParaRPr lang="en-GB" sz="4000" b="1" i="1" dirty="0">
              <a:solidFill>
                <a:schemeClr val="bg1"/>
              </a:solidFill>
              <a:latin typeface="+mn-lt"/>
              <a:cs typeface="Times New Roman" panose="02020603050405020304" pitchFamily="18" charset="0"/>
            </a:endParaRPr>
          </a:p>
        </p:txBody>
      </p:sp>
      <p:sp>
        <p:nvSpPr>
          <p:cNvPr id="23" name="Content Placeholder 2">
            <a:extLst>
              <a:ext uri="{FF2B5EF4-FFF2-40B4-BE49-F238E27FC236}">
                <a16:creationId xmlns:a16="http://schemas.microsoft.com/office/drawing/2014/main" id="{B5F6EE23-0A55-46EA-97AD-59D958BF4E4D}"/>
              </a:ext>
            </a:extLst>
          </p:cNvPr>
          <p:cNvSpPr txBox="1">
            <a:spLocks/>
          </p:cNvSpPr>
          <p:nvPr/>
        </p:nvSpPr>
        <p:spPr>
          <a:xfrm>
            <a:off x="565710" y="2342668"/>
            <a:ext cx="10973481" cy="542454"/>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nSpc>
                <a:spcPct val="110000"/>
              </a:lnSpc>
            </a:pPr>
            <a:r>
              <a:rPr lang="en-US" sz="2000" dirty="0">
                <a:solidFill>
                  <a:schemeClr val="bg1"/>
                </a:solidFill>
              </a:rPr>
              <a:t>Component instantiation allows you to instantiate one design unit (component) inside another design unit to create a hierarchically structured design description.</a:t>
            </a:r>
            <a:endParaRPr lang="en-US" sz="2000" b="1" dirty="0">
              <a:solidFill>
                <a:schemeClr val="bg1"/>
              </a:solidFill>
            </a:endParaRPr>
          </a:p>
        </p:txBody>
      </p:sp>
      <p:sp>
        <p:nvSpPr>
          <p:cNvPr id="24" name="Content Placeholder 2">
            <a:extLst>
              <a:ext uri="{FF2B5EF4-FFF2-40B4-BE49-F238E27FC236}">
                <a16:creationId xmlns:a16="http://schemas.microsoft.com/office/drawing/2014/main" id="{74AD22CF-D81A-4DCA-9B43-B3FCB11E9528}"/>
              </a:ext>
            </a:extLst>
          </p:cNvPr>
          <p:cNvSpPr txBox="1">
            <a:spLocks/>
          </p:cNvSpPr>
          <p:nvPr/>
        </p:nvSpPr>
        <p:spPr bwMode="auto">
          <a:xfrm>
            <a:off x="0" y="3312531"/>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mn-lt"/>
                <a:ea typeface="+mj-ea"/>
                <a:cs typeface="+mj-cs"/>
              </a:rPr>
              <a:t>			</a:t>
            </a:r>
            <a:r>
              <a:rPr lang="tr-TR" sz="4000" b="1" dirty="0">
                <a:solidFill>
                  <a:srgbClr val="FF0000"/>
                </a:solidFill>
                <a:latin typeface="+mn-lt"/>
                <a:ea typeface="+mj-ea"/>
                <a:cs typeface="+mj-cs"/>
              </a:rPr>
              <a:t>11</a:t>
            </a:r>
            <a:r>
              <a:rPr lang="en-GB" sz="4000" b="1" dirty="0">
                <a:solidFill>
                  <a:srgbClr val="FF0000"/>
                </a:solidFill>
                <a:latin typeface="+mn-lt"/>
                <a:ea typeface="+mj-ea"/>
                <a:cs typeface="+mj-cs"/>
              </a:rPr>
              <a:t>.</a:t>
            </a:r>
            <a:r>
              <a:rPr lang="tr-TR" sz="4000" b="1" dirty="0">
                <a:solidFill>
                  <a:srgbClr val="FF0000"/>
                </a:solidFill>
                <a:latin typeface="+mn-lt"/>
                <a:ea typeface="+mj-ea"/>
                <a:cs typeface="+mj-cs"/>
              </a:rPr>
              <a:t>8 </a:t>
            </a:r>
            <a:r>
              <a:rPr lang="tr-TR" sz="4000" b="1" dirty="0" err="1">
                <a:solidFill>
                  <a:schemeClr val="bg1"/>
                </a:solidFill>
                <a:latin typeface="+mn-lt"/>
                <a:ea typeface="+mj-ea"/>
                <a:cs typeface="+mj-cs"/>
              </a:rPr>
              <a:t>Generate</a:t>
            </a:r>
            <a:r>
              <a:rPr lang="tr-TR" sz="4000" b="1" dirty="0">
                <a:solidFill>
                  <a:schemeClr val="bg1"/>
                </a:solidFill>
                <a:latin typeface="+mn-lt"/>
              </a:rPr>
              <a:t> </a:t>
            </a:r>
            <a:r>
              <a:rPr lang="tr-TR" sz="4000" b="1" dirty="0" err="1">
                <a:solidFill>
                  <a:schemeClr val="bg1"/>
                </a:solidFill>
                <a:latin typeface="+mn-lt"/>
              </a:rPr>
              <a:t>Statements</a:t>
            </a:r>
            <a:endParaRPr lang="en-GB" sz="4000" b="1" i="1" dirty="0">
              <a:solidFill>
                <a:schemeClr val="bg1"/>
              </a:solidFill>
              <a:latin typeface="+mn-lt"/>
              <a:cs typeface="Times New Roman" panose="02020603050405020304" pitchFamily="18" charset="0"/>
            </a:endParaRPr>
          </a:p>
        </p:txBody>
      </p:sp>
      <p:sp>
        <p:nvSpPr>
          <p:cNvPr id="25" name="Content Placeholder 2">
            <a:extLst>
              <a:ext uri="{FF2B5EF4-FFF2-40B4-BE49-F238E27FC236}">
                <a16:creationId xmlns:a16="http://schemas.microsoft.com/office/drawing/2014/main" id="{8C5234C0-1BCB-4371-91CB-A9F9A966E110}"/>
              </a:ext>
            </a:extLst>
          </p:cNvPr>
          <p:cNvSpPr txBox="1">
            <a:spLocks/>
          </p:cNvSpPr>
          <p:nvPr/>
        </p:nvSpPr>
        <p:spPr>
          <a:xfrm>
            <a:off x="609259" y="4008557"/>
            <a:ext cx="10973481" cy="542454"/>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lnSpc>
                <a:spcPct val="110000"/>
              </a:lnSpc>
            </a:pPr>
            <a:r>
              <a:rPr lang="en-US" sz="2000" dirty="0">
                <a:solidFill>
                  <a:schemeClr val="bg1"/>
                </a:solidFill>
              </a:rPr>
              <a:t>Generate statements are used to accomplish one of two goals: </a:t>
            </a:r>
            <a:endParaRPr lang="tr-TR" sz="2000" dirty="0">
              <a:solidFill>
                <a:schemeClr val="bg1"/>
              </a:solidFill>
            </a:endParaRPr>
          </a:p>
          <a:p>
            <a:pPr marL="0" indent="0">
              <a:lnSpc>
                <a:spcPct val="110000"/>
              </a:lnSpc>
              <a:buNone/>
            </a:pPr>
            <a:r>
              <a:rPr lang="tr-TR" sz="2000" dirty="0">
                <a:solidFill>
                  <a:schemeClr val="bg1"/>
                </a:solidFill>
              </a:rPr>
              <a:t>  </a:t>
            </a:r>
            <a:r>
              <a:rPr lang="en-US" sz="2000" dirty="0">
                <a:solidFill>
                  <a:schemeClr val="bg1"/>
                </a:solidFill>
              </a:rPr>
              <a:t>– Replicating Logic in VHDL </a:t>
            </a:r>
            <a:endParaRPr lang="tr-TR" sz="2000" dirty="0">
              <a:solidFill>
                <a:schemeClr val="bg1"/>
              </a:solidFill>
            </a:endParaRPr>
          </a:p>
          <a:p>
            <a:pPr marL="0" indent="0">
              <a:lnSpc>
                <a:spcPct val="110000"/>
              </a:lnSpc>
              <a:buNone/>
            </a:pPr>
            <a:r>
              <a:rPr lang="tr-TR" sz="2000" dirty="0">
                <a:solidFill>
                  <a:schemeClr val="bg1"/>
                </a:solidFill>
              </a:rPr>
              <a:t>  </a:t>
            </a:r>
            <a:r>
              <a:rPr lang="en-US" sz="2000" dirty="0">
                <a:solidFill>
                  <a:schemeClr val="bg1"/>
                </a:solidFill>
              </a:rPr>
              <a:t>– Turning on/off blocks of logic in VHDL</a:t>
            </a:r>
            <a:endParaRPr lang="en-US" sz="2000" b="1" dirty="0">
              <a:solidFill>
                <a:schemeClr val="bg1"/>
              </a:solidFill>
            </a:endParaRPr>
          </a:p>
        </p:txBody>
      </p:sp>
    </p:spTree>
    <p:extLst>
      <p:ext uri="{BB962C8B-B14F-4D97-AF65-F5344CB8AC3E}">
        <p14:creationId xmlns:p14="http://schemas.microsoft.com/office/powerpoint/2010/main" val="196161013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845A209-05F7-98E5-55B1-19A73ADA56D6}"/>
            </a:ext>
          </a:extLst>
        </p:cNvPr>
        <p:cNvGrpSpPr/>
        <p:nvPr/>
      </p:nvGrpSpPr>
      <p:grpSpPr>
        <a:xfrm>
          <a:off x="0" y="0"/>
          <a:ext cx="0" cy="0"/>
          <a:chOff x="0" y="0"/>
          <a:chExt cx="0" cy="0"/>
        </a:xfrm>
      </p:grpSpPr>
      <p:sp>
        <p:nvSpPr>
          <p:cNvPr id="6" name="Metin kutusu 5">
            <a:extLst>
              <a:ext uri="{FF2B5EF4-FFF2-40B4-BE49-F238E27FC236}">
                <a16:creationId xmlns:a16="http://schemas.microsoft.com/office/drawing/2014/main" id="{67949C3B-61FF-405E-850A-EFAD9239A054}"/>
              </a:ext>
            </a:extLst>
          </p:cNvPr>
          <p:cNvSpPr txBox="1"/>
          <p:nvPr/>
        </p:nvSpPr>
        <p:spPr>
          <a:xfrm>
            <a:off x="599090" y="875380"/>
            <a:ext cx="3431627" cy="5693866"/>
          </a:xfrm>
          <a:prstGeom prst="rect">
            <a:avLst/>
          </a:prstGeom>
          <a:noFill/>
        </p:spPr>
        <p:txBody>
          <a:bodyPr wrap="square">
            <a:spAutoFit/>
          </a:bodyPr>
          <a:lstStyle/>
          <a:p>
            <a:r>
              <a:rPr lang="tr-TR" sz="1400" b="1" dirty="0">
                <a:solidFill>
                  <a:srgbClr val="FFFF00"/>
                </a:solidFill>
                <a:effectLst/>
                <a:latin typeface="Times New Roman" panose="02020603050405020304" pitchFamily="18" charset="0"/>
                <a:cs typeface="Times New Roman" panose="02020603050405020304" pitchFamily="18" charset="0"/>
              </a:rPr>
              <a:t>-</a:t>
            </a:r>
            <a:r>
              <a:rPr lang="tr-TR" sz="1400" b="1" dirty="0" err="1">
                <a:solidFill>
                  <a:srgbClr val="FFFF00"/>
                </a:solidFill>
                <a:effectLst/>
                <a:latin typeface="Times New Roman" panose="02020603050405020304" pitchFamily="18" charset="0"/>
                <a:cs typeface="Times New Roman" panose="02020603050405020304" pitchFamily="18" charset="0"/>
              </a:rPr>
              <a:t>Block</a:t>
            </a:r>
            <a:r>
              <a:rPr lang="tr-TR" sz="1400" b="1" dirty="0">
                <a:solidFill>
                  <a:srgbClr val="FFFF00"/>
                </a:solidFill>
                <a:effectLst/>
                <a:latin typeface="Times New Roman" panose="02020603050405020304" pitchFamily="18" charset="0"/>
                <a:cs typeface="Times New Roman" panose="02020603050405020304" pitchFamily="18" charset="0"/>
              </a:rPr>
              <a:t> Statement</a:t>
            </a:r>
          </a:p>
          <a:p>
            <a:r>
              <a:rPr lang="en-US" sz="1400" b="1" dirty="0">
                <a:solidFill>
                  <a:schemeClr val="bg1"/>
                </a:solidFill>
                <a:effectLst/>
                <a:latin typeface="Times New Roman" panose="02020603050405020304" pitchFamily="18" charset="0"/>
                <a:cs typeface="Times New Roman" panose="02020603050405020304" pitchFamily="18" charset="0"/>
              </a:rPr>
              <a:t>architecture </a:t>
            </a:r>
            <a:r>
              <a:rPr lang="en-US" sz="1400" b="1" dirty="0" err="1">
                <a:solidFill>
                  <a:schemeClr val="bg1"/>
                </a:solidFill>
                <a:effectLst/>
                <a:latin typeface="Times New Roman" panose="02020603050405020304" pitchFamily="18" charset="0"/>
                <a:cs typeface="Times New Roman" panose="02020603050405020304" pitchFamily="18" charset="0"/>
              </a:rPr>
              <a:t>rtl</a:t>
            </a:r>
            <a:r>
              <a:rPr lang="en-US" sz="1400" b="1" dirty="0">
                <a:solidFill>
                  <a:schemeClr val="bg1"/>
                </a:solidFill>
                <a:effectLst/>
                <a:latin typeface="Times New Roman" panose="02020603050405020304" pitchFamily="18" charset="0"/>
                <a:cs typeface="Times New Roman" panose="02020603050405020304" pitchFamily="18" charset="0"/>
              </a:rPr>
              <a:t> of </a:t>
            </a:r>
            <a:r>
              <a:rPr lang="en-US" sz="1400" b="1" dirty="0" err="1">
                <a:solidFill>
                  <a:schemeClr val="bg1"/>
                </a:solidFill>
                <a:effectLst/>
                <a:latin typeface="Times New Roman" panose="02020603050405020304" pitchFamily="18" charset="0"/>
                <a:cs typeface="Times New Roman" panose="02020603050405020304" pitchFamily="18" charset="0"/>
              </a:rPr>
              <a:t>dsp</a:t>
            </a:r>
            <a:r>
              <a:rPr lang="en-US" sz="1400" b="1" dirty="0">
                <a:solidFill>
                  <a:schemeClr val="bg1"/>
                </a:solidFill>
                <a:effectLst/>
                <a:latin typeface="Times New Roman" panose="02020603050405020304" pitchFamily="18" charset="0"/>
                <a:cs typeface="Times New Roman" panose="02020603050405020304" pitchFamily="18" charset="0"/>
              </a:rPr>
              <a:t> is</a:t>
            </a:r>
          </a:p>
          <a:p>
            <a:r>
              <a:rPr lang="en-US" sz="1400" b="1" dirty="0">
                <a:solidFill>
                  <a:schemeClr val="bg1"/>
                </a:solidFill>
                <a:effectLst/>
                <a:latin typeface="Times New Roman" panose="02020603050405020304" pitchFamily="18" charset="0"/>
                <a:cs typeface="Times New Roman" panose="02020603050405020304" pitchFamily="18" charset="0"/>
              </a:rPr>
              <a:t>  ...</a:t>
            </a:r>
          </a:p>
          <a:p>
            <a:r>
              <a:rPr lang="en-US" sz="1400" b="1" dirty="0">
                <a:solidFill>
                  <a:schemeClr val="bg1"/>
                </a:solidFill>
                <a:effectLst/>
                <a:latin typeface="Times New Roman" panose="02020603050405020304" pitchFamily="18" charset="0"/>
                <a:cs typeface="Times New Roman" panose="02020603050405020304" pitchFamily="18" charset="0"/>
              </a:rPr>
              <a:t> begin</a:t>
            </a:r>
          </a:p>
          <a:p>
            <a:r>
              <a:rPr lang="en-US" sz="1400" b="1" dirty="0">
                <a:solidFill>
                  <a:schemeClr val="bg1"/>
                </a:solidFill>
                <a:effectLst/>
                <a:latin typeface="Times New Roman" panose="02020603050405020304" pitchFamily="18" charset="0"/>
                <a:cs typeface="Times New Roman" panose="02020603050405020304" pitchFamily="18" charset="0"/>
              </a:rPr>
              <a:t>  </a:t>
            </a:r>
            <a:r>
              <a:rPr lang="en-US" sz="1400" b="1" dirty="0" err="1">
                <a:solidFill>
                  <a:schemeClr val="bg1"/>
                </a:solidFill>
                <a:effectLst/>
                <a:latin typeface="Times New Roman" panose="02020603050405020304" pitchFamily="18" charset="0"/>
                <a:cs typeface="Times New Roman" panose="02020603050405020304" pitchFamily="18" charset="0"/>
              </a:rPr>
              <a:t>mac_unit</a:t>
            </a:r>
            <a:r>
              <a:rPr lang="en-US" sz="1400" b="1" dirty="0">
                <a:solidFill>
                  <a:schemeClr val="bg1"/>
                </a:solidFill>
                <a:effectLst/>
                <a:latin typeface="Times New Roman" panose="02020603050405020304" pitchFamily="18" charset="0"/>
                <a:cs typeface="Times New Roman" panose="02020603050405020304" pitchFamily="18" charset="0"/>
              </a:rPr>
              <a:t>: block</a:t>
            </a:r>
          </a:p>
          <a:p>
            <a:r>
              <a:rPr lang="en-US" sz="1400" b="1" dirty="0">
                <a:solidFill>
                  <a:schemeClr val="bg1"/>
                </a:solidFill>
                <a:effectLst/>
                <a:latin typeface="Times New Roman" panose="02020603050405020304" pitchFamily="18" charset="0"/>
                <a:cs typeface="Times New Roman" panose="02020603050405020304" pitchFamily="18" charset="0"/>
              </a:rPr>
              <a:t>  port (a, b: in float32; </a:t>
            </a:r>
            <a:r>
              <a:rPr lang="en-US" sz="1400" b="1" dirty="0" err="1">
                <a:solidFill>
                  <a:schemeClr val="bg1"/>
                </a:solidFill>
                <a:effectLst/>
                <a:latin typeface="Times New Roman" panose="02020603050405020304" pitchFamily="18" charset="0"/>
                <a:cs typeface="Times New Roman" panose="02020603050405020304" pitchFamily="18" charset="0"/>
              </a:rPr>
              <a:t>mac_out</a:t>
            </a:r>
            <a:r>
              <a:rPr lang="en-US" sz="1400" b="1" dirty="0">
                <a:solidFill>
                  <a:schemeClr val="bg1"/>
                </a:solidFill>
                <a:effectLst/>
                <a:latin typeface="Times New Roman" panose="02020603050405020304" pitchFamily="18" charset="0"/>
                <a:cs typeface="Times New Roman" panose="02020603050405020304" pitchFamily="18" charset="0"/>
              </a:rPr>
              <a:t>: out float32);</a:t>
            </a:r>
          </a:p>
          <a:p>
            <a:r>
              <a:rPr lang="en-US" sz="1400" b="1" dirty="0">
                <a:solidFill>
                  <a:schemeClr val="bg1"/>
                </a:solidFill>
                <a:effectLst/>
                <a:latin typeface="Times New Roman" panose="02020603050405020304" pitchFamily="18" charset="0"/>
                <a:cs typeface="Times New Roman" panose="02020603050405020304" pitchFamily="18" charset="0"/>
              </a:rPr>
              <a:t>  port map (a = &gt; x, b = &gt; y, </a:t>
            </a:r>
            <a:r>
              <a:rPr lang="en-US" sz="1400" b="1" dirty="0" err="1">
                <a:solidFill>
                  <a:schemeClr val="bg1"/>
                </a:solidFill>
                <a:effectLst/>
                <a:latin typeface="Times New Roman" panose="02020603050405020304" pitchFamily="18" charset="0"/>
                <a:cs typeface="Times New Roman" panose="02020603050405020304" pitchFamily="18" charset="0"/>
              </a:rPr>
              <a:t>mac_out</a:t>
            </a:r>
            <a:r>
              <a:rPr lang="en-US" sz="1400" b="1" dirty="0">
                <a:solidFill>
                  <a:schemeClr val="bg1"/>
                </a:solidFill>
                <a:effectLst/>
                <a:latin typeface="Times New Roman" panose="02020603050405020304" pitchFamily="18" charset="0"/>
                <a:cs typeface="Times New Roman" panose="02020603050405020304" pitchFamily="18" charset="0"/>
              </a:rPr>
              <a:t> = &gt; acc);</a:t>
            </a:r>
          </a:p>
          <a:p>
            <a:r>
              <a:rPr lang="en-US" sz="1400" b="1" dirty="0">
                <a:solidFill>
                  <a:schemeClr val="bg1"/>
                </a:solidFill>
                <a:effectLst/>
                <a:latin typeface="Times New Roman" panose="02020603050405020304" pitchFamily="18" charset="0"/>
                <a:cs typeface="Times New Roman" panose="02020603050405020304" pitchFamily="18" charset="0"/>
              </a:rPr>
              <a:t>  signal </a:t>
            </a:r>
            <a:r>
              <a:rPr lang="en-US" sz="1400" b="1" dirty="0" err="1">
                <a:solidFill>
                  <a:schemeClr val="bg1"/>
                </a:solidFill>
                <a:effectLst/>
                <a:latin typeface="Times New Roman" panose="02020603050405020304" pitchFamily="18" charset="0"/>
                <a:cs typeface="Times New Roman" panose="02020603050405020304" pitchFamily="18" charset="0"/>
              </a:rPr>
              <a:t>multiplier_out</a:t>
            </a:r>
            <a:r>
              <a:rPr lang="en-US" sz="1400" b="1" dirty="0">
                <a:solidFill>
                  <a:schemeClr val="bg1"/>
                </a:solidFill>
                <a:effectLst/>
                <a:latin typeface="Times New Roman" panose="02020603050405020304" pitchFamily="18" charset="0"/>
                <a:cs typeface="Times New Roman" panose="02020603050405020304" pitchFamily="18" charset="0"/>
              </a:rPr>
              <a:t>: float32;</a:t>
            </a:r>
          </a:p>
          <a:p>
            <a:r>
              <a:rPr lang="en-US" sz="1400" b="1" dirty="0">
                <a:solidFill>
                  <a:schemeClr val="bg1"/>
                </a:solidFill>
                <a:effectLst/>
                <a:latin typeface="Times New Roman" panose="02020603050405020304" pitchFamily="18" charset="0"/>
                <a:cs typeface="Times New Roman" panose="02020603050405020304" pitchFamily="18" charset="0"/>
              </a:rPr>
              <a:t>  signal </a:t>
            </a:r>
            <a:r>
              <a:rPr lang="en-US" sz="1400" b="1" dirty="0" err="1">
                <a:solidFill>
                  <a:schemeClr val="bg1"/>
                </a:solidFill>
                <a:effectLst/>
                <a:latin typeface="Times New Roman" panose="02020603050405020304" pitchFamily="18" charset="0"/>
                <a:cs typeface="Times New Roman" panose="02020603050405020304" pitchFamily="18" charset="0"/>
              </a:rPr>
              <a:t>adder_out</a:t>
            </a:r>
            <a:r>
              <a:rPr lang="en-US" sz="1400" b="1" dirty="0">
                <a:solidFill>
                  <a:schemeClr val="bg1"/>
                </a:solidFill>
                <a:effectLst/>
                <a:latin typeface="Times New Roman" panose="02020603050405020304" pitchFamily="18" charset="0"/>
                <a:cs typeface="Times New Roman" panose="02020603050405020304" pitchFamily="18" charset="0"/>
              </a:rPr>
              <a:t>: float32 ;</a:t>
            </a:r>
          </a:p>
          <a:p>
            <a:br>
              <a:rPr lang="en-US" sz="1400" b="1" dirty="0">
                <a:solidFill>
                  <a:schemeClr val="bg1"/>
                </a:solidFill>
                <a:effectLst/>
                <a:latin typeface="Times New Roman" panose="02020603050405020304" pitchFamily="18" charset="0"/>
                <a:cs typeface="Times New Roman" panose="02020603050405020304" pitchFamily="18" charset="0"/>
              </a:rPr>
            </a:br>
            <a:r>
              <a:rPr lang="en-US" sz="1400" b="1" dirty="0">
                <a:solidFill>
                  <a:schemeClr val="bg1"/>
                </a:solidFill>
                <a:effectLst/>
                <a:latin typeface="Times New Roman" panose="02020603050405020304" pitchFamily="18" charset="0"/>
                <a:cs typeface="Times New Roman" panose="02020603050405020304" pitchFamily="18" charset="0"/>
              </a:rPr>
              <a:t>  begin</a:t>
            </a:r>
          </a:p>
          <a:p>
            <a:r>
              <a:rPr lang="en-US" sz="1400" b="1" dirty="0">
                <a:solidFill>
                  <a:schemeClr val="bg1"/>
                </a:solidFill>
                <a:effectLst/>
                <a:latin typeface="Times New Roman" panose="02020603050405020304" pitchFamily="18" charset="0"/>
                <a:cs typeface="Times New Roman" panose="02020603050405020304" pitchFamily="18" charset="0"/>
              </a:rPr>
              <a:t>    </a:t>
            </a:r>
            <a:r>
              <a:rPr lang="en-US" sz="1400" b="1" dirty="0" err="1">
                <a:solidFill>
                  <a:schemeClr val="bg1"/>
                </a:solidFill>
                <a:effectLst/>
                <a:latin typeface="Times New Roman" panose="02020603050405020304" pitchFamily="18" charset="0"/>
                <a:cs typeface="Times New Roman" panose="02020603050405020304" pitchFamily="18" charset="0"/>
              </a:rPr>
              <a:t>multiplier_out</a:t>
            </a:r>
            <a:r>
              <a:rPr lang="en-US" sz="1400" b="1" dirty="0">
                <a:solidFill>
                  <a:schemeClr val="bg1"/>
                </a:solidFill>
                <a:effectLst/>
                <a:latin typeface="Times New Roman" panose="02020603050405020304" pitchFamily="18" charset="0"/>
                <a:cs typeface="Times New Roman" panose="02020603050405020304" pitchFamily="18" charset="0"/>
              </a:rPr>
              <a:t> &lt;= a * b;</a:t>
            </a:r>
          </a:p>
          <a:p>
            <a:r>
              <a:rPr lang="en-US" sz="1400" b="1" dirty="0">
                <a:solidFill>
                  <a:schemeClr val="bg1"/>
                </a:solidFill>
                <a:effectLst/>
                <a:latin typeface="Times New Roman" panose="02020603050405020304" pitchFamily="18" charset="0"/>
                <a:cs typeface="Times New Roman" panose="02020603050405020304" pitchFamily="18" charset="0"/>
              </a:rPr>
              <a:t>    </a:t>
            </a:r>
            <a:r>
              <a:rPr lang="en-US" sz="1400" b="1" dirty="0" err="1">
                <a:solidFill>
                  <a:schemeClr val="bg1"/>
                </a:solidFill>
                <a:effectLst/>
                <a:latin typeface="Times New Roman" panose="02020603050405020304" pitchFamily="18" charset="0"/>
                <a:cs typeface="Times New Roman" panose="02020603050405020304" pitchFamily="18" charset="0"/>
              </a:rPr>
              <a:t>adder_out</a:t>
            </a:r>
            <a:r>
              <a:rPr lang="en-US" sz="1400" b="1" dirty="0">
                <a:solidFill>
                  <a:schemeClr val="bg1"/>
                </a:solidFill>
                <a:effectLst/>
                <a:latin typeface="Times New Roman" panose="02020603050405020304" pitchFamily="18" charset="0"/>
                <a:cs typeface="Times New Roman" panose="02020603050405020304" pitchFamily="18" charset="0"/>
              </a:rPr>
              <a:t> &lt;= </a:t>
            </a:r>
            <a:r>
              <a:rPr lang="en-US" sz="1400" b="1" dirty="0" err="1">
                <a:solidFill>
                  <a:schemeClr val="bg1"/>
                </a:solidFill>
                <a:effectLst/>
                <a:latin typeface="Times New Roman" panose="02020603050405020304" pitchFamily="18" charset="0"/>
                <a:cs typeface="Times New Roman" panose="02020603050405020304" pitchFamily="18" charset="0"/>
              </a:rPr>
              <a:t>multiplier_out</a:t>
            </a:r>
            <a:r>
              <a:rPr lang="en-US" sz="1400" b="1" dirty="0">
                <a:solidFill>
                  <a:schemeClr val="bg1"/>
                </a:solidFill>
                <a:effectLst/>
                <a:latin typeface="Times New Roman" panose="02020603050405020304" pitchFamily="18" charset="0"/>
                <a:cs typeface="Times New Roman" panose="02020603050405020304" pitchFamily="18" charset="0"/>
              </a:rPr>
              <a:t> + </a:t>
            </a:r>
            <a:r>
              <a:rPr lang="en-US" sz="1400" b="1" dirty="0" err="1">
                <a:solidFill>
                  <a:schemeClr val="bg1"/>
                </a:solidFill>
                <a:effectLst/>
                <a:latin typeface="Times New Roman" panose="02020603050405020304" pitchFamily="18" charset="0"/>
                <a:cs typeface="Times New Roman" panose="02020603050405020304" pitchFamily="18" charset="0"/>
              </a:rPr>
              <a:t>mac_out</a:t>
            </a:r>
            <a:r>
              <a:rPr lang="en-US" sz="1400" b="1" dirty="0">
                <a:solidFill>
                  <a:schemeClr val="bg1"/>
                </a:solidFill>
                <a:effectLst/>
                <a:latin typeface="Times New Roman" panose="02020603050405020304" pitchFamily="18" charset="0"/>
                <a:cs typeface="Times New Roman" panose="02020603050405020304" pitchFamily="18" charset="0"/>
              </a:rPr>
              <a:t>;</a:t>
            </a:r>
          </a:p>
          <a:p>
            <a:r>
              <a:rPr lang="en-US" sz="1400" b="1" dirty="0">
                <a:solidFill>
                  <a:schemeClr val="bg1"/>
                </a:solidFill>
                <a:effectLst/>
                <a:latin typeface="Times New Roman" panose="02020603050405020304" pitchFamily="18" charset="0"/>
                <a:cs typeface="Times New Roman" panose="02020603050405020304" pitchFamily="18" charset="0"/>
              </a:rPr>
              <a:t>    process (clock, reset) begin</a:t>
            </a:r>
          </a:p>
          <a:p>
            <a:r>
              <a:rPr lang="en-US" sz="1400" b="1" dirty="0">
                <a:solidFill>
                  <a:schemeClr val="bg1"/>
                </a:solidFill>
                <a:effectLst/>
                <a:latin typeface="Times New Roman" panose="02020603050405020304" pitchFamily="18" charset="0"/>
                <a:cs typeface="Times New Roman" panose="02020603050405020304" pitchFamily="18" charset="0"/>
              </a:rPr>
              <a:t>      if reset then</a:t>
            </a:r>
          </a:p>
          <a:p>
            <a:r>
              <a:rPr lang="en-US" sz="1400" b="1" dirty="0">
                <a:solidFill>
                  <a:schemeClr val="bg1"/>
                </a:solidFill>
                <a:effectLst/>
                <a:latin typeface="Times New Roman" panose="02020603050405020304" pitchFamily="18" charset="0"/>
                <a:cs typeface="Times New Roman" panose="02020603050405020304" pitchFamily="18" charset="0"/>
              </a:rPr>
              <a:t>        </a:t>
            </a:r>
            <a:r>
              <a:rPr lang="en-US" sz="1400" b="1" dirty="0" err="1">
                <a:solidFill>
                  <a:schemeClr val="bg1"/>
                </a:solidFill>
                <a:effectLst/>
                <a:latin typeface="Times New Roman" panose="02020603050405020304" pitchFamily="18" charset="0"/>
                <a:cs typeface="Times New Roman" panose="02020603050405020304" pitchFamily="18" charset="0"/>
              </a:rPr>
              <a:t>mac_out</a:t>
            </a:r>
            <a:r>
              <a:rPr lang="en-US" sz="1400" b="1" dirty="0">
                <a:solidFill>
                  <a:schemeClr val="bg1"/>
                </a:solidFill>
                <a:effectLst/>
                <a:latin typeface="Times New Roman" panose="02020603050405020304" pitchFamily="18" charset="0"/>
                <a:cs typeface="Times New Roman" panose="02020603050405020304" pitchFamily="18" charset="0"/>
              </a:rPr>
              <a:t> &lt;= ( others = &gt; '0');</a:t>
            </a:r>
          </a:p>
          <a:p>
            <a:r>
              <a:rPr lang="en-US" sz="1400" b="1" dirty="0">
                <a:solidFill>
                  <a:schemeClr val="bg1"/>
                </a:solidFill>
                <a:effectLst/>
                <a:latin typeface="Times New Roman" panose="02020603050405020304" pitchFamily="18" charset="0"/>
                <a:cs typeface="Times New Roman" panose="02020603050405020304" pitchFamily="18" charset="0"/>
              </a:rPr>
              <a:t>      </a:t>
            </a:r>
            <a:r>
              <a:rPr lang="en-US" sz="1400" b="1" dirty="0" err="1">
                <a:solidFill>
                  <a:schemeClr val="bg1"/>
                </a:solidFill>
                <a:effectLst/>
                <a:latin typeface="Times New Roman" panose="02020603050405020304" pitchFamily="18" charset="0"/>
                <a:cs typeface="Times New Roman" panose="02020603050405020304" pitchFamily="18" charset="0"/>
              </a:rPr>
              <a:t>elsif</a:t>
            </a:r>
            <a:r>
              <a:rPr lang="en-US" sz="1400" b="1" dirty="0">
                <a:solidFill>
                  <a:schemeClr val="bg1"/>
                </a:solidFill>
                <a:effectLst/>
                <a:latin typeface="Times New Roman" panose="02020603050405020304" pitchFamily="18" charset="0"/>
                <a:cs typeface="Times New Roman" panose="02020603050405020304" pitchFamily="18" charset="0"/>
              </a:rPr>
              <a:t> </a:t>
            </a:r>
            <a:r>
              <a:rPr lang="en-US" sz="1400" b="1" dirty="0" err="1">
                <a:solidFill>
                  <a:schemeClr val="bg1"/>
                </a:solidFill>
                <a:effectLst/>
                <a:latin typeface="Times New Roman" panose="02020603050405020304" pitchFamily="18" charset="0"/>
                <a:cs typeface="Times New Roman" panose="02020603050405020304" pitchFamily="18" charset="0"/>
              </a:rPr>
              <a:t>rising_edge</a:t>
            </a:r>
            <a:r>
              <a:rPr lang="en-US" sz="1400" b="1" dirty="0">
                <a:solidFill>
                  <a:schemeClr val="bg1"/>
                </a:solidFill>
                <a:effectLst/>
                <a:latin typeface="Times New Roman" panose="02020603050405020304" pitchFamily="18" charset="0"/>
                <a:cs typeface="Times New Roman" panose="02020603050405020304" pitchFamily="18" charset="0"/>
              </a:rPr>
              <a:t>(clock) then</a:t>
            </a:r>
          </a:p>
          <a:p>
            <a:r>
              <a:rPr lang="en-US" sz="1400" b="1" dirty="0">
                <a:solidFill>
                  <a:schemeClr val="bg1"/>
                </a:solidFill>
                <a:effectLst/>
                <a:latin typeface="Times New Roman" panose="02020603050405020304" pitchFamily="18" charset="0"/>
                <a:cs typeface="Times New Roman" panose="02020603050405020304" pitchFamily="18" charset="0"/>
              </a:rPr>
              <a:t>        </a:t>
            </a:r>
            <a:r>
              <a:rPr lang="en-US" sz="1400" b="1" dirty="0" err="1">
                <a:solidFill>
                  <a:schemeClr val="bg1"/>
                </a:solidFill>
                <a:effectLst/>
                <a:latin typeface="Times New Roman" panose="02020603050405020304" pitchFamily="18" charset="0"/>
                <a:cs typeface="Times New Roman" panose="02020603050405020304" pitchFamily="18" charset="0"/>
              </a:rPr>
              <a:t>mac_out</a:t>
            </a:r>
            <a:r>
              <a:rPr lang="en-US" sz="1400" b="1" dirty="0">
                <a:solidFill>
                  <a:schemeClr val="bg1"/>
                </a:solidFill>
                <a:effectLst/>
                <a:latin typeface="Times New Roman" panose="02020603050405020304" pitchFamily="18" charset="0"/>
                <a:cs typeface="Times New Roman" panose="02020603050405020304" pitchFamily="18" charset="0"/>
              </a:rPr>
              <a:t> &lt;= </a:t>
            </a:r>
            <a:r>
              <a:rPr lang="en-US" sz="1400" b="1" dirty="0" err="1">
                <a:solidFill>
                  <a:schemeClr val="bg1"/>
                </a:solidFill>
                <a:effectLst/>
                <a:latin typeface="Times New Roman" panose="02020603050405020304" pitchFamily="18" charset="0"/>
                <a:cs typeface="Times New Roman" panose="02020603050405020304" pitchFamily="18" charset="0"/>
              </a:rPr>
              <a:t>adder_out</a:t>
            </a:r>
            <a:r>
              <a:rPr lang="en-US" sz="1400" b="1" dirty="0">
                <a:solidFill>
                  <a:schemeClr val="bg1"/>
                </a:solidFill>
                <a:effectLst/>
                <a:latin typeface="Times New Roman" panose="02020603050405020304" pitchFamily="18" charset="0"/>
                <a:cs typeface="Times New Roman" panose="02020603050405020304" pitchFamily="18" charset="0"/>
              </a:rPr>
              <a:t>;</a:t>
            </a:r>
          </a:p>
          <a:p>
            <a:r>
              <a:rPr lang="en-US" sz="1400" b="1" dirty="0">
                <a:solidFill>
                  <a:schemeClr val="bg1"/>
                </a:solidFill>
                <a:effectLst/>
                <a:latin typeface="Times New Roman" panose="02020603050405020304" pitchFamily="18" charset="0"/>
                <a:cs typeface="Times New Roman" panose="02020603050405020304" pitchFamily="18" charset="0"/>
              </a:rPr>
              <a:t>      end if ;</a:t>
            </a:r>
          </a:p>
          <a:p>
            <a:r>
              <a:rPr lang="en-US" sz="1400" b="1" dirty="0">
                <a:solidFill>
                  <a:schemeClr val="bg1"/>
                </a:solidFill>
                <a:effectLst/>
                <a:latin typeface="Times New Roman" panose="02020603050405020304" pitchFamily="18" charset="0"/>
                <a:cs typeface="Times New Roman" panose="02020603050405020304" pitchFamily="18" charset="0"/>
              </a:rPr>
              <a:t>    end process ;</a:t>
            </a:r>
          </a:p>
          <a:p>
            <a:r>
              <a:rPr lang="en-US" sz="1400" b="1" dirty="0">
                <a:solidFill>
                  <a:schemeClr val="bg1"/>
                </a:solidFill>
                <a:effectLst/>
                <a:latin typeface="Times New Roman" panose="02020603050405020304" pitchFamily="18" charset="0"/>
                <a:cs typeface="Times New Roman" panose="02020603050405020304" pitchFamily="18" charset="0"/>
              </a:rPr>
              <a:t>  end block ;</a:t>
            </a:r>
          </a:p>
          <a:p>
            <a:r>
              <a:rPr lang="en-US" sz="1400" b="1" dirty="0">
                <a:solidFill>
                  <a:schemeClr val="bg1"/>
                </a:solidFill>
                <a:effectLst/>
                <a:latin typeface="Times New Roman" panose="02020603050405020304" pitchFamily="18" charset="0"/>
                <a:cs typeface="Times New Roman" panose="02020603050405020304" pitchFamily="18" charset="0"/>
              </a:rPr>
              <a:t>    ...</a:t>
            </a:r>
          </a:p>
          <a:p>
            <a:r>
              <a:rPr lang="en-US" sz="1400" b="1" dirty="0">
                <a:solidFill>
                  <a:schemeClr val="bg1"/>
                </a:solidFill>
                <a:effectLst/>
                <a:latin typeface="Times New Roman" panose="02020603050405020304" pitchFamily="18" charset="0"/>
                <a:cs typeface="Times New Roman" panose="02020603050405020304" pitchFamily="18" charset="0"/>
              </a:rPr>
              <a:t>end architecture </a:t>
            </a:r>
            <a:r>
              <a:rPr lang="en-US" sz="1400" b="1" dirty="0" err="1">
                <a:solidFill>
                  <a:schemeClr val="bg1"/>
                </a:solidFill>
                <a:effectLst/>
                <a:latin typeface="Times New Roman" panose="02020603050405020304" pitchFamily="18" charset="0"/>
                <a:cs typeface="Times New Roman" panose="02020603050405020304" pitchFamily="18" charset="0"/>
              </a:rPr>
              <a:t>rtl</a:t>
            </a:r>
            <a:r>
              <a:rPr lang="en-US" sz="1400" b="1" dirty="0">
                <a:solidFill>
                  <a:schemeClr val="bg1"/>
                </a:solidFill>
                <a:effectLst/>
                <a:latin typeface="Times New Roman" panose="02020603050405020304" pitchFamily="18" charset="0"/>
                <a:cs typeface="Times New Roman" panose="02020603050405020304" pitchFamily="18" charset="0"/>
              </a:rPr>
              <a:t>;</a:t>
            </a:r>
          </a:p>
          <a:p>
            <a:endParaRPr lang="en-US" sz="1400" b="1" dirty="0">
              <a:solidFill>
                <a:schemeClr val="bg1"/>
              </a:solidFill>
              <a:effectLst/>
              <a:latin typeface="Times New Roman" panose="02020603050405020304" pitchFamily="18" charset="0"/>
              <a:cs typeface="Times New Roman" panose="02020603050405020304" pitchFamily="18" charset="0"/>
            </a:endParaRPr>
          </a:p>
        </p:txBody>
      </p:sp>
      <p:sp>
        <p:nvSpPr>
          <p:cNvPr id="10" name="Metin kutusu 9">
            <a:extLst>
              <a:ext uri="{FF2B5EF4-FFF2-40B4-BE49-F238E27FC236}">
                <a16:creationId xmlns:a16="http://schemas.microsoft.com/office/drawing/2014/main" id="{EF879E15-60AF-459E-8F39-5FBB4C8A56AE}"/>
              </a:ext>
            </a:extLst>
          </p:cNvPr>
          <p:cNvSpPr txBox="1"/>
          <p:nvPr/>
        </p:nvSpPr>
        <p:spPr>
          <a:xfrm>
            <a:off x="4272845" y="875380"/>
            <a:ext cx="4125314" cy="4401205"/>
          </a:xfrm>
          <a:prstGeom prst="rect">
            <a:avLst/>
          </a:prstGeom>
          <a:noFill/>
        </p:spPr>
        <p:txBody>
          <a:bodyPr wrap="square">
            <a:spAutoFit/>
          </a:bodyPr>
          <a:lstStyle/>
          <a:p>
            <a:r>
              <a:rPr lang="tr-TR" sz="1400" b="1" dirty="0">
                <a:solidFill>
                  <a:srgbClr val="FFFF00"/>
                </a:solidFill>
                <a:effectLst/>
                <a:latin typeface="Times New Roman" panose="02020603050405020304" pitchFamily="18" charset="0"/>
                <a:cs typeface="Times New Roman" panose="02020603050405020304" pitchFamily="18" charset="0"/>
              </a:rPr>
              <a:t>--</a:t>
            </a:r>
            <a:r>
              <a:rPr lang="tr-TR" sz="1400" b="1" dirty="0" err="1">
                <a:solidFill>
                  <a:srgbClr val="FFFF00"/>
                </a:solidFill>
                <a:latin typeface="Times New Roman" panose="02020603050405020304" pitchFamily="18" charset="0"/>
                <a:cs typeface="Times New Roman" panose="02020603050405020304" pitchFamily="18" charset="0"/>
              </a:rPr>
              <a:t>Process</a:t>
            </a:r>
            <a:r>
              <a:rPr lang="tr-TR" sz="1400" b="1" dirty="0">
                <a:solidFill>
                  <a:srgbClr val="FFFF00"/>
                </a:solidFill>
                <a:latin typeface="Times New Roman" panose="02020603050405020304" pitchFamily="18" charset="0"/>
                <a:cs typeface="Times New Roman" panose="02020603050405020304" pitchFamily="18" charset="0"/>
              </a:rPr>
              <a:t> </a:t>
            </a:r>
            <a:r>
              <a:rPr lang="tr-TR" sz="1400" b="1" dirty="0" err="1">
                <a:solidFill>
                  <a:srgbClr val="FFFF00"/>
                </a:solidFill>
                <a:latin typeface="Times New Roman" panose="02020603050405020304" pitchFamily="18" charset="0"/>
                <a:cs typeface="Times New Roman" panose="02020603050405020304" pitchFamily="18" charset="0"/>
              </a:rPr>
              <a:t>statement</a:t>
            </a:r>
            <a:endParaRPr lang="tr-TR" sz="1400" b="1" dirty="0">
              <a:solidFill>
                <a:srgbClr val="FFFF00"/>
              </a:solidFill>
              <a:latin typeface="Times New Roman" panose="02020603050405020304" pitchFamily="18" charset="0"/>
              <a:cs typeface="Times New Roman" panose="02020603050405020304" pitchFamily="18" charset="0"/>
            </a:endParaRPr>
          </a:p>
          <a:p>
            <a:r>
              <a:rPr lang="tr-TR" sz="1400" b="1" dirty="0" err="1">
                <a:solidFill>
                  <a:schemeClr val="bg1"/>
                </a:solidFill>
                <a:effectLst/>
                <a:latin typeface="Times New Roman" panose="02020603050405020304" pitchFamily="18" charset="0"/>
                <a:cs typeface="Times New Roman" panose="02020603050405020304" pitchFamily="18" charset="0"/>
              </a:rPr>
              <a:t>library</a:t>
            </a:r>
            <a:r>
              <a:rPr lang="tr-TR" sz="1400" b="1" dirty="0">
                <a:solidFill>
                  <a:schemeClr val="bg1"/>
                </a:solidFill>
                <a:effectLst/>
                <a:latin typeface="Times New Roman" panose="02020603050405020304" pitchFamily="18" charset="0"/>
                <a:cs typeface="Times New Roman" panose="02020603050405020304" pitchFamily="18" charset="0"/>
              </a:rPr>
              <a:t> IEEE;</a:t>
            </a:r>
          </a:p>
          <a:p>
            <a:r>
              <a:rPr lang="tr-TR" sz="1400" b="1" dirty="0" err="1">
                <a:solidFill>
                  <a:schemeClr val="bg1"/>
                </a:solidFill>
                <a:effectLst/>
                <a:latin typeface="Times New Roman" panose="02020603050405020304" pitchFamily="18" charset="0"/>
                <a:cs typeface="Times New Roman" panose="02020603050405020304" pitchFamily="18" charset="0"/>
              </a:rPr>
              <a:t>use</a:t>
            </a:r>
            <a:r>
              <a:rPr lang="tr-TR" sz="1400" b="1" dirty="0">
                <a:solidFill>
                  <a:schemeClr val="bg1"/>
                </a:solidFill>
                <a:effectLst/>
                <a:latin typeface="Times New Roman" panose="02020603050405020304" pitchFamily="18" charset="0"/>
                <a:cs typeface="Times New Roman" panose="02020603050405020304" pitchFamily="18" charset="0"/>
              </a:rPr>
              <a:t> IEEE.std_logic_1164.all;</a:t>
            </a:r>
          </a:p>
          <a:p>
            <a:r>
              <a:rPr lang="tr-TR" sz="1400" b="1" dirty="0" err="1">
                <a:solidFill>
                  <a:schemeClr val="bg1"/>
                </a:solidFill>
                <a:effectLst/>
                <a:latin typeface="Times New Roman" panose="02020603050405020304" pitchFamily="18" charset="0"/>
                <a:cs typeface="Times New Roman" panose="02020603050405020304" pitchFamily="18" charset="0"/>
              </a:rPr>
              <a:t>use</a:t>
            </a:r>
            <a:r>
              <a:rPr lang="tr-TR" sz="1400" b="1" dirty="0">
                <a:solidFill>
                  <a:schemeClr val="bg1"/>
                </a:solidFill>
                <a:effectLst/>
                <a:latin typeface="Times New Roman" panose="02020603050405020304" pitchFamily="18" charset="0"/>
                <a:cs typeface="Times New Roman" panose="02020603050405020304" pitchFamily="18" charset="0"/>
              </a:rPr>
              <a:t> </a:t>
            </a:r>
            <a:r>
              <a:rPr lang="tr-TR" sz="1400" b="1" dirty="0" err="1">
                <a:solidFill>
                  <a:schemeClr val="bg1"/>
                </a:solidFill>
                <a:effectLst/>
                <a:latin typeface="Times New Roman" panose="02020603050405020304" pitchFamily="18" charset="0"/>
                <a:cs typeface="Times New Roman" panose="02020603050405020304" pitchFamily="18" charset="0"/>
              </a:rPr>
              <a:t>IEEE.numeric_std.all</a:t>
            </a:r>
            <a:r>
              <a:rPr lang="tr-TR" sz="1400" b="1" dirty="0">
                <a:solidFill>
                  <a:schemeClr val="bg1"/>
                </a:solidFill>
                <a:effectLst/>
                <a:latin typeface="Times New Roman" panose="02020603050405020304" pitchFamily="18" charset="0"/>
                <a:cs typeface="Times New Roman" panose="02020603050405020304" pitchFamily="18" charset="0"/>
              </a:rPr>
              <a:t>;</a:t>
            </a:r>
          </a:p>
          <a:p>
            <a:br>
              <a:rPr lang="tr-TR" sz="1400" b="1" dirty="0">
                <a:solidFill>
                  <a:schemeClr val="bg1"/>
                </a:solidFill>
                <a:effectLst/>
                <a:latin typeface="Times New Roman" panose="02020603050405020304" pitchFamily="18" charset="0"/>
                <a:cs typeface="Times New Roman" panose="02020603050405020304" pitchFamily="18" charset="0"/>
              </a:rPr>
            </a:br>
            <a:r>
              <a:rPr lang="tr-TR" sz="1400" b="1" dirty="0" err="1">
                <a:solidFill>
                  <a:schemeClr val="bg1"/>
                </a:solidFill>
                <a:effectLst/>
                <a:latin typeface="Times New Roman" panose="02020603050405020304" pitchFamily="18" charset="0"/>
                <a:cs typeface="Times New Roman" panose="02020603050405020304" pitchFamily="18" charset="0"/>
              </a:rPr>
              <a:t>entity</a:t>
            </a:r>
            <a:r>
              <a:rPr lang="tr-TR" sz="1400" b="1" dirty="0">
                <a:solidFill>
                  <a:schemeClr val="bg1"/>
                </a:solidFill>
                <a:effectLst/>
                <a:latin typeface="Times New Roman" panose="02020603050405020304" pitchFamily="18" charset="0"/>
                <a:cs typeface="Times New Roman" panose="02020603050405020304" pitchFamily="18" charset="0"/>
              </a:rPr>
              <a:t> D_FF is</a:t>
            </a:r>
          </a:p>
          <a:p>
            <a:r>
              <a:rPr lang="tr-TR" sz="1400" b="1" dirty="0">
                <a:solidFill>
                  <a:schemeClr val="bg1"/>
                </a:solidFill>
                <a:effectLst/>
                <a:latin typeface="Times New Roman" panose="02020603050405020304" pitchFamily="18" charset="0"/>
                <a:cs typeface="Times New Roman" panose="02020603050405020304" pitchFamily="18" charset="0"/>
              </a:rPr>
              <a:t>  port( </a:t>
            </a:r>
            <a:r>
              <a:rPr lang="tr-TR" sz="1400" b="1" dirty="0" err="1">
                <a:solidFill>
                  <a:schemeClr val="bg1"/>
                </a:solidFill>
                <a:effectLst/>
                <a:latin typeface="Times New Roman" panose="02020603050405020304" pitchFamily="18" charset="0"/>
                <a:cs typeface="Times New Roman" panose="02020603050405020304" pitchFamily="18" charset="0"/>
              </a:rPr>
              <a:t>d,clk</a:t>
            </a:r>
            <a:r>
              <a:rPr lang="tr-TR" sz="1400" b="1" dirty="0">
                <a:solidFill>
                  <a:schemeClr val="bg1"/>
                </a:solidFill>
                <a:effectLst/>
                <a:latin typeface="Times New Roman" panose="02020603050405020304" pitchFamily="18" charset="0"/>
                <a:cs typeface="Times New Roman" panose="02020603050405020304" pitchFamily="18" charset="0"/>
              </a:rPr>
              <a:t>: in </a:t>
            </a:r>
            <a:r>
              <a:rPr lang="tr-TR" sz="1400" b="1" dirty="0" err="1">
                <a:solidFill>
                  <a:schemeClr val="bg1"/>
                </a:solidFill>
                <a:effectLst/>
                <a:latin typeface="Times New Roman" panose="02020603050405020304" pitchFamily="18" charset="0"/>
                <a:cs typeface="Times New Roman" panose="02020603050405020304" pitchFamily="18" charset="0"/>
              </a:rPr>
              <a:t>std_logic</a:t>
            </a:r>
            <a:r>
              <a:rPr lang="tr-TR" sz="1400" b="1" dirty="0">
                <a:solidFill>
                  <a:schemeClr val="bg1"/>
                </a:solidFill>
                <a:effectLst/>
                <a:latin typeface="Times New Roman" panose="02020603050405020304" pitchFamily="18" charset="0"/>
                <a:cs typeface="Times New Roman" panose="02020603050405020304" pitchFamily="18" charset="0"/>
              </a:rPr>
              <a:t>;</a:t>
            </a:r>
          </a:p>
          <a:p>
            <a:r>
              <a:rPr lang="tr-TR" sz="1400" b="1" dirty="0">
                <a:solidFill>
                  <a:schemeClr val="bg1"/>
                </a:solidFill>
                <a:effectLst/>
                <a:latin typeface="Times New Roman" panose="02020603050405020304" pitchFamily="18" charset="0"/>
                <a:cs typeface="Times New Roman" panose="02020603050405020304" pitchFamily="18" charset="0"/>
              </a:rPr>
              <a:t>  q: </a:t>
            </a:r>
            <a:r>
              <a:rPr lang="tr-TR" sz="1400" b="1" dirty="0" err="1">
                <a:solidFill>
                  <a:schemeClr val="bg1"/>
                </a:solidFill>
                <a:effectLst/>
                <a:latin typeface="Times New Roman" panose="02020603050405020304" pitchFamily="18" charset="0"/>
                <a:cs typeface="Times New Roman" panose="02020603050405020304" pitchFamily="18" charset="0"/>
              </a:rPr>
              <a:t>out</a:t>
            </a:r>
            <a:r>
              <a:rPr lang="tr-TR" sz="1400" b="1" dirty="0">
                <a:solidFill>
                  <a:schemeClr val="bg1"/>
                </a:solidFill>
                <a:effectLst/>
                <a:latin typeface="Times New Roman" panose="02020603050405020304" pitchFamily="18" charset="0"/>
                <a:cs typeface="Times New Roman" panose="02020603050405020304" pitchFamily="18" charset="0"/>
              </a:rPr>
              <a:t> </a:t>
            </a:r>
            <a:r>
              <a:rPr lang="tr-TR" sz="1400" b="1" dirty="0" err="1">
                <a:solidFill>
                  <a:schemeClr val="bg1"/>
                </a:solidFill>
                <a:effectLst/>
                <a:latin typeface="Times New Roman" panose="02020603050405020304" pitchFamily="18" charset="0"/>
                <a:cs typeface="Times New Roman" panose="02020603050405020304" pitchFamily="18" charset="0"/>
              </a:rPr>
              <a:t>std_logic</a:t>
            </a:r>
            <a:r>
              <a:rPr lang="tr-TR" sz="1400" b="1" dirty="0">
                <a:solidFill>
                  <a:schemeClr val="bg1"/>
                </a:solidFill>
                <a:effectLst/>
                <a:latin typeface="Times New Roman" panose="02020603050405020304" pitchFamily="18" charset="0"/>
                <a:cs typeface="Times New Roman" panose="02020603050405020304" pitchFamily="18" charset="0"/>
              </a:rPr>
              <a:t>);</a:t>
            </a:r>
          </a:p>
          <a:p>
            <a:r>
              <a:rPr lang="tr-TR" sz="1400" b="1" dirty="0">
                <a:solidFill>
                  <a:schemeClr val="bg1"/>
                </a:solidFill>
                <a:effectLst/>
                <a:latin typeface="Times New Roman" panose="02020603050405020304" pitchFamily="18" charset="0"/>
                <a:cs typeface="Times New Roman" panose="02020603050405020304" pitchFamily="18" charset="0"/>
              </a:rPr>
              <a:t>  </a:t>
            </a:r>
            <a:r>
              <a:rPr lang="tr-TR" sz="1400" b="1" dirty="0" err="1">
                <a:solidFill>
                  <a:schemeClr val="bg1"/>
                </a:solidFill>
                <a:effectLst/>
                <a:latin typeface="Times New Roman" panose="02020603050405020304" pitchFamily="18" charset="0"/>
                <a:cs typeface="Times New Roman" panose="02020603050405020304" pitchFamily="18" charset="0"/>
              </a:rPr>
              <a:t>end</a:t>
            </a:r>
            <a:r>
              <a:rPr lang="tr-TR" sz="1400" b="1" dirty="0">
                <a:solidFill>
                  <a:schemeClr val="bg1"/>
                </a:solidFill>
                <a:effectLst/>
                <a:latin typeface="Times New Roman" panose="02020603050405020304" pitchFamily="18" charset="0"/>
                <a:cs typeface="Times New Roman" panose="02020603050405020304" pitchFamily="18" charset="0"/>
              </a:rPr>
              <a:t> D_FF;</a:t>
            </a:r>
          </a:p>
          <a:p>
            <a:r>
              <a:rPr lang="tr-TR" sz="1400" b="1" dirty="0">
                <a:solidFill>
                  <a:schemeClr val="bg1"/>
                </a:solidFill>
                <a:effectLst/>
                <a:latin typeface="Times New Roman" panose="02020603050405020304" pitchFamily="18" charset="0"/>
                <a:cs typeface="Times New Roman" panose="02020603050405020304" pitchFamily="18" charset="0"/>
              </a:rPr>
              <a:t>   </a:t>
            </a:r>
          </a:p>
          <a:p>
            <a:r>
              <a:rPr lang="tr-TR" sz="1400" b="1" dirty="0">
                <a:solidFill>
                  <a:schemeClr val="bg1"/>
                </a:solidFill>
                <a:effectLst/>
                <a:latin typeface="Times New Roman" panose="02020603050405020304" pitchFamily="18" charset="0"/>
                <a:cs typeface="Times New Roman" panose="02020603050405020304" pitchFamily="18" charset="0"/>
              </a:rPr>
              <a:t>  </a:t>
            </a:r>
            <a:r>
              <a:rPr lang="tr-TR" sz="1400" b="1" dirty="0" err="1">
                <a:solidFill>
                  <a:schemeClr val="bg1"/>
                </a:solidFill>
                <a:effectLst/>
                <a:latin typeface="Times New Roman" panose="02020603050405020304" pitchFamily="18" charset="0"/>
                <a:cs typeface="Times New Roman" panose="02020603050405020304" pitchFamily="18" charset="0"/>
              </a:rPr>
              <a:t>architecture</a:t>
            </a:r>
            <a:r>
              <a:rPr lang="tr-TR" sz="1400" b="1" dirty="0">
                <a:solidFill>
                  <a:schemeClr val="bg1"/>
                </a:solidFill>
                <a:effectLst/>
                <a:latin typeface="Times New Roman" panose="02020603050405020304" pitchFamily="18" charset="0"/>
                <a:cs typeface="Times New Roman" panose="02020603050405020304" pitchFamily="18" charset="0"/>
              </a:rPr>
              <a:t> </a:t>
            </a:r>
            <a:r>
              <a:rPr lang="tr-TR" sz="1400" b="1" dirty="0" err="1">
                <a:solidFill>
                  <a:schemeClr val="bg1"/>
                </a:solidFill>
                <a:effectLst/>
                <a:latin typeface="Times New Roman" panose="02020603050405020304" pitchFamily="18" charset="0"/>
                <a:cs typeface="Times New Roman" panose="02020603050405020304" pitchFamily="18" charset="0"/>
              </a:rPr>
              <a:t>bhv</a:t>
            </a:r>
            <a:r>
              <a:rPr lang="tr-TR" sz="1400" b="1" dirty="0">
                <a:solidFill>
                  <a:schemeClr val="bg1"/>
                </a:solidFill>
                <a:effectLst/>
                <a:latin typeface="Times New Roman" panose="02020603050405020304" pitchFamily="18" charset="0"/>
                <a:cs typeface="Times New Roman" panose="02020603050405020304" pitchFamily="18" charset="0"/>
              </a:rPr>
              <a:t> of D_FF is</a:t>
            </a:r>
          </a:p>
          <a:p>
            <a:r>
              <a:rPr lang="tr-TR" sz="1400" b="1" dirty="0">
                <a:solidFill>
                  <a:schemeClr val="bg1"/>
                </a:solidFill>
                <a:effectLst/>
                <a:latin typeface="Times New Roman" panose="02020603050405020304" pitchFamily="18" charset="0"/>
                <a:cs typeface="Times New Roman" panose="02020603050405020304" pitchFamily="18" charset="0"/>
              </a:rPr>
              <a:t>  </a:t>
            </a:r>
            <a:r>
              <a:rPr lang="tr-TR" sz="1400" b="1" dirty="0" err="1">
                <a:solidFill>
                  <a:schemeClr val="bg1"/>
                </a:solidFill>
                <a:effectLst/>
                <a:latin typeface="Times New Roman" panose="02020603050405020304" pitchFamily="18" charset="0"/>
                <a:cs typeface="Times New Roman" panose="02020603050405020304" pitchFamily="18" charset="0"/>
              </a:rPr>
              <a:t>begin</a:t>
            </a:r>
            <a:endParaRPr lang="tr-TR" sz="1400" b="1" dirty="0">
              <a:solidFill>
                <a:schemeClr val="bg1"/>
              </a:solidFill>
              <a:effectLst/>
              <a:latin typeface="Times New Roman" panose="02020603050405020304" pitchFamily="18" charset="0"/>
              <a:cs typeface="Times New Roman" panose="02020603050405020304" pitchFamily="18" charset="0"/>
            </a:endParaRPr>
          </a:p>
          <a:p>
            <a:r>
              <a:rPr lang="tr-TR" sz="1400" b="1" dirty="0">
                <a:solidFill>
                  <a:schemeClr val="bg1"/>
                </a:solidFill>
                <a:effectLst/>
                <a:latin typeface="Times New Roman" panose="02020603050405020304" pitchFamily="18" charset="0"/>
                <a:cs typeface="Times New Roman" panose="02020603050405020304" pitchFamily="18" charset="0"/>
              </a:rPr>
              <a:t>  </a:t>
            </a:r>
            <a:r>
              <a:rPr lang="tr-TR" sz="1400" b="1" dirty="0" err="1">
                <a:solidFill>
                  <a:schemeClr val="bg1"/>
                </a:solidFill>
                <a:effectLst/>
                <a:latin typeface="Times New Roman" panose="02020603050405020304" pitchFamily="18" charset="0"/>
                <a:cs typeface="Times New Roman" panose="02020603050405020304" pitchFamily="18" charset="0"/>
              </a:rPr>
              <a:t>process</a:t>
            </a:r>
            <a:r>
              <a:rPr lang="tr-TR" sz="1400" b="1" dirty="0">
                <a:solidFill>
                  <a:schemeClr val="bg1"/>
                </a:solidFill>
                <a:effectLst/>
                <a:latin typeface="Times New Roman" panose="02020603050405020304" pitchFamily="18" charset="0"/>
                <a:cs typeface="Times New Roman" panose="02020603050405020304" pitchFamily="18" charset="0"/>
              </a:rPr>
              <a:t>(</a:t>
            </a:r>
            <a:r>
              <a:rPr lang="tr-TR" sz="1400" b="1" dirty="0" err="1">
                <a:solidFill>
                  <a:schemeClr val="bg1"/>
                </a:solidFill>
                <a:effectLst/>
                <a:latin typeface="Times New Roman" panose="02020603050405020304" pitchFamily="18" charset="0"/>
                <a:cs typeface="Times New Roman" panose="02020603050405020304" pitchFamily="18" charset="0"/>
              </a:rPr>
              <a:t>clk</a:t>
            </a:r>
            <a:r>
              <a:rPr lang="tr-TR" sz="1400" b="1" dirty="0">
                <a:solidFill>
                  <a:schemeClr val="bg1"/>
                </a:solidFill>
                <a:effectLst/>
                <a:latin typeface="Times New Roman" panose="02020603050405020304" pitchFamily="18" charset="0"/>
                <a:cs typeface="Times New Roman" panose="02020603050405020304" pitchFamily="18" charset="0"/>
              </a:rPr>
              <a:t>)</a:t>
            </a:r>
          </a:p>
          <a:p>
            <a:r>
              <a:rPr lang="tr-TR" sz="1400" b="1" dirty="0">
                <a:solidFill>
                  <a:schemeClr val="bg1"/>
                </a:solidFill>
                <a:effectLst/>
                <a:latin typeface="Times New Roman" panose="02020603050405020304" pitchFamily="18" charset="0"/>
                <a:cs typeface="Times New Roman" panose="02020603050405020304" pitchFamily="18" charset="0"/>
              </a:rPr>
              <a:t>  </a:t>
            </a:r>
            <a:r>
              <a:rPr lang="tr-TR" sz="1400" b="1" dirty="0" err="1">
                <a:solidFill>
                  <a:schemeClr val="bg1"/>
                </a:solidFill>
                <a:effectLst/>
                <a:latin typeface="Times New Roman" panose="02020603050405020304" pitchFamily="18" charset="0"/>
                <a:cs typeface="Times New Roman" panose="02020603050405020304" pitchFamily="18" charset="0"/>
              </a:rPr>
              <a:t>begin</a:t>
            </a:r>
            <a:endParaRPr lang="tr-TR" sz="1400" b="1" dirty="0">
              <a:solidFill>
                <a:schemeClr val="bg1"/>
              </a:solidFill>
              <a:effectLst/>
              <a:latin typeface="Times New Roman" panose="02020603050405020304" pitchFamily="18" charset="0"/>
              <a:cs typeface="Times New Roman" panose="02020603050405020304" pitchFamily="18" charset="0"/>
            </a:endParaRPr>
          </a:p>
          <a:p>
            <a:r>
              <a:rPr lang="tr-TR" sz="1400" b="1" dirty="0">
                <a:solidFill>
                  <a:schemeClr val="bg1"/>
                </a:solidFill>
                <a:effectLst/>
                <a:latin typeface="Times New Roman" panose="02020603050405020304" pitchFamily="18" charset="0"/>
                <a:cs typeface="Times New Roman" panose="02020603050405020304" pitchFamily="18" charset="0"/>
              </a:rPr>
              <a:t>  </a:t>
            </a:r>
            <a:r>
              <a:rPr lang="tr-TR" sz="1400" b="1" dirty="0" err="1">
                <a:solidFill>
                  <a:schemeClr val="bg1"/>
                </a:solidFill>
                <a:effectLst/>
                <a:latin typeface="Times New Roman" panose="02020603050405020304" pitchFamily="18" charset="0"/>
                <a:cs typeface="Times New Roman" panose="02020603050405020304" pitchFamily="18" charset="0"/>
              </a:rPr>
              <a:t>if</a:t>
            </a:r>
            <a:r>
              <a:rPr lang="tr-TR" sz="1400" b="1" dirty="0">
                <a:solidFill>
                  <a:schemeClr val="bg1"/>
                </a:solidFill>
                <a:effectLst/>
                <a:latin typeface="Times New Roman" panose="02020603050405020304" pitchFamily="18" charset="0"/>
                <a:cs typeface="Times New Roman" panose="02020603050405020304" pitchFamily="18" charset="0"/>
              </a:rPr>
              <a:t> </a:t>
            </a:r>
            <a:r>
              <a:rPr lang="tr-TR" sz="1400" b="1" dirty="0" err="1">
                <a:solidFill>
                  <a:schemeClr val="bg1"/>
                </a:solidFill>
                <a:effectLst/>
                <a:latin typeface="Times New Roman" panose="02020603050405020304" pitchFamily="18" charset="0"/>
                <a:cs typeface="Times New Roman" panose="02020603050405020304" pitchFamily="18" charset="0"/>
              </a:rPr>
              <a:t>rising_edge</a:t>
            </a:r>
            <a:r>
              <a:rPr lang="tr-TR" sz="1400" b="1" dirty="0">
                <a:solidFill>
                  <a:schemeClr val="bg1"/>
                </a:solidFill>
                <a:effectLst/>
                <a:latin typeface="Times New Roman" panose="02020603050405020304" pitchFamily="18" charset="0"/>
                <a:cs typeface="Times New Roman" panose="02020603050405020304" pitchFamily="18" charset="0"/>
              </a:rPr>
              <a:t>(</a:t>
            </a:r>
            <a:r>
              <a:rPr lang="tr-TR" sz="1400" b="1" dirty="0" err="1">
                <a:solidFill>
                  <a:schemeClr val="bg1"/>
                </a:solidFill>
                <a:effectLst/>
                <a:latin typeface="Times New Roman" panose="02020603050405020304" pitchFamily="18" charset="0"/>
                <a:cs typeface="Times New Roman" panose="02020603050405020304" pitchFamily="18" charset="0"/>
              </a:rPr>
              <a:t>clk</a:t>
            </a:r>
            <a:r>
              <a:rPr lang="tr-TR" sz="1400" b="1" dirty="0">
                <a:solidFill>
                  <a:schemeClr val="bg1"/>
                </a:solidFill>
                <a:effectLst/>
                <a:latin typeface="Times New Roman" panose="02020603050405020304" pitchFamily="18" charset="0"/>
                <a:cs typeface="Times New Roman" panose="02020603050405020304" pitchFamily="18" charset="0"/>
              </a:rPr>
              <a:t>) </a:t>
            </a:r>
            <a:r>
              <a:rPr lang="tr-TR" sz="1400" b="1" dirty="0" err="1">
                <a:solidFill>
                  <a:schemeClr val="bg1"/>
                </a:solidFill>
                <a:effectLst/>
                <a:latin typeface="Times New Roman" panose="02020603050405020304" pitchFamily="18" charset="0"/>
                <a:cs typeface="Times New Roman" panose="02020603050405020304" pitchFamily="18" charset="0"/>
              </a:rPr>
              <a:t>then</a:t>
            </a:r>
            <a:endParaRPr lang="tr-TR" sz="1400" b="1" dirty="0">
              <a:solidFill>
                <a:schemeClr val="bg1"/>
              </a:solidFill>
              <a:effectLst/>
              <a:latin typeface="Times New Roman" panose="02020603050405020304" pitchFamily="18" charset="0"/>
              <a:cs typeface="Times New Roman" panose="02020603050405020304" pitchFamily="18" charset="0"/>
            </a:endParaRPr>
          </a:p>
          <a:p>
            <a:r>
              <a:rPr lang="tr-TR" sz="1400" b="1" dirty="0">
                <a:solidFill>
                  <a:schemeClr val="bg1"/>
                </a:solidFill>
                <a:effectLst/>
                <a:latin typeface="Times New Roman" panose="02020603050405020304" pitchFamily="18" charset="0"/>
                <a:cs typeface="Times New Roman" panose="02020603050405020304" pitchFamily="18" charset="0"/>
              </a:rPr>
              <a:t>    Q &lt;= D;</a:t>
            </a:r>
          </a:p>
          <a:p>
            <a:r>
              <a:rPr lang="tr-TR" sz="1400" b="1" dirty="0">
                <a:solidFill>
                  <a:schemeClr val="bg1"/>
                </a:solidFill>
                <a:effectLst/>
                <a:latin typeface="Times New Roman" panose="02020603050405020304" pitchFamily="18" charset="0"/>
                <a:cs typeface="Times New Roman" panose="02020603050405020304" pitchFamily="18" charset="0"/>
              </a:rPr>
              <a:t>  </a:t>
            </a:r>
            <a:r>
              <a:rPr lang="tr-TR" sz="1400" b="1" dirty="0" err="1">
                <a:solidFill>
                  <a:schemeClr val="bg1"/>
                </a:solidFill>
                <a:effectLst/>
                <a:latin typeface="Times New Roman" panose="02020603050405020304" pitchFamily="18" charset="0"/>
                <a:cs typeface="Times New Roman" panose="02020603050405020304" pitchFamily="18" charset="0"/>
              </a:rPr>
              <a:t>end</a:t>
            </a:r>
            <a:r>
              <a:rPr lang="tr-TR" sz="1400" b="1" dirty="0">
                <a:solidFill>
                  <a:schemeClr val="bg1"/>
                </a:solidFill>
                <a:effectLst/>
                <a:latin typeface="Times New Roman" panose="02020603050405020304" pitchFamily="18" charset="0"/>
                <a:cs typeface="Times New Roman" panose="02020603050405020304" pitchFamily="18" charset="0"/>
              </a:rPr>
              <a:t> </a:t>
            </a:r>
            <a:r>
              <a:rPr lang="tr-TR" sz="1400" b="1" dirty="0" err="1">
                <a:solidFill>
                  <a:schemeClr val="bg1"/>
                </a:solidFill>
                <a:effectLst/>
                <a:latin typeface="Times New Roman" panose="02020603050405020304" pitchFamily="18" charset="0"/>
                <a:cs typeface="Times New Roman" panose="02020603050405020304" pitchFamily="18" charset="0"/>
              </a:rPr>
              <a:t>if</a:t>
            </a:r>
            <a:r>
              <a:rPr lang="tr-TR" sz="1400" b="1" dirty="0">
                <a:solidFill>
                  <a:schemeClr val="bg1"/>
                </a:solidFill>
                <a:effectLst/>
                <a:latin typeface="Times New Roman" panose="02020603050405020304" pitchFamily="18" charset="0"/>
                <a:cs typeface="Times New Roman" panose="02020603050405020304" pitchFamily="18" charset="0"/>
              </a:rPr>
              <a:t>;</a:t>
            </a:r>
          </a:p>
          <a:p>
            <a:r>
              <a:rPr lang="tr-TR" sz="1400" b="1" dirty="0" err="1">
                <a:solidFill>
                  <a:schemeClr val="bg1"/>
                </a:solidFill>
                <a:effectLst/>
                <a:latin typeface="Times New Roman" panose="02020603050405020304" pitchFamily="18" charset="0"/>
                <a:cs typeface="Times New Roman" panose="02020603050405020304" pitchFamily="18" charset="0"/>
              </a:rPr>
              <a:t>end</a:t>
            </a:r>
            <a:r>
              <a:rPr lang="tr-TR" sz="1400" b="1" dirty="0">
                <a:solidFill>
                  <a:schemeClr val="bg1"/>
                </a:solidFill>
                <a:effectLst/>
                <a:latin typeface="Times New Roman" panose="02020603050405020304" pitchFamily="18" charset="0"/>
                <a:cs typeface="Times New Roman" panose="02020603050405020304" pitchFamily="18" charset="0"/>
              </a:rPr>
              <a:t> </a:t>
            </a:r>
            <a:r>
              <a:rPr lang="tr-TR" sz="1400" b="1" dirty="0" err="1">
                <a:solidFill>
                  <a:schemeClr val="bg1"/>
                </a:solidFill>
                <a:effectLst/>
                <a:latin typeface="Times New Roman" panose="02020603050405020304" pitchFamily="18" charset="0"/>
                <a:cs typeface="Times New Roman" panose="02020603050405020304" pitchFamily="18" charset="0"/>
              </a:rPr>
              <a:t>process</a:t>
            </a:r>
            <a:r>
              <a:rPr lang="tr-TR" sz="1400" b="1" dirty="0">
                <a:solidFill>
                  <a:schemeClr val="bg1"/>
                </a:solidFill>
                <a:effectLst/>
                <a:latin typeface="Times New Roman" panose="02020603050405020304" pitchFamily="18" charset="0"/>
                <a:cs typeface="Times New Roman" panose="02020603050405020304" pitchFamily="18" charset="0"/>
              </a:rPr>
              <a:t>;</a:t>
            </a:r>
          </a:p>
          <a:p>
            <a:r>
              <a:rPr lang="tr-TR" sz="1400" b="1" dirty="0" err="1">
                <a:solidFill>
                  <a:schemeClr val="bg1"/>
                </a:solidFill>
                <a:effectLst/>
                <a:latin typeface="Times New Roman" panose="02020603050405020304" pitchFamily="18" charset="0"/>
                <a:cs typeface="Times New Roman" panose="02020603050405020304" pitchFamily="18" charset="0"/>
              </a:rPr>
              <a:t>end</a:t>
            </a:r>
            <a:r>
              <a:rPr lang="tr-TR" sz="1400" b="1" dirty="0">
                <a:solidFill>
                  <a:schemeClr val="bg1"/>
                </a:solidFill>
                <a:effectLst/>
                <a:latin typeface="Times New Roman" panose="02020603050405020304" pitchFamily="18" charset="0"/>
                <a:cs typeface="Times New Roman" panose="02020603050405020304" pitchFamily="18" charset="0"/>
              </a:rPr>
              <a:t> </a:t>
            </a:r>
            <a:r>
              <a:rPr lang="tr-TR" sz="1400" b="1" dirty="0" err="1">
                <a:solidFill>
                  <a:schemeClr val="bg1"/>
                </a:solidFill>
                <a:effectLst/>
                <a:latin typeface="Times New Roman" panose="02020603050405020304" pitchFamily="18" charset="0"/>
                <a:cs typeface="Times New Roman" panose="02020603050405020304" pitchFamily="18" charset="0"/>
              </a:rPr>
              <a:t>bhv</a:t>
            </a:r>
            <a:r>
              <a:rPr lang="tr-TR" sz="1400" b="1" dirty="0">
                <a:solidFill>
                  <a:schemeClr val="bg1"/>
                </a:solidFill>
                <a:effectLst/>
                <a:latin typeface="Times New Roman" panose="02020603050405020304" pitchFamily="18" charset="0"/>
                <a:cs typeface="Times New Roman" panose="02020603050405020304" pitchFamily="18" charset="0"/>
              </a:rPr>
              <a:t>;</a:t>
            </a:r>
          </a:p>
          <a:p>
            <a:endParaRPr lang="tr-TR" sz="1400" b="1" dirty="0">
              <a:solidFill>
                <a:srgbClr val="FFFF00"/>
              </a:solidFill>
              <a:effectLst/>
              <a:latin typeface="Times New Roman" panose="02020603050405020304" pitchFamily="18" charset="0"/>
              <a:cs typeface="Times New Roman" panose="02020603050405020304" pitchFamily="18" charset="0"/>
            </a:endParaRPr>
          </a:p>
        </p:txBody>
      </p:sp>
      <p:sp>
        <p:nvSpPr>
          <p:cNvPr id="15" name="Metin kutusu 14">
            <a:extLst>
              <a:ext uri="{FF2B5EF4-FFF2-40B4-BE49-F238E27FC236}">
                <a16:creationId xmlns:a16="http://schemas.microsoft.com/office/drawing/2014/main" id="{0FE0402D-A23D-4A0C-98E4-FDB195CA2622}"/>
              </a:ext>
            </a:extLst>
          </p:cNvPr>
          <p:cNvSpPr txBox="1"/>
          <p:nvPr/>
        </p:nvSpPr>
        <p:spPr>
          <a:xfrm>
            <a:off x="7462738" y="875380"/>
            <a:ext cx="6148550" cy="3970318"/>
          </a:xfrm>
          <a:prstGeom prst="rect">
            <a:avLst/>
          </a:prstGeom>
          <a:noFill/>
        </p:spPr>
        <p:txBody>
          <a:bodyPr wrap="square">
            <a:spAutoFit/>
          </a:bodyPr>
          <a:lstStyle/>
          <a:p>
            <a:r>
              <a:rPr lang="tr-TR" sz="1400" b="1" dirty="0">
                <a:solidFill>
                  <a:srgbClr val="FFFF00"/>
                </a:solidFill>
                <a:effectLst/>
                <a:latin typeface="Times New Roman" panose="02020603050405020304" pitchFamily="18" charset="0"/>
                <a:cs typeface="Times New Roman" panose="02020603050405020304" pitchFamily="18" charset="0"/>
              </a:rPr>
              <a:t>--</a:t>
            </a:r>
            <a:r>
              <a:rPr lang="tr-TR" sz="1400" b="1" dirty="0" err="1">
                <a:solidFill>
                  <a:srgbClr val="FFFF00"/>
                </a:solidFill>
                <a:latin typeface="Times New Roman" panose="02020603050405020304" pitchFamily="18" charset="0"/>
                <a:cs typeface="Times New Roman" panose="02020603050405020304" pitchFamily="18" charset="0"/>
              </a:rPr>
              <a:t>Concurrent</a:t>
            </a:r>
            <a:r>
              <a:rPr lang="tr-TR" sz="1400" b="1" dirty="0">
                <a:solidFill>
                  <a:srgbClr val="FFFF00"/>
                </a:solidFill>
                <a:latin typeface="Times New Roman" panose="02020603050405020304" pitchFamily="18" charset="0"/>
                <a:cs typeface="Times New Roman" panose="02020603050405020304" pitchFamily="18" charset="0"/>
              </a:rPr>
              <a:t> </a:t>
            </a:r>
            <a:r>
              <a:rPr lang="tr-TR" sz="1400" b="1" dirty="0" err="1">
                <a:solidFill>
                  <a:srgbClr val="FFFF00"/>
                </a:solidFill>
                <a:latin typeface="Times New Roman" panose="02020603050405020304" pitchFamily="18" charset="0"/>
                <a:cs typeface="Times New Roman" panose="02020603050405020304" pitchFamily="18" charset="0"/>
              </a:rPr>
              <a:t>Signal</a:t>
            </a:r>
            <a:r>
              <a:rPr lang="tr-TR" sz="1400" b="1" dirty="0">
                <a:solidFill>
                  <a:srgbClr val="FFFF00"/>
                </a:solidFill>
                <a:latin typeface="Times New Roman" panose="02020603050405020304" pitchFamily="18" charset="0"/>
                <a:cs typeface="Times New Roman" panose="02020603050405020304" pitchFamily="18" charset="0"/>
              </a:rPr>
              <a:t> </a:t>
            </a:r>
            <a:r>
              <a:rPr lang="tr-TR" sz="1400" b="1" dirty="0" err="1">
                <a:solidFill>
                  <a:srgbClr val="FFFF00"/>
                </a:solidFill>
                <a:latin typeface="Times New Roman" panose="02020603050405020304" pitchFamily="18" charset="0"/>
                <a:cs typeface="Times New Roman" panose="02020603050405020304" pitchFamily="18" charset="0"/>
              </a:rPr>
              <a:t>Assignment</a:t>
            </a:r>
            <a:endParaRPr lang="tr-TR" sz="1400" b="1" dirty="0">
              <a:solidFill>
                <a:srgbClr val="FFFF00"/>
              </a:solidFill>
              <a:effectLst/>
              <a:latin typeface="Times New Roman" panose="02020603050405020304" pitchFamily="18" charset="0"/>
              <a:cs typeface="Times New Roman" panose="02020603050405020304" pitchFamily="18" charset="0"/>
            </a:endParaRPr>
          </a:p>
          <a:p>
            <a:r>
              <a:rPr lang="en-US" sz="1400" b="1" dirty="0">
                <a:solidFill>
                  <a:schemeClr val="bg1"/>
                </a:solidFill>
                <a:effectLst/>
                <a:latin typeface="Times New Roman" panose="02020603050405020304" pitchFamily="18" charset="0"/>
                <a:cs typeface="Times New Roman" panose="02020603050405020304" pitchFamily="18" charset="0"/>
              </a:rPr>
              <a:t>library IEEE;</a:t>
            </a:r>
          </a:p>
          <a:p>
            <a:r>
              <a:rPr lang="en-US" sz="1400" b="1" dirty="0">
                <a:solidFill>
                  <a:schemeClr val="bg1"/>
                </a:solidFill>
                <a:effectLst/>
                <a:latin typeface="Times New Roman" panose="02020603050405020304" pitchFamily="18" charset="0"/>
                <a:cs typeface="Times New Roman" panose="02020603050405020304" pitchFamily="18" charset="0"/>
              </a:rPr>
              <a:t>use IEEE.IEEE.std_logic_1164.all;</a:t>
            </a:r>
          </a:p>
          <a:p>
            <a:br>
              <a:rPr lang="en-US" sz="1400" b="1" dirty="0">
                <a:solidFill>
                  <a:schemeClr val="bg1"/>
                </a:solidFill>
                <a:effectLst/>
                <a:latin typeface="Times New Roman" panose="02020603050405020304" pitchFamily="18" charset="0"/>
                <a:cs typeface="Times New Roman" panose="02020603050405020304" pitchFamily="18" charset="0"/>
              </a:rPr>
            </a:br>
            <a:r>
              <a:rPr lang="en-US" sz="1400" b="1" dirty="0">
                <a:solidFill>
                  <a:schemeClr val="bg1"/>
                </a:solidFill>
                <a:effectLst/>
                <a:latin typeface="Times New Roman" panose="02020603050405020304" pitchFamily="18" charset="0"/>
                <a:cs typeface="Times New Roman" panose="02020603050405020304" pitchFamily="18" charset="0"/>
              </a:rPr>
              <a:t>entity add_1 is</a:t>
            </a:r>
          </a:p>
          <a:p>
            <a:r>
              <a:rPr lang="en-US" sz="1400" b="1" dirty="0">
                <a:solidFill>
                  <a:schemeClr val="bg1"/>
                </a:solidFill>
                <a:effectLst/>
                <a:latin typeface="Times New Roman" panose="02020603050405020304" pitchFamily="18" charset="0"/>
                <a:cs typeface="Times New Roman" panose="02020603050405020304" pitchFamily="18" charset="0"/>
              </a:rPr>
              <a:t>  port ( a, b, </a:t>
            </a:r>
            <a:r>
              <a:rPr lang="en-US" sz="1400" b="1" dirty="0" err="1">
                <a:solidFill>
                  <a:schemeClr val="bg1"/>
                </a:solidFill>
                <a:effectLst/>
                <a:latin typeface="Times New Roman" panose="02020603050405020304" pitchFamily="18" charset="0"/>
                <a:cs typeface="Times New Roman" panose="02020603050405020304" pitchFamily="18" charset="0"/>
              </a:rPr>
              <a:t>cin</a:t>
            </a:r>
            <a:r>
              <a:rPr lang="en-US" sz="1400" b="1" dirty="0">
                <a:solidFill>
                  <a:schemeClr val="bg1"/>
                </a:solidFill>
                <a:effectLst/>
                <a:latin typeface="Times New Roman" panose="02020603050405020304" pitchFamily="18" charset="0"/>
                <a:cs typeface="Times New Roman" panose="02020603050405020304" pitchFamily="18" charset="0"/>
              </a:rPr>
              <a:t>: in bit;</a:t>
            </a:r>
          </a:p>
          <a:p>
            <a:r>
              <a:rPr lang="en-US" sz="1400" b="1" dirty="0">
                <a:solidFill>
                  <a:schemeClr val="bg1"/>
                </a:solidFill>
                <a:effectLst/>
                <a:latin typeface="Times New Roman" panose="02020603050405020304" pitchFamily="18" charset="0"/>
                <a:cs typeface="Times New Roman" panose="02020603050405020304" pitchFamily="18" charset="0"/>
              </a:rPr>
              <a:t>         s, </a:t>
            </a:r>
            <a:r>
              <a:rPr lang="en-US" sz="1400" b="1" dirty="0" err="1">
                <a:solidFill>
                  <a:schemeClr val="bg1"/>
                </a:solidFill>
                <a:effectLst/>
                <a:latin typeface="Times New Roman" panose="02020603050405020304" pitchFamily="18" charset="0"/>
                <a:cs typeface="Times New Roman" panose="02020603050405020304" pitchFamily="18" charset="0"/>
              </a:rPr>
              <a:t>cout</a:t>
            </a:r>
            <a:r>
              <a:rPr lang="en-US" sz="1400" b="1" dirty="0">
                <a:solidFill>
                  <a:schemeClr val="bg1"/>
                </a:solidFill>
                <a:effectLst/>
                <a:latin typeface="Times New Roman" panose="02020603050405020304" pitchFamily="18" charset="0"/>
                <a:cs typeface="Times New Roman" panose="02020603050405020304" pitchFamily="18" charset="0"/>
              </a:rPr>
              <a:t>: out bit);</a:t>
            </a:r>
          </a:p>
          <a:p>
            <a:r>
              <a:rPr lang="en-US" sz="1400" b="1" dirty="0">
                <a:solidFill>
                  <a:schemeClr val="bg1"/>
                </a:solidFill>
                <a:effectLst/>
                <a:latin typeface="Times New Roman" panose="02020603050405020304" pitchFamily="18" charset="0"/>
                <a:cs typeface="Times New Roman" panose="02020603050405020304" pitchFamily="18" charset="0"/>
              </a:rPr>
              <a:t> end add_1;</a:t>
            </a:r>
          </a:p>
          <a:p>
            <a:r>
              <a:rPr lang="en-US" sz="1400" b="1" dirty="0">
                <a:solidFill>
                  <a:schemeClr val="bg1"/>
                </a:solidFill>
                <a:effectLst/>
                <a:latin typeface="Times New Roman" panose="02020603050405020304" pitchFamily="18" charset="0"/>
                <a:cs typeface="Times New Roman" panose="02020603050405020304" pitchFamily="18" charset="0"/>
              </a:rPr>
              <a:t> architecture concurrent of add_1 is</a:t>
            </a:r>
          </a:p>
          <a:p>
            <a:r>
              <a:rPr lang="en-US" sz="1400" b="1" dirty="0">
                <a:solidFill>
                  <a:schemeClr val="bg1"/>
                </a:solidFill>
                <a:effectLst/>
                <a:latin typeface="Times New Roman" panose="02020603050405020304" pitchFamily="18" charset="0"/>
                <a:cs typeface="Times New Roman" panose="02020603050405020304" pitchFamily="18" charset="0"/>
              </a:rPr>
              <a:t>  signal s1, s2, s3, s4: bit;</a:t>
            </a:r>
          </a:p>
          <a:p>
            <a:r>
              <a:rPr lang="en-US" sz="1400" b="1" dirty="0">
                <a:solidFill>
                  <a:schemeClr val="bg1"/>
                </a:solidFill>
                <a:effectLst/>
                <a:latin typeface="Times New Roman" panose="02020603050405020304" pitchFamily="18" charset="0"/>
                <a:cs typeface="Times New Roman" panose="02020603050405020304" pitchFamily="18" charset="0"/>
              </a:rPr>
              <a:t> begin</a:t>
            </a:r>
          </a:p>
          <a:p>
            <a:r>
              <a:rPr lang="en-US" sz="1400" b="1" dirty="0">
                <a:solidFill>
                  <a:schemeClr val="bg1"/>
                </a:solidFill>
                <a:effectLst/>
                <a:latin typeface="Times New Roman" panose="02020603050405020304" pitchFamily="18" charset="0"/>
                <a:cs typeface="Times New Roman" panose="02020603050405020304" pitchFamily="18" charset="0"/>
              </a:rPr>
              <a:t>        s1 &lt;= b </a:t>
            </a:r>
            <a:r>
              <a:rPr lang="en-US" sz="1400" b="1" dirty="0" err="1">
                <a:solidFill>
                  <a:schemeClr val="bg1"/>
                </a:solidFill>
                <a:effectLst/>
                <a:latin typeface="Times New Roman" panose="02020603050405020304" pitchFamily="18" charset="0"/>
                <a:cs typeface="Times New Roman" panose="02020603050405020304" pitchFamily="18" charset="0"/>
              </a:rPr>
              <a:t>xor</a:t>
            </a:r>
            <a:r>
              <a:rPr lang="en-US" sz="1400" b="1" dirty="0">
                <a:solidFill>
                  <a:schemeClr val="bg1"/>
                </a:solidFill>
                <a:effectLst/>
                <a:latin typeface="Times New Roman" panose="02020603050405020304" pitchFamily="18" charset="0"/>
                <a:cs typeface="Times New Roman" panose="02020603050405020304" pitchFamily="18" charset="0"/>
              </a:rPr>
              <a:t> </a:t>
            </a:r>
            <a:r>
              <a:rPr lang="en-US" sz="1400" b="1" dirty="0" err="1">
                <a:solidFill>
                  <a:schemeClr val="bg1"/>
                </a:solidFill>
                <a:effectLst/>
                <a:latin typeface="Times New Roman" panose="02020603050405020304" pitchFamily="18" charset="0"/>
                <a:cs typeface="Times New Roman" panose="02020603050405020304" pitchFamily="18" charset="0"/>
              </a:rPr>
              <a:t>cin</a:t>
            </a:r>
            <a:r>
              <a:rPr lang="en-US" sz="1400" b="1" dirty="0">
                <a:solidFill>
                  <a:schemeClr val="bg1"/>
                </a:solidFill>
                <a:effectLst/>
                <a:latin typeface="Times New Roman" panose="02020603050405020304" pitchFamily="18" charset="0"/>
                <a:cs typeface="Times New Roman" panose="02020603050405020304" pitchFamily="18" charset="0"/>
              </a:rPr>
              <a:t>;</a:t>
            </a:r>
          </a:p>
          <a:p>
            <a:r>
              <a:rPr lang="en-US" sz="1400" b="1" dirty="0">
                <a:solidFill>
                  <a:schemeClr val="bg1"/>
                </a:solidFill>
                <a:effectLst/>
                <a:latin typeface="Times New Roman" panose="02020603050405020304" pitchFamily="18" charset="0"/>
                <a:cs typeface="Times New Roman" panose="02020603050405020304" pitchFamily="18" charset="0"/>
              </a:rPr>
              <a:t>        s2 &lt;= a and b;</a:t>
            </a:r>
          </a:p>
          <a:p>
            <a:r>
              <a:rPr lang="en-US" sz="1400" b="1" dirty="0">
                <a:solidFill>
                  <a:schemeClr val="bg1"/>
                </a:solidFill>
                <a:effectLst/>
                <a:latin typeface="Times New Roman" panose="02020603050405020304" pitchFamily="18" charset="0"/>
                <a:cs typeface="Times New Roman" panose="02020603050405020304" pitchFamily="18" charset="0"/>
              </a:rPr>
              <a:t>        s3 &lt;= a and </a:t>
            </a:r>
            <a:r>
              <a:rPr lang="en-US" sz="1400" b="1" dirty="0" err="1">
                <a:solidFill>
                  <a:schemeClr val="bg1"/>
                </a:solidFill>
                <a:effectLst/>
                <a:latin typeface="Times New Roman" panose="02020603050405020304" pitchFamily="18" charset="0"/>
                <a:cs typeface="Times New Roman" panose="02020603050405020304" pitchFamily="18" charset="0"/>
              </a:rPr>
              <a:t>cin</a:t>
            </a:r>
            <a:r>
              <a:rPr lang="en-US" sz="1400" b="1" dirty="0">
                <a:solidFill>
                  <a:schemeClr val="bg1"/>
                </a:solidFill>
                <a:effectLst/>
                <a:latin typeface="Times New Roman" panose="02020603050405020304" pitchFamily="18" charset="0"/>
                <a:cs typeface="Times New Roman" panose="02020603050405020304" pitchFamily="18" charset="0"/>
              </a:rPr>
              <a:t>;</a:t>
            </a:r>
          </a:p>
          <a:p>
            <a:r>
              <a:rPr lang="en-US" sz="1400" b="1" dirty="0">
                <a:solidFill>
                  <a:schemeClr val="bg1"/>
                </a:solidFill>
                <a:effectLst/>
                <a:latin typeface="Times New Roman" panose="02020603050405020304" pitchFamily="18" charset="0"/>
                <a:cs typeface="Times New Roman" panose="02020603050405020304" pitchFamily="18" charset="0"/>
              </a:rPr>
              <a:t>        s4 &lt;= b and </a:t>
            </a:r>
            <a:r>
              <a:rPr lang="en-US" sz="1400" b="1" dirty="0" err="1">
                <a:solidFill>
                  <a:schemeClr val="bg1"/>
                </a:solidFill>
                <a:effectLst/>
                <a:latin typeface="Times New Roman" panose="02020603050405020304" pitchFamily="18" charset="0"/>
                <a:cs typeface="Times New Roman" panose="02020603050405020304" pitchFamily="18" charset="0"/>
              </a:rPr>
              <a:t>cin</a:t>
            </a:r>
            <a:r>
              <a:rPr lang="en-US" sz="1400" b="1" dirty="0">
                <a:solidFill>
                  <a:schemeClr val="bg1"/>
                </a:solidFill>
                <a:effectLst/>
                <a:latin typeface="Times New Roman" panose="02020603050405020304" pitchFamily="18" charset="0"/>
                <a:cs typeface="Times New Roman" panose="02020603050405020304" pitchFamily="18" charset="0"/>
              </a:rPr>
              <a:t>;</a:t>
            </a:r>
          </a:p>
          <a:p>
            <a:r>
              <a:rPr lang="en-US" sz="1400" b="1" dirty="0">
                <a:solidFill>
                  <a:schemeClr val="bg1"/>
                </a:solidFill>
                <a:effectLst/>
                <a:latin typeface="Times New Roman" panose="02020603050405020304" pitchFamily="18" charset="0"/>
                <a:cs typeface="Times New Roman" panose="02020603050405020304" pitchFamily="18" charset="0"/>
              </a:rPr>
              <a:t>        s &lt;= a </a:t>
            </a:r>
            <a:r>
              <a:rPr lang="en-US" sz="1400" b="1" dirty="0" err="1">
                <a:solidFill>
                  <a:schemeClr val="bg1"/>
                </a:solidFill>
                <a:effectLst/>
                <a:latin typeface="Times New Roman" panose="02020603050405020304" pitchFamily="18" charset="0"/>
                <a:cs typeface="Times New Roman" panose="02020603050405020304" pitchFamily="18" charset="0"/>
              </a:rPr>
              <a:t>xor</a:t>
            </a:r>
            <a:r>
              <a:rPr lang="en-US" sz="1400" b="1" dirty="0">
                <a:solidFill>
                  <a:schemeClr val="bg1"/>
                </a:solidFill>
                <a:effectLst/>
                <a:latin typeface="Times New Roman" panose="02020603050405020304" pitchFamily="18" charset="0"/>
                <a:cs typeface="Times New Roman" panose="02020603050405020304" pitchFamily="18" charset="0"/>
              </a:rPr>
              <a:t> s1;</a:t>
            </a:r>
          </a:p>
          <a:p>
            <a:r>
              <a:rPr lang="en-US" sz="1400" b="1" dirty="0">
                <a:solidFill>
                  <a:schemeClr val="bg1"/>
                </a:solidFill>
                <a:effectLst/>
                <a:latin typeface="Times New Roman" panose="02020603050405020304" pitchFamily="18" charset="0"/>
                <a:cs typeface="Times New Roman" panose="02020603050405020304" pitchFamily="18" charset="0"/>
              </a:rPr>
              <a:t>        </a:t>
            </a:r>
            <a:r>
              <a:rPr lang="en-US" sz="1400" b="1" dirty="0" err="1">
                <a:solidFill>
                  <a:schemeClr val="bg1"/>
                </a:solidFill>
                <a:effectLst/>
                <a:latin typeface="Times New Roman" panose="02020603050405020304" pitchFamily="18" charset="0"/>
                <a:cs typeface="Times New Roman" panose="02020603050405020304" pitchFamily="18" charset="0"/>
              </a:rPr>
              <a:t>cout</a:t>
            </a:r>
            <a:r>
              <a:rPr lang="en-US" sz="1400" b="1" dirty="0">
                <a:solidFill>
                  <a:schemeClr val="bg1"/>
                </a:solidFill>
                <a:effectLst/>
                <a:latin typeface="Times New Roman" panose="02020603050405020304" pitchFamily="18" charset="0"/>
                <a:cs typeface="Times New Roman" panose="02020603050405020304" pitchFamily="18" charset="0"/>
              </a:rPr>
              <a:t> &lt;= s2 or s3 or s4;</a:t>
            </a:r>
          </a:p>
          <a:p>
            <a:r>
              <a:rPr lang="en-US" sz="1400" b="1" dirty="0">
                <a:solidFill>
                  <a:schemeClr val="bg1"/>
                </a:solidFill>
                <a:effectLst/>
                <a:latin typeface="Times New Roman" panose="02020603050405020304" pitchFamily="18" charset="0"/>
                <a:cs typeface="Times New Roman" panose="02020603050405020304" pitchFamily="18" charset="0"/>
              </a:rPr>
              <a:t> end concurrent;</a:t>
            </a:r>
          </a:p>
        </p:txBody>
      </p:sp>
      <p:sp>
        <p:nvSpPr>
          <p:cNvPr id="2" name="Content Placeholder 2">
            <a:extLst>
              <a:ext uri="{FF2B5EF4-FFF2-40B4-BE49-F238E27FC236}">
                <a16:creationId xmlns:a16="http://schemas.microsoft.com/office/drawing/2014/main" id="{ADAC1992-7DF2-7CF0-9DCF-589CDD9FBE24}"/>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CODE EXAMPLE</a:t>
            </a:r>
            <a:r>
              <a:rPr lang="en-GB" sz="4000" b="1" dirty="0">
                <a:solidFill>
                  <a:srgbClr val="FF0000"/>
                </a:solidFill>
                <a:latin typeface="Tw Cen MT (Headings)"/>
                <a:ea typeface="+mj-ea"/>
                <a:cs typeface="+mj-cs"/>
              </a:rPr>
              <a:t>S</a:t>
            </a:r>
            <a:endParaRPr lang="en-GB" sz="40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1588889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90BD45BD-CFC0-315A-F4AA-58FC467D88DB}"/>
            </a:ext>
          </a:extLst>
        </p:cNvPr>
        <p:cNvGrpSpPr/>
        <p:nvPr/>
      </p:nvGrpSpPr>
      <p:grpSpPr>
        <a:xfrm>
          <a:off x="0" y="0"/>
          <a:ext cx="0" cy="0"/>
          <a:chOff x="0" y="0"/>
          <a:chExt cx="0" cy="0"/>
        </a:xfrm>
      </p:grpSpPr>
      <p:sp>
        <p:nvSpPr>
          <p:cNvPr id="2" name="Content Placeholder 2">
            <a:extLst>
              <a:ext uri="{FF2B5EF4-FFF2-40B4-BE49-F238E27FC236}">
                <a16:creationId xmlns:a16="http://schemas.microsoft.com/office/drawing/2014/main" id="{6F31319C-6FA6-48C0-68BC-4FB3A1676923}"/>
              </a:ext>
            </a:extLst>
          </p:cNvPr>
          <p:cNvSpPr txBox="1">
            <a:spLocks/>
          </p:cNvSpPr>
          <p:nvPr/>
        </p:nvSpPr>
        <p:spPr bwMode="auto">
          <a:xfrm>
            <a:off x="0" y="0"/>
            <a:ext cx="12192000" cy="613245"/>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buNone/>
            </a:pPr>
            <a:r>
              <a:rPr lang="en-GB" sz="4000" b="1" dirty="0">
                <a:solidFill>
                  <a:srgbClr val="FF0000"/>
                </a:solidFill>
                <a:latin typeface="Tw Cen MT (Body)"/>
                <a:cs typeface="Times New Roman" panose="02020603050405020304" pitchFamily="18" charset="0"/>
              </a:rPr>
              <a:t>			CODE</a:t>
            </a:r>
            <a:r>
              <a:rPr lang="tr-TR" sz="4000" b="1" dirty="0">
                <a:solidFill>
                  <a:srgbClr val="FF0000"/>
                </a:solidFill>
                <a:latin typeface="Tw Cen MT (Body)"/>
                <a:cs typeface="Times New Roman" panose="02020603050405020304" pitchFamily="18" charset="0"/>
              </a:rPr>
              <a:t> EXAMPLE</a:t>
            </a:r>
            <a:endParaRPr lang="en-US" sz="4000" b="1" dirty="0">
              <a:solidFill>
                <a:srgbClr val="FF0000"/>
              </a:solidFill>
              <a:latin typeface="Tw Cen MT (Body)"/>
              <a:cs typeface="Times New Roman" panose="02020603050405020304" pitchFamily="18" charset="0"/>
            </a:endParaRPr>
          </a:p>
          <a:p>
            <a:pPr marL="0" indent="0">
              <a:spcAft>
                <a:spcPts val="1200"/>
              </a:spcAft>
              <a:buNone/>
            </a:pPr>
            <a:endParaRPr lang="en-GB" sz="4000" b="1" i="1" dirty="0">
              <a:solidFill>
                <a:schemeClr val="bg1"/>
              </a:solidFill>
              <a:latin typeface="Tw Cen MT (Body)"/>
              <a:cs typeface="Times New Roman" panose="02020603050405020304" pitchFamily="18" charset="0"/>
            </a:endParaRPr>
          </a:p>
        </p:txBody>
      </p:sp>
      <p:sp>
        <p:nvSpPr>
          <p:cNvPr id="6" name="İçerik Yer Tutucusu 6">
            <a:extLst>
              <a:ext uri="{FF2B5EF4-FFF2-40B4-BE49-F238E27FC236}">
                <a16:creationId xmlns:a16="http://schemas.microsoft.com/office/drawing/2014/main" id="{949B958B-378F-BE44-9921-369DF545C246}"/>
              </a:ext>
            </a:extLst>
          </p:cNvPr>
          <p:cNvSpPr>
            <a:spLocks noGrp="1"/>
          </p:cNvSpPr>
          <p:nvPr>
            <p:ph idx="1"/>
          </p:nvPr>
        </p:nvSpPr>
        <p:spPr>
          <a:xfrm>
            <a:off x="246375" y="709356"/>
            <a:ext cx="6917268" cy="5837171"/>
          </a:xfrm>
        </p:spPr>
        <p:txBody>
          <a:bodyPr>
            <a:noAutofit/>
          </a:bodyPr>
          <a:lstStyle/>
          <a:p>
            <a:pPr marL="0" indent="0">
              <a:spcBef>
                <a:spcPts val="0"/>
              </a:spcBef>
              <a:buNone/>
            </a:pPr>
            <a:r>
              <a:rPr lang="tr-TR" sz="1200" b="1" dirty="0" err="1">
                <a:solidFill>
                  <a:schemeClr val="bg1"/>
                </a:solidFill>
                <a:latin typeface="Times New Roman" panose="02020603050405020304" pitchFamily="18" charset="0"/>
                <a:cs typeface="Times New Roman" panose="02020603050405020304" pitchFamily="18" charset="0"/>
              </a:rPr>
              <a:t>library</a:t>
            </a:r>
            <a:r>
              <a:rPr lang="tr-TR" sz="1200" b="1" dirty="0">
                <a:solidFill>
                  <a:schemeClr val="bg1"/>
                </a:solidFill>
                <a:latin typeface="Times New Roman" panose="02020603050405020304" pitchFamily="18" charset="0"/>
                <a:cs typeface="Times New Roman" panose="02020603050405020304" pitchFamily="18" charset="0"/>
              </a:rPr>
              <a:t> IEEE;</a:t>
            </a:r>
          </a:p>
          <a:p>
            <a:pPr marL="0" indent="0">
              <a:spcBef>
                <a:spcPts val="0"/>
              </a:spcBef>
              <a:buNone/>
            </a:pPr>
            <a:r>
              <a:rPr lang="tr-TR" sz="1200" b="1" dirty="0" err="1">
                <a:solidFill>
                  <a:schemeClr val="bg1"/>
                </a:solidFill>
                <a:latin typeface="Times New Roman" panose="02020603050405020304" pitchFamily="18" charset="0"/>
                <a:cs typeface="Times New Roman" panose="02020603050405020304" pitchFamily="18" charset="0"/>
              </a:rPr>
              <a:t>use</a:t>
            </a:r>
            <a:r>
              <a:rPr lang="tr-TR" sz="1200" b="1" dirty="0">
                <a:solidFill>
                  <a:schemeClr val="bg1"/>
                </a:solidFill>
                <a:latin typeface="Times New Roman" panose="02020603050405020304" pitchFamily="18" charset="0"/>
                <a:cs typeface="Times New Roman" panose="02020603050405020304" pitchFamily="18" charset="0"/>
              </a:rPr>
              <a:t> IEEE.std_logic_1164.all;</a:t>
            </a:r>
          </a:p>
          <a:p>
            <a:pPr marL="0" indent="0">
              <a:spcBef>
                <a:spcPts val="0"/>
              </a:spcBef>
              <a:buNone/>
            </a:pPr>
            <a:r>
              <a:rPr lang="tr-TR" sz="1200" b="1" dirty="0" err="1">
                <a:solidFill>
                  <a:schemeClr val="bg1"/>
                </a:solidFill>
                <a:latin typeface="Times New Roman" panose="02020603050405020304" pitchFamily="18" charset="0"/>
                <a:cs typeface="Times New Roman" panose="02020603050405020304" pitchFamily="18" charset="0"/>
              </a:rPr>
              <a:t>use</a:t>
            </a: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IEEE.numeric_std.all</a:t>
            </a:r>
            <a:r>
              <a:rPr lang="tr-TR" sz="12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endParaRPr lang="tr-TR" sz="12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tr-TR" sz="1200" b="1" dirty="0">
                <a:solidFill>
                  <a:schemeClr val="bg1"/>
                </a:solidFill>
                <a:latin typeface="Times New Roman" panose="02020603050405020304" pitchFamily="18" charset="0"/>
                <a:cs typeface="Times New Roman" panose="02020603050405020304" pitchFamily="18" charset="0"/>
              </a:rPr>
              <a:t>entity </a:t>
            </a:r>
            <a:r>
              <a:rPr lang="tr-TR" sz="1200" b="1" dirty="0" err="1">
                <a:solidFill>
                  <a:schemeClr val="bg1"/>
                </a:solidFill>
                <a:latin typeface="Times New Roman" panose="02020603050405020304" pitchFamily="18" charset="0"/>
                <a:cs typeface="Times New Roman" panose="02020603050405020304" pitchFamily="18" charset="0"/>
              </a:rPr>
              <a:t>procedurewithclock</a:t>
            </a:r>
            <a:r>
              <a:rPr lang="tr-TR" sz="1200" b="1" dirty="0">
                <a:solidFill>
                  <a:schemeClr val="bg1"/>
                </a:solidFill>
                <a:latin typeface="Times New Roman" panose="02020603050405020304" pitchFamily="18" charset="0"/>
                <a:cs typeface="Times New Roman" panose="02020603050405020304" pitchFamily="18" charset="0"/>
              </a:rPr>
              <a:t> is</a:t>
            </a:r>
          </a:p>
          <a:p>
            <a:pPr marL="0" indent="0">
              <a:spcBef>
                <a:spcPts val="0"/>
              </a:spcBef>
              <a:buNone/>
            </a:pPr>
            <a:r>
              <a:rPr lang="tr-TR" sz="1200" b="1" dirty="0">
                <a:solidFill>
                  <a:schemeClr val="bg1"/>
                </a:solidFill>
                <a:latin typeface="Times New Roman" panose="02020603050405020304" pitchFamily="18" charset="0"/>
                <a:cs typeface="Times New Roman" panose="02020603050405020304" pitchFamily="18" charset="0"/>
              </a:rPr>
              <a:t>    port (</a:t>
            </a:r>
          </a:p>
          <a:p>
            <a:pPr marL="0" indent="0">
              <a:spcBef>
                <a:spcPts val="0"/>
              </a:spcBef>
              <a:buNone/>
            </a:pP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clk</a:t>
            </a:r>
            <a:r>
              <a:rPr lang="tr-TR" sz="1200" b="1" dirty="0">
                <a:solidFill>
                  <a:schemeClr val="bg1"/>
                </a:solidFill>
                <a:latin typeface="Times New Roman" panose="02020603050405020304" pitchFamily="18" charset="0"/>
                <a:cs typeface="Times New Roman" panose="02020603050405020304" pitchFamily="18" charset="0"/>
              </a:rPr>
              <a:t> : in </a:t>
            </a:r>
            <a:r>
              <a:rPr lang="tr-TR" sz="1200" b="1" dirty="0" err="1">
                <a:solidFill>
                  <a:schemeClr val="bg1"/>
                </a:solidFill>
                <a:latin typeface="Times New Roman" panose="02020603050405020304" pitchFamily="18" charset="0"/>
                <a:cs typeface="Times New Roman" panose="02020603050405020304" pitchFamily="18" charset="0"/>
              </a:rPr>
              <a:t>std_logic</a:t>
            </a:r>
            <a:r>
              <a:rPr lang="tr-TR" sz="12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200" b="1" dirty="0">
                <a:solidFill>
                  <a:schemeClr val="bg1"/>
                </a:solidFill>
                <a:latin typeface="Times New Roman" panose="02020603050405020304" pitchFamily="18" charset="0"/>
                <a:cs typeface="Times New Roman" panose="02020603050405020304" pitchFamily="18" charset="0"/>
              </a:rPr>
              <a:t>        reset : in </a:t>
            </a:r>
            <a:r>
              <a:rPr lang="tr-TR" sz="1200" b="1" dirty="0" err="1">
                <a:solidFill>
                  <a:schemeClr val="bg1"/>
                </a:solidFill>
                <a:latin typeface="Times New Roman" panose="02020603050405020304" pitchFamily="18" charset="0"/>
                <a:cs typeface="Times New Roman" panose="02020603050405020304" pitchFamily="18" charset="0"/>
              </a:rPr>
              <a:t>std_logic</a:t>
            </a:r>
            <a:r>
              <a:rPr lang="tr-TR" sz="12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data_in</a:t>
            </a:r>
            <a:r>
              <a:rPr lang="tr-TR" sz="1200" b="1" dirty="0">
                <a:solidFill>
                  <a:schemeClr val="bg1"/>
                </a:solidFill>
                <a:latin typeface="Times New Roman" panose="02020603050405020304" pitchFamily="18" charset="0"/>
                <a:cs typeface="Times New Roman" panose="02020603050405020304" pitchFamily="18" charset="0"/>
              </a:rPr>
              <a:t> : in std_logic_vector(7 downto 0);</a:t>
            </a:r>
          </a:p>
          <a:p>
            <a:pPr marL="0" indent="0">
              <a:spcBef>
                <a:spcPts val="0"/>
              </a:spcBef>
              <a:buNone/>
            </a:pP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data_out</a:t>
            </a:r>
            <a:r>
              <a:rPr lang="tr-TR" sz="1200" b="1" dirty="0">
                <a:solidFill>
                  <a:schemeClr val="bg1"/>
                </a:solidFill>
                <a:latin typeface="Times New Roman" panose="02020603050405020304" pitchFamily="18" charset="0"/>
                <a:cs typeface="Times New Roman" panose="02020603050405020304" pitchFamily="18" charset="0"/>
              </a:rPr>
              <a:t> : </a:t>
            </a:r>
            <a:r>
              <a:rPr lang="tr-TR" sz="1200" b="1" dirty="0" err="1">
                <a:solidFill>
                  <a:schemeClr val="bg1"/>
                </a:solidFill>
                <a:latin typeface="Times New Roman" panose="02020603050405020304" pitchFamily="18" charset="0"/>
                <a:cs typeface="Times New Roman" panose="02020603050405020304" pitchFamily="18" charset="0"/>
              </a:rPr>
              <a:t>out</a:t>
            </a:r>
            <a:r>
              <a:rPr lang="tr-TR" sz="1200" b="1" dirty="0">
                <a:solidFill>
                  <a:schemeClr val="bg1"/>
                </a:solidFill>
                <a:latin typeface="Times New Roman" panose="02020603050405020304" pitchFamily="18" charset="0"/>
                <a:cs typeface="Times New Roman" panose="02020603050405020304" pitchFamily="18" charset="0"/>
              </a:rPr>
              <a:t> std_logic_vector(7 downto 0)</a:t>
            </a:r>
          </a:p>
          <a:p>
            <a:pPr marL="0" indent="0">
              <a:spcBef>
                <a:spcPts val="0"/>
              </a:spcBef>
              <a:buNone/>
            </a:pPr>
            <a:r>
              <a:rPr lang="tr-TR" sz="1200" b="1" dirty="0">
                <a:solidFill>
                  <a:schemeClr val="bg1"/>
                </a:solidFill>
                <a:latin typeface="Times New Roman" panose="02020603050405020304" pitchFamily="18" charset="0"/>
                <a:cs typeface="Times New Roman" panose="02020603050405020304" pitchFamily="18" charset="0"/>
              </a:rPr>
              <a:t>    );</a:t>
            </a:r>
          </a:p>
          <a:p>
            <a:pPr marL="0" indent="0">
              <a:spcBef>
                <a:spcPts val="0"/>
              </a:spcBef>
              <a:buNone/>
            </a:pPr>
            <a:r>
              <a:rPr lang="tr-TR" sz="1200" b="1" dirty="0" err="1">
                <a:solidFill>
                  <a:schemeClr val="bg1"/>
                </a:solidFill>
                <a:latin typeface="Times New Roman" panose="02020603050405020304" pitchFamily="18" charset="0"/>
                <a:cs typeface="Times New Roman" panose="02020603050405020304" pitchFamily="18" charset="0"/>
              </a:rPr>
              <a:t>end</a:t>
            </a: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procedurewithclock</a:t>
            </a:r>
            <a:r>
              <a:rPr lang="tr-TR" sz="12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endParaRPr lang="tr-TR" sz="12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tr-TR" sz="1200" b="1" dirty="0" err="1">
                <a:solidFill>
                  <a:schemeClr val="bg1"/>
                </a:solidFill>
                <a:latin typeface="Times New Roman" panose="02020603050405020304" pitchFamily="18" charset="0"/>
                <a:cs typeface="Times New Roman" panose="02020603050405020304" pitchFamily="18" charset="0"/>
              </a:rPr>
              <a:t>architecture</a:t>
            </a: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behavioral</a:t>
            </a:r>
            <a:r>
              <a:rPr lang="tr-TR" sz="1200" b="1" dirty="0">
                <a:solidFill>
                  <a:schemeClr val="bg1"/>
                </a:solidFill>
                <a:latin typeface="Times New Roman" panose="02020603050405020304" pitchFamily="18" charset="0"/>
                <a:cs typeface="Times New Roman" panose="02020603050405020304" pitchFamily="18" charset="0"/>
              </a:rPr>
              <a:t> of </a:t>
            </a:r>
            <a:r>
              <a:rPr lang="tr-TR" sz="1200" b="1" dirty="0" err="1">
                <a:solidFill>
                  <a:schemeClr val="bg1"/>
                </a:solidFill>
                <a:latin typeface="Times New Roman" panose="02020603050405020304" pitchFamily="18" charset="0"/>
                <a:cs typeface="Times New Roman" panose="02020603050405020304" pitchFamily="18" charset="0"/>
              </a:rPr>
              <a:t>procedurewithclock</a:t>
            </a:r>
            <a:r>
              <a:rPr lang="tr-TR" sz="1200" b="1" dirty="0">
                <a:solidFill>
                  <a:schemeClr val="bg1"/>
                </a:solidFill>
                <a:latin typeface="Times New Roman" panose="02020603050405020304" pitchFamily="18" charset="0"/>
                <a:cs typeface="Times New Roman" panose="02020603050405020304" pitchFamily="18" charset="0"/>
              </a:rPr>
              <a:t> is</a:t>
            </a:r>
          </a:p>
          <a:p>
            <a:pPr marL="0" indent="0">
              <a:spcBef>
                <a:spcPts val="0"/>
              </a:spcBef>
              <a:buNone/>
            </a:pPr>
            <a:r>
              <a:rPr lang="tr-TR" sz="1200" b="1" dirty="0">
                <a:solidFill>
                  <a:schemeClr val="bg1"/>
                </a:solidFill>
                <a:latin typeface="Times New Roman" panose="02020603050405020304" pitchFamily="18" charset="0"/>
                <a:cs typeface="Times New Roman" panose="02020603050405020304" pitchFamily="18" charset="0"/>
              </a:rPr>
              <a:t>    procedure </a:t>
            </a:r>
            <a:r>
              <a:rPr lang="tr-TR" sz="1200" b="1" dirty="0" err="1">
                <a:solidFill>
                  <a:schemeClr val="bg1"/>
                </a:solidFill>
                <a:latin typeface="Times New Roman" panose="02020603050405020304" pitchFamily="18" charset="0"/>
                <a:cs typeface="Times New Roman" panose="02020603050405020304" pitchFamily="18" charset="0"/>
              </a:rPr>
              <a:t>updatevalue</a:t>
            </a:r>
            <a:r>
              <a:rPr lang="tr-TR" sz="12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200" b="1" dirty="0">
                <a:solidFill>
                  <a:schemeClr val="bg1"/>
                </a:solidFill>
                <a:latin typeface="Times New Roman" panose="02020603050405020304" pitchFamily="18" charset="0"/>
                <a:cs typeface="Times New Roman" panose="02020603050405020304" pitchFamily="18" charset="0"/>
              </a:rPr>
              <a:t>        signal </a:t>
            </a:r>
            <a:r>
              <a:rPr lang="tr-TR" sz="1200" b="1" dirty="0" err="1">
                <a:solidFill>
                  <a:schemeClr val="bg1"/>
                </a:solidFill>
                <a:latin typeface="Times New Roman" panose="02020603050405020304" pitchFamily="18" charset="0"/>
                <a:cs typeface="Times New Roman" panose="02020603050405020304" pitchFamily="18" charset="0"/>
              </a:rPr>
              <a:t>clk</a:t>
            </a:r>
            <a:r>
              <a:rPr lang="tr-TR" sz="1200" b="1" dirty="0">
                <a:solidFill>
                  <a:schemeClr val="bg1"/>
                </a:solidFill>
                <a:latin typeface="Times New Roman" panose="02020603050405020304" pitchFamily="18" charset="0"/>
                <a:cs typeface="Times New Roman" panose="02020603050405020304" pitchFamily="18" charset="0"/>
              </a:rPr>
              <a:t> : in </a:t>
            </a:r>
            <a:r>
              <a:rPr lang="tr-TR" sz="1200" b="1" dirty="0" err="1">
                <a:solidFill>
                  <a:schemeClr val="bg1"/>
                </a:solidFill>
                <a:latin typeface="Times New Roman" panose="02020603050405020304" pitchFamily="18" charset="0"/>
                <a:cs typeface="Times New Roman" panose="02020603050405020304" pitchFamily="18" charset="0"/>
              </a:rPr>
              <a:t>std_logic</a:t>
            </a:r>
            <a:r>
              <a:rPr lang="tr-TR" sz="12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200" b="1" dirty="0">
                <a:solidFill>
                  <a:schemeClr val="bg1"/>
                </a:solidFill>
                <a:latin typeface="Times New Roman" panose="02020603050405020304" pitchFamily="18" charset="0"/>
                <a:cs typeface="Times New Roman" panose="02020603050405020304" pitchFamily="18" charset="0"/>
              </a:rPr>
              <a:t>        signal reset : in </a:t>
            </a:r>
            <a:r>
              <a:rPr lang="tr-TR" sz="1200" b="1" dirty="0" err="1">
                <a:solidFill>
                  <a:schemeClr val="bg1"/>
                </a:solidFill>
                <a:latin typeface="Times New Roman" panose="02020603050405020304" pitchFamily="18" charset="0"/>
                <a:cs typeface="Times New Roman" panose="02020603050405020304" pitchFamily="18" charset="0"/>
              </a:rPr>
              <a:t>std_logic</a:t>
            </a:r>
            <a:r>
              <a:rPr lang="tr-TR" sz="12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tr-TR" sz="1200" b="1" dirty="0">
                <a:solidFill>
                  <a:schemeClr val="bg1"/>
                </a:solidFill>
                <a:latin typeface="Times New Roman" panose="02020603050405020304" pitchFamily="18" charset="0"/>
                <a:cs typeface="Times New Roman" panose="02020603050405020304" pitchFamily="18" charset="0"/>
              </a:rPr>
              <a:t>        signal </a:t>
            </a:r>
            <a:r>
              <a:rPr lang="tr-TR" sz="1200" b="1" dirty="0" err="1">
                <a:solidFill>
                  <a:schemeClr val="bg1"/>
                </a:solidFill>
                <a:latin typeface="Times New Roman" panose="02020603050405020304" pitchFamily="18" charset="0"/>
                <a:cs typeface="Times New Roman" panose="02020603050405020304" pitchFamily="18" charset="0"/>
              </a:rPr>
              <a:t>data_in</a:t>
            </a:r>
            <a:r>
              <a:rPr lang="tr-TR" sz="1200" b="1" dirty="0">
                <a:solidFill>
                  <a:schemeClr val="bg1"/>
                </a:solidFill>
                <a:latin typeface="Times New Roman" panose="02020603050405020304" pitchFamily="18" charset="0"/>
                <a:cs typeface="Times New Roman" panose="02020603050405020304" pitchFamily="18" charset="0"/>
              </a:rPr>
              <a:t> : in std_logic_vector(7 downto 0);</a:t>
            </a:r>
          </a:p>
          <a:p>
            <a:pPr marL="0" indent="0">
              <a:spcBef>
                <a:spcPts val="0"/>
              </a:spcBef>
              <a:buNone/>
            </a:pP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variable</a:t>
            </a: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data_out</a:t>
            </a:r>
            <a:r>
              <a:rPr lang="tr-TR" sz="1200" b="1" dirty="0">
                <a:solidFill>
                  <a:schemeClr val="bg1"/>
                </a:solidFill>
                <a:latin typeface="Times New Roman" panose="02020603050405020304" pitchFamily="18" charset="0"/>
                <a:cs typeface="Times New Roman" panose="02020603050405020304" pitchFamily="18" charset="0"/>
              </a:rPr>
              <a:t> : </a:t>
            </a:r>
            <a:r>
              <a:rPr lang="tr-TR" sz="1200" b="1" dirty="0" err="1">
                <a:solidFill>
                  <a:schemeClr val="bg1"/>
                </a:solidFill>
                <a:latin typeface="Times New Roman" panose="02020603050405020304" pitchFamily="18" charset="0"/>
                <a:cs typeface="Times New Roman" panose="02020603050405020304" pitchFamily="18" charset="0"/>
              </a:rPr>
              <a:t>inout</a:t>
            </a:r>
            <a:r>
              <a:rPr lang="tr-TR" sz="1200" b="1" dirty="0">
                <a:solidFill>
                  <a:schemeClr val="bg1"/>
                </a:solidFill>
                <a:latin typeface="Times New Roman" panose="02020603050405020304" pitchFamily="18" charset="0"/>
                <a:cs typeface="Times New Roman" panose="02020603050405020304" pitchFamily="18" charset="0"/>
              </a:rPr>
              <a:t> std_logic_vector(7 downto 0)</a:t>
            </a:r>
            <a:endParaRPr lang="en-GB" sz="12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tr-TR" sz="1200" b="1" dirty="0">
                <a:solidFill>
                  <a:schemeClr val="bg1"/>
                </a:solidFill>
                <a:latin typeface="Times New Roman" panose="02020603050405020304" pitchFamily="18" charset="0"/>
                <a:cs typeface="Times New Roman" panose="02020603050405020304" pitchFamily="18" charset="0"/>
              </a:rPr>
              <a:t>) is</a:t>
            </a:r>
          </a:p>
          <a:p>
            <a:pPr marL="0" indent="0">
              <a:spcBef>
                <a:spcPts val="0"/>
              </a:spcBef>
              <a:buNone/>
            </a:pPr>
            <a:endParaRPr lang="tr-TR" sz="900" b="1" dirty="0">
              <a:solidFill>
                <a:schemeClr val="bg1"/>
              </a:solidFill>
              <a:latin typeface="Times New Roman" panose="02020603050405020304" pitchFamily="18" charset="0"/>
              <a:cs typeface="Times New Roman" panose="02020603050405020304" pitchFamily="18" charset="0"/>
            </a:endParaRPr>
          </a:p>
        </p:txBody>
      </p:sp>
      <p:pic>
        <p:nvPicPr>
          <p:cNvPr id="4" name="Resim 3" descr="metin, ekran görüntüsü, sayı, numara, yazı tipi içeren bir resim&#10;&#10;Açıklama otomatik olarak oluşturuldu">
            <a:extLst>
              <a:ext uri="{FF2B5EF4-FFF2-40B4-BE49-F238E27FC236}">
                <a16:creationId xmlns:a16="http://schemas.microsoft.com/office/drawing/2014/main" id="{F429AB43-EA01-E6B0-B51C-56705E1BCE50}"/>
              </a:ext>
            </a:extLst>
          </p:cNvPr>
          <p:cNvPicPr>
            <a:picLocks noChangeAspect="1"/>
          </p:cNvPicPr>
          <p:nvPr/>
        </p:nvPicPr>
        <p:blipFill>
          <a:blip r:embed="rId3"/>
          <a:stretch>
            <a:fillRect/>
          </a:stretch>
        </p:blipFill>
        <p:spPr>
          <a:xfrm>
            <a:off x="7819626" y="3115897"/>
            <a:ext cx="4372374" cy="3729105"/>
          </a:xfrm>
          <a:prstGeom prst="rect">
            <a:avLst/>
          </a:prstGeom>
        </p:spPr>
      </p:pic>
      <p:sp>
        <p:nvSpPr>
          <p:cNvPr id="3" name="İçerik Yer Tutucusu 6">
            <a:extLst>
              <a:ext uri="{FF2B5EF4-FFF2-40B4-BE49-F238E27FC236}">
                <a16:creationId xmlns:a16="http://schemas.microsoft.com/office/drawing/2014/main" id="{98C5010E-EAD6-B77B-7726-4094BD31C099}"/>
              </a:ext>
            </a:extLst>
          </p:cNvPr>
          <p:cNvSpPr txBox="1">
            <a:spLocks/>
          </p:cNvSpPr>
          <p:nvPr/>
        </p:nvSpPr>
        <p:spPr>
          <a:xfrm>
            <a:off x="3977615" y="709355"/>
            <a:ext cx="6917268" cy="5837171"/>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tr-TR" sz="1200" b="1" dirty="0" err="1">
                <a:solidFill>
                  <a:schemeClr val="bg1"/>
                </a:solidFill>
                <a:latin typeface="Times New Roman" panose="02020603050405020304" pitchFamily="18" charset="0"/>
                <a:cs typeface="Times New Roman" panose="02020603050405020304" pitchFamily="18" charset="0"/>
              </a:rPr>
              <a:t>begin</a:t>
            </a:r>
            <a:endParaRPr lang="tr-TR" sz="12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Font typeface="Arial" panose="020B0604020202020204" pitchFamily="34" charset="0"/>
              <a:buNone/>
            </a:pP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if</a:t>
            </a:r>
            <a:r>
              <a:rPr lang="tr-TR" sz="1200" b="1" dirty="0">
                <a:solidFill>
                  <a:schemeClr val="bg1"/>
                </a:solidFill>
                <a:latin typeface="Times New Roman" panose="02020603050405020304" pitchFamily="18" charset="0"/>
                <a:cs typeface="Times New Roman" panose="02020603050405020304" pitchFamily="18" charset="0"/>
              </a:rPr>
              <a:t> reset = '1' </a:t>
            </a:r>
            <a:r>
              <a:rPr lang="tr-TR" sz="1200" b="1" dirty="0" err="1">
                <a:solidFill>
                  <a:schemeClr val="bg1"/>
                </a:solidFill>
                <a:latin typeface="Times New Roman" panose="02020603050405020304" pitchFamily="18" charset="0"/>
                <a:cs typeface="Times New Roman" panose="02020603050405020304" pitchFamily="18" charset="0"/>
              </a:rPr>
              <a:t>then</a:t>
            </a:r>
            <a:endParaRPr lang="tr-TR" sz="12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Font typeface="Arial" panose="020B0604020202020204" pitchFamily="34" charset="0"/>
              <a:buNone/>
            </a:pP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data_out</a:t>
            </a:r>
            <a:r>
              <a:rPr lang="tr-TR" sz="1200" b="1" dirty="0">
                <a:solidFill>
                  <a:schemeClr val="bg1"/>
                </a:solidFill>
                <a:latin typeface="Times New Roman" panose="02020603050405020304" pitchFamily="18" charset="0"/>
                <a:cs typeface="Times New Roman" panose="02020603050405020304" pitchFamily="18" charset="0"/>
              </a:rPr>
              <a:t> := (</a:t>
            </a:r>
            <a:r>
              <a:rPr lang="tr-TR" sz="1200" b="1" dirty="0" err="1">
                <a:solidFill>
                  <a:schemeClr val="bg1"/>
                </a:solidFill>
                <a:latin typeface="Times New Roman" panose="02020603050405020304" pitchFamily="18" charset="0"/>
                <a:cs typeface="Times New Roman" panose="02020603050405020304" pitchFamily="18" charset="0"/>
              </a:rPr>
              <a:t>others</a:t>
            </a:r>
            <a:r>
              <a:rPr lang="tr-TR" sz="1200" b="1" dirty="0">
                <a:solidFill>
                  <a:schemeClr val="bg1"/>
                </a:solidFill>
                <a:latin typeface="Times New Roman" panose="02020603050405020304" pitchFamily="18" charset="0"/>
                <a:cs typeface="Times New Roman" panose="02020603050405020304" pitchFamily="18" charset="0"/>
              </a:rPr>
              <a:t> =&gt; '0');</a:t>
            </a:r>
          </a:p>
          <a:p>
            <a:pPr marL="0" indent="0">
              <a:spcBef>
                <a:spcPts val="0"/>
              </a:spcBef>
              <a:buFont typeface="Arial" panose="020B0604020202020204" pitchFamily="34" charset="0"/>
              <a:buNone/>
            </a:pP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elsif</a:t>
            </a: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rising_edge</a:t>
            </a:r>
            <a:r>
              <a:rPr lang="tr-TR" sz="1200" b="1" dirty="0">
                <a:solidFill>
                  <a:schemeClr val="bg1"/>
                </a:solidFill>
                <a:latin typeface="Times New Roman" panose="02020603050405020304" pitchFamily="18" charset="0"/>
                <a:cs typeface="Times New Roman" panose="02020603050405020304" pitchFamily="18" charset="0"/>
              </a:rPr>
              <a:t>(</a:t>
            </a:r>
            <a:r>
              <a:rPr lang="tr-TR" sz="1200" b="1" dirty="0" err="1">
                <a:solidFill>
                  <a:schemeClr val="bg1"/>
                </a:solidFill>
                <a:latin typeface="Times New Roman" panose="02020603050405020304" pitchFamily="18" charset="0"/>
                <a:cs typeface="Times New Roman" panose="02020603050405020304" pitchFamily="18" charset="0"/>
              </a:rPr>
              <a:t>clk</a:t>
            </a: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then</a:t>
            </a:r>
            <a:endParaRPr lang="tr-TR" sz="12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Font typeface="Arial" panose="020B0604020202020204" pitchFamily="34" charset="0"/>
              <a:buNone/>
            </a:pP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data_out</a:t>
            </a:r>
            <a:r>
              <a:rPr lang="tr-TR" sz="1200" b="1" dirty="0">
                <a:solidFill>
                  <a:schemeClr val="bg1"/>
                </a:solidFill>
                <a:latin typeface="Times New Roman" panose="02020603050405020304" pitchFamily="18" charset="0"/>
                <a:cs typeface="Times New Roman" panose="02020603050405020304" pitchFamily="18" charset="0"/>
              </a:rPr>
              <a:t> := </a:t>
            </a:r>
            <a:r>
              <a:rPr lang="tr-TR" sz="1200" b="1" dirty="0" err="1">
                <a:solidFill>
                  <a:schemeClr val="bg1"/>
                </a:solidFill>
                <a:latin typeface="Times New Roman" panose="02020603050405020304" pitchFamily="18" charset="0"/>
                <a:cs typeface="Times New Roman" panose="02020603050405020304" pitchFamily="18" charset="0"/>
              </a:rPr>
              <a:t>data_in</a:t>
            </a:r>
            <a:r>
              <a:rPr lang="tr-TR" sz="12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Font typeface="Arial" panose="020B0604020202020204" pitchFamily="34" charset="0"/>
              <a:buNone/>
            </a:pP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end</a:t>
            </a: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if</a:t>
            </a:r>
            <a:r>
              <a:rPr lang="tr-TR" sz="12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Font typeface="Arial" panose="020B0604020202020204" pitchFamily="34" charset="0"/>
              <a:buNone/>
            </a:pP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end</a:t>
            </a: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procedure</a:t>
            </a:r>
            <a:r>
              <a:rPr lang="tr-TR" sz="12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Font typeface="Arial" panose="020B0604020202020204" pitchFamily="34" charset="0"/>
              <a:buNone/>
            </a:pPr>
            <a:r>
              <a:rPr lang="tr-TR" sz="1200" b="1" dirty="0" err="1">
                <a:solidFill>
                  <a:schemeClr val="bg1"/>
                </a:solidFill>
                <a:latin typeface="Times New Roman" panose="02020603050405020304" pitchFamily="18" charset="0"/>
                <a:cs typeface="Times New Roman" panose="02020603050405020304" pitchFamily="18" charset="0"/>
              </a:rPr>
              <a:t>begin</a:t>
            </a:r>
            <a:endParaRPr lang="tr-TR" sz="12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Font typeface="Arial" panose="020B0604020202020204" pitchFamily="34" charset="0"/>
              <a:buNone/>
            </a:pP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process</a:t>
            </a:r>
            <a:r>
              <a:rPr lang="tr-TR" sz="1200" b="1" dirty="0">
                <a:solidFill>
                  <a:schemeClr val="bg1"/>
                </a:solidFill>
                <a:latin typeface="Times New Roman" panose="02020603050405020304" pitchFamily="18" charset="0"/>
                <a:cs typeface="Times New Roman" panose="02020603050405020304" pitchFamily="18" charset="0"/>
              </a:rPr>
              <a:t>(</a:t>
            </a:r>
            <a:r>
              <a:rPr lang="tr-TR" sz="1200" b="1" dirty="0" err="1">
                <a:solidFill>
                  <a:schemeClr val="bg1"/>
                </a:solidFill>
                <a:latin typeface="Times New Roman" panose="02020603050405020304" pitchFamily="18" charset="0"/>
                <a:cs typeface="Times New Roman" panose="02020603050405020304" pitchFamily="18" charset="0"/>
              </a:rPr>
              <a:t>clk</a:t>
            </a:r>
            <a:r>
              <a:rPr lang="tr-TR" sz="1200" b="1" dirty="0">
                <a:solidFill>
                  <a:schemeClr val="bg1"/>
                </a:solidFill>
                <a:latin typeface="Times New Roman" panose="02020603050405020304" pitchFamily="18" charset="0"/>
                <a:cs typeface="Times New Roman" panose="02020603050405020304" pitchFamily="18" charset="0"/>
              </a:rPr>
              <a:t>, reset)</a:t>
            </a:r>
          </a:p>
          <a:p>
            <a:pPr marL="0" indent="0">
              <a:spcBef>
                <a:spcPts val="0"/>
              </a:spcBef>
              <a:buFont typeface="Arial" panose="020B0604020202020204" pitchFamily="34" charset="0"/>
              <a:buNone/>
            </a:pP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variable</a:t>
            </a: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temp_data</a:t>
            </a:r>
            <a:r>
              <a:rPr lang="tr-TR" sz="1200" b="1" dirty="0">
                <a:solidFill>
                  <a:schemeClr val="bg1"/>
                </a:solidFill>
                <a:latin typeface="Times New Roman" panose="02020603050405020304" pitchFamily="18" charset="0"/>
                <a:cs typeface="Times New Roman" panose="02020603050405020304" pitchFamily="18" charset="0"/>
              </a:rPr>
              <a:t> : </a:t>
            </a:r>
            <a:r>
              <a:rPr lang="tr-TR" sz="1200" b="1" dirty="0" err="1">
                <a:solidFill>
                  <a:schemeClr val="bg1"/>
                </a:solidFill>
                <a:latin typeface="Times New Roman" panose="02020603050405020304" pitchFamily="18" charset="0"/>
                <a:cs typeface="Times New Roman" panose="02020603050405020304" pitchFamily="18" charset="0"/>
              </a:rPr>
              <a:t>std_logic_vector</a:t>
            </a:r>
            <a:r>
              <a:rPr lang="tr-TR" sz="1200" b="1" dirty="0">
                <a:solidFill>
                  <a:schemeClr val="bg1"/>
                </a:solidFill>
                <a:latin typeface="Times New Roman" panose="02020603050405020304" pitchFamily="18" charset="0"/>
                <a:cs typeface="Times New Roman" panose="02020603050405020304" pitchFamily="18" charset="0"/>
              </a:rPr>
              <a:t>(7 </a:t>
            </a:r>
            <a:r>
              <a:rPr lang="tr-TR" sz="1200" b="1" dirty="0" err="1">
                <a:solidFill>
                  <a:schemeClr val="bg1"/>
                </a:solidFill>
                <a:latin typeface="Times New Roman" panose="02020603050405020304" pitchFamily="18" charset="0"/>
                <a:cs typeface="Times New Roman" panose="02020603050405020304" pitchFamily="18" charset="0"/>
              </a:rPr>
              <a:t>downto</a:t>
            </a:r>
            <a:r>
              <a:rPr lang="tr-TR" sz="1200" b="1" dirty="0">
                <a:solidFill>
                  <a:schemeClr val="bg1"/>
                </a:solidFill>
                <a:latin typeface="Times New Roman" panose="02020603050405020304" pitchFamily="18" charset="0"/>
                <a:cs typeface="Times New Roman" panose="02020603050405020304" pitchFamily="18" charset="0"/>
              </a:rPr>
              <a:t> 0); </a:t>
            </a:r>
          </a:p>
          <a:p>
            <a:pPr marL="0" indent="0">
              <a:spcBef>
                <a:spcPts val="0"/>
              </a:spcBef>
              <a:buFont typeface="Arial" panose="020B0604020202020204" pitchFamily="34" charset="0"/>
              <a:buNone/>
            </a:pP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begin</a:t>
            </a:r>
            <a:endParaRPr lang="tr-TR" sz="12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Font typeface="Arial" panose="020B0604020202020204" pitchFamily="34" charset="0"/>
              <a:buNone/>
            </a:pP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updatevalue</a:t>
            </a:r>
            <a:r>
              <a:rPr lang="tr-TR" sz="1200" b="1" dirty="0">
                <a:solidFill>
                  <a:schemeClr val="bg1"/>
                </a:solidFill>
                <a:latin typeface="Times New Roman" panose="02020603050405020304" pitchFamily="18" charset="0"/>
                <a:cs typeface="Times New Roman" panose="02020603050405020304" pitchFamily="18" charset="0"/>
              </a:rPr>
              <a:t>(</a:t>
            </a:r>
            <a:r>
              <a:rPr lang="tr-TR" sz="1200" b="1" dirty="0" err="1">
                <a:solidFill>
                  <a:schemeClr val="bg1"/>
                </a:solidFill>
                <a:latin typeface="Times New Roman" panose="02020603050405020304" pitchFamily="18" charset="0"/>
                <a:cs typeface="Times New Roman" panose="02020603050405020304" pitchFamily="18" charset="0"/>
              </a:rPr>
              <a:t>clk</a:t>
            </a:r>
            <a:r>
              <a:rPr lang="tr-TR" sz="1200" b="1" dirty="0">
                <a:solidFill>
                  <a:schemeClr val="bg1"/>
                </a:solidFill>
                <a:latin typeface="Times New Roman" panose="02020603050405020304" pitchFamily="18" charset="0"/>
                <a:cs typeface="Times New Roman" panose="02020603050405020304" pitchFamily="18" charset="0"/>
              </a:rPr>
              <a:t>, reset, </a:t>
            </a:r>
            <a:r>
              <a:rPr lang="tr-TR" sz="1200" b="1" dirty="0" err="1">
                <a:solidFill>
                  <a:schemeClr val="bg1"/>
                </a:solidFill>
                <a:latin typeface="Times New Roman" panose="02020603050405020304" pitchFamily="18" charset="0"/>
                <a:cs typeface="Times New Roman" panose="02020603050405020304" pitchFamily="18" charset="0"/>
              </a:rPr>
              <a:t>data_in</a:t>
            </a: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temp_data</a:t>
            </a:r>
            <a:r>
              <a:rPr lang="tr-TR" sz="1200" b="1" dirty="0">
                <a:solidFill>
                  <a:schemeClr val="bg1"/>
                </a:solidFill>
                <a:latin typeface="Times New Roman" panose="02020603050405020304" pitchFamily="18" charset="0"/>
                <a:cs typeface="Times New Roman" panose="02020603050405020304" pitchFamily="18" charset="0"/>
              </a:rPr>
              <a:t>); </a:t>
            </a:r>
          </a:p>
          <a:p>
            <a:pPr marL="0" indent="0">
              <a:spcBef>
                <a:spcPts val="0"/>
              </a:spcBef>
              <a:buFont typeface="Arial" panose="020B0604020202020204" pitchFamily="34" charset="0"/>
              <a:buNone/>
            </a:pP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data_out</a:t>
            </a:r>
            <a:r>
              <a:rPr lang="tr-TR" sz="1200" b="1" dirty="0">
                <a:solidFill>
                  <a:schemeClr val="bg1"/>
                </a:solidFill>
                <a:latin typeface="Times New Roman" panose="02020603050405020304" pitchFamily="18" charset="0"/>
                <a:cs typeface="Times New Roman" panose="02020603050405020304" pitchFamily="18" charset="0"/>
              </a:rPr>
              <a:t> &lt;= </a:t>
            </a:r>
            <a:r>
              <a:rPr lang="tr-TR" sz="1200" b="1" dirty="0" err="1">
                <a:solidFill>
                  <a:schemeClr val="bg1"/>
                </a:solidFill>
                <a:latin typeface="Times New Roman" panose="02020603050405020304" pitchFamily="18" charset="0"/>
                <a:cs typeface="Times New Roman" panose="02020603050405020304" pitchFamily="18" charset="0"/>
              </a:rPr>
              <a:t>temp_data</a:t>
            </a:r>
            <a:r>
              <a:rPr lang="tr-TR" sz="1200" b="1" dirty="0">
                <a:solidFill>
                  <a:schemeClr val="bg1"/>
                </a:solidFill>
                <a:latin typeface="Times New Roman" panose="02020603050405020304" pitchFamily="18" charset="0"/>
                <a:cs typeface="Times New Roman" panose="02020603050405020304" pitchFamily="18" charset="0"/>
              </a:rPr>
              <a:t>; </a:t>
            </a:r>
          </a:p>
          <a:p>
            <a:pPr marL="0" indent="0">
              <a:spcBef>
                <a:spcPts val="0"/>
              </a:spcBef>
              <a:buFont typeface="Arial" panose="020B0604020202020204" pitchFamily="34" charset="0"/>
              <a:buNone/>
            </a:pP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end</a:t>
            </a: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process</a:t>
            </a:r>
            <a:r>
              <a:rPr lang="tr-TR" sz="12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Font typeface="Arial" panose="020B0604020202020204" pitchFamily="34" charset="0"/>
              <a:buNone/>
            </a:pPr>
            <a:r>
              <a:rPr lang="tr-TR" sz="1200" b="1" dirty="0" err="1">
                <a:solidFill>
                  <a:schemeClr val="bg1"/>
                </a:solidFill>
                <a:latin typeface="Times New Roman" panose="02020603050405020304" pitchFamily="18" charset="0"/>
                <a:cs typeface="Times New Roman" panose="02020603050405020304" pitchFamily="18" charset="0"/>
              </a:rPr>
              <a:t>end</a:t>
            </a:r>
            <a:r>
              <a:rPr lang="tr-TR" sz="1200" b="1" dirty="0">
                <a:solidFill>
                  <a:schemeClr val="bg1"/>
                </a:solidFill>
                <a:latin typeface="Times New Roman" panose="02020603050405020304" pitchFamily="18" charset="0"/>
                <a:cs typeface="Times New Roman" panose="02020603050405020304" pitchFamily="18" charset="0"/>
              </a:rPr>
              <a:t> </a:t>
            </a:r>
            <a:r>
              <a:rPr lang="tr-TR" sz="1200" b="1" dirty="0" err="1">
                <a:solidFill>
                  <a:schemeClr val="bg1"/>
                </a:solidFill>
                <a:latin typeface="Times New Roman" panose="02020603050405020304" pitchFamily="18" charset="0"/>
                <a:cs typeface="Times New Roman" panose="02020603050405020304" pitchFamily="18" charset="0"/>
              </a:rPr>
              <a:t>behavioral</a:t>
            </a:r>
            <a:r>
              <a:rPr lang="tr-TR" sz="12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24755104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845A209-05F7-98E5-55B1-19A73ADA56D6}"/>
            </a:ext>
          </a:extLst>
        </p:cNvPr>
        <p:cNvGrpSpPr/>
        <p:nvPr/>
      </p:nvGrpSpPr>
      <p:grpSpPr>
        <a:xfrm>
          <a:off x="0" y="0"/>
          <a:ext cx="0" cy="0"/>
          <a:chOff x="0" y="0"/>
          <a:chExt cx="0" cy="0"/>
        </a:xfrm>
      </p:grpSpPr>
      <p:sp>
        <p:nvSpPr>
          <p:cNvPr id="6" name="Metin kutusu 5">
            <a:extLst>
              <a:ext uri="{FF2B5EF4-FFF2-40B4-BE49-F238E27FC236}">
                <a16:creationId xmlns:a16="http://schemas.microsoft.com/office/drawing/2014/main" id="{67949C3B-61FF-405E-850A-EFAD9239A054}"/>
              </a:ext>
            </a:extLst>
          </p:cNvPr>
          <p:cNvSpPr txBox="1"/>
          <p:nvPr/>
        </p:nvSpPr>
        <p:spPr>
          <a:xfrm>
            <a:off x="790678" y="705563"/>
            <a:ext cx="3431627" cy="4708981"/>
          </a:xfrm>
          <a:prstGeom prst="rect">
            <a:avLst/>
          </a:prstGeom>
          <a:noFill/>
        </p:spPr>
        <p:txBody>
          <a:bodyPr wrap="square">
            <a:spAutoFit/>
          </a:bodyPr>
          <a:lstStyle/>
          <a:p>
            <a:r>
              <a:rPr lang="tr-TR" sz="1200" b="1" dirty="0">
                <a:solidFill>
                  <a:srgbClr val="FFFF00"/>
                </a:solidFill>
                <a:effectLst/>
                <a:latin typeface="Times New Roman" panose="02020603050405020304" pitchFamily="18" charset="0"/>
                <a:cs typeface="Times New Roman" panose="02020603050405020304" pitchFamily="18" charset="0"/>
              </a:rPr>
              <a:t>-</a:t>
            </a:r>
            <a:r>
              <a:rPr lang="tr-TR" sz="1200" b="1" dirty="0">
                <a:solidFill>
                  <a:srgbClr val="FFFF00"/>
                </a:solidFill>
                <a:latin typeface="Times New Roman" panose="02020603050405020304" pitchFamily="18" charset="0"/>
                <a:cs typeface="Times New Roman" panose="02020603050405020304" pitchFamily="18" charset="0"/>
              </a:rPr>
              <a:t>-</a:t>
            </a:r>
            <a:r>
              <a:rPr lang="tr-TR" sz="1200" b="1" dirty="0" err="1">
                <a:solidFill>
                  <a:srgbClr val="FFFF00"/>
                </a:solidFill>
                <a:latin typeface="Times New Roman" panose="02020603050405020304" pitchFamily="18" charset="0"/>
                <a:cs typeface="Times New Roman" panose="02020603050405020304" pitchFamily="18" charset="0"/>
              </a:rPr>
              <a:t>Concurrent</a:t>
            </a:r>
            <a:r>
              <a:rPr lang="tr-TR" sz="1200" b="1" dirty="0">
                <a:solidFill>
                  <a:srgbClr val="FFFF00"/>
                </a:solidFill>
                <a:latin typeface="Times New Roman" panose="02020603050405020304" pitchFamily="18" charset="0"/>
                <a:cs typeface="Times New Roman" panose="02020603050405020304" pitchFamily="18" charset="0"/>
              </a:rPr>
              <a:t> </a:t>
            </a:r>
            <a:r>
              <a:rPr lang="tr-TR" sz="1200" b="1" dirty="0" err="1">
                <a:solidFill>
                  <a:srgbClr val="FFFF00"/>
                </a:solidFill>
                <a:latin typeface="Times New Roman" panose="02020603050405020304" pitchFamily="18" charset="0"/>
                <a:cs typeface="Times New Roman" panose="02020603050405020304" pitchFamily="18" charset="0"/>
              </a:rPr>
              <a:t>Procedure</a:t>
            </a:r>
            <a:r>
              <a:rPr lang="tr-TR" sz="1200" b="1" dirty="0">
                <a:solidFill>
                  <a:srgbClr val="FFFF00"/>
                </a:solidFill>
                <a:latin typeface="Times New Roman" panose="02020603050405020304" pitchFamily="18" charset="0"/>
                <a:cs typeface="Times New Roman" panose="02020603050405020304" pitchFamily="18" charset="0"/>
              </a:rPr>
              <a:t> Call Statement</a:t>
            </a:r>
            <a:endParaRPr lang="tr-TR" sz="1200" b="1" dirty="0">
              <a:solidFill>
                <a:srgbClr val="FFFF00"/>
              </a:solidFill>
              <a:effectLst/>
              <a:latin typeface="Times New Roman" panose="02020603050405020304" pitchFamily="18" charset="0"/>
              <a:cs typeface="Times New Roman" panose="02020603050405020304" pitchFamily="18" charset="0"/>
            </a:endParaRPr>
          </a:p>
          <a:p>
            <a:r>
              <a:rPr lang="tr-TR" sz="1200" b="1" dirty="0" err="1">
                <a:solidFill>
                  <a:schemeClr val="bg1"/>
                </a:solidFill>
                <a:effectLst/>
                <a:latin typeface="Times New Roman" panose="02020603050405020304" pitchFamily="18" charset="0"/>
                <a:cs typeface="Times New Roman" panose="02020603050405020304" pitchFamily="18" charset="0"/>
              </a:rPr>
              <a:t>library</a:t>
            </a:r>
            <a:r>
              <a:rPr lang="tr-TR" sz="1200" b="1" dirty="0">
                <a:solidFill>
                  <a:schemeClr val="bg1"/>
                </a:solidFill>
                <a:effectLst/>
                <a:latin typeface="Times New Roman" panose="02020603050405020304" pitchFamily="18" charset="0"/>
                <a:cs typeface="Times New Roman" panose="02020603050405020304" pitchFamily="18" charset="0"/>
              </a:rPr>
              <a:t> IEEE;</a:t>
            </a:r>
          </a:p>
          <a:p>
            <a:r>
              <a:rPr lang="tr-TR" sz="1200" b="1" dirty="0" err="1">
                <a:solidFill>
                  <a:schemeClr val="bg1"/>
                </a:solidFill>
                <a:effectLst/>
                <a:latin typeface="Times New Roman" panose="02020603050405020304" pitchFamily="18" charset="0"/>
                <a:cs typeface="Times New Roman" panose="02020603050405020304" pitchFamily="18" charset="0"/>
              </a:rPr>
              <a:t>use</a:t>
            </a:r>
            <a:r>
              <a:rPr lang="tr-TR" sz="1200" b="1" dirty="0">
                <a:solidFill>
                  <a:schemeClr val="bg1"/>
                </a:solidFill>
                <a:effectLst/>
                <a:latin typeface="Times New Roman" panose="02020603050405020304" pitchFamily="18" charset="0"/>
                <a:cs typeface="Times New Roman" panose="02020603050405020304" pitchFamily="18" charset="0"/>
              </a:rPr>
              <a:t> IEEE.std_logic_1164.all;</a:t>
            </a:r>
          </a:p>
          <a:p>
            <a:r>
              <a:rPr lang="tr-TR" sz="1200" b="1" dirty="0" err="1">
                <a:solidFill>
                  <a:schemeClr val="bg1"/>
                </a:solidFill>
                <a:effectLst/>
                <a:latin typeface="Times New Roman" panose="02020603050405020304" pitchFamily="18" charset="0"/>
                <a:cs typeface="Times New Roman" panose="02020603050405020304" pitchFamily="18" charset="0"/>
              </a:rPr>
              <a:t>use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IEEE.numeric_std.all</a:t>
            </a:r>
            <a:r>
              <a:rPr lang="tr-TR" sz="1200" b="1" dirty="0">
                <a:solidFill>
                  <a:schemeClr val="bg1"/>
                </a:solidFill>
                <a:effectLst/>
                <a:latin typeface="Times New Roman" panose="02020603050405020304" pitchFamily="18" charset="0"/>
                <a:cs typeface="Times New Roman" panose="02020603050405020304" pitchFamily="18" charset="0"/>
              </a:rPr>
              <a:t>;</a:t>
            </a:r>
          </a:p>
          <a:p>
            <a:br>
              <a:rPr lang="tr-TR" sz="1200" b="1" dirty="0">
                <a:solidFill>
                  <a:schemeClr val="bg1"/>
                </a:solidFill>
                <a:effectLst/>
                <a:latin typeface="Times New Roman" panose="02020603050405020304" pitchFamily="18" charset="0"/>
                <a:cs typeface="Times New Roman" panose="02020603050405020304" pitchFamily="18" charset="0"/>
              </a:rPr>
            </a:br>
            <a:r>
              <a:rPr lang="tr-TR" sz="1200" b="1" dirty="0" err="1">
                <a:solidFill>
                  <a:schemeClr val="bg1"/>
                </a:solidFill>
                <a:effectLst/>
                <a:latin typeface="Times New Roman" panose="02020603050405020304" pitchFamily="18" charset="0"/>
                <a:cs typeface="Times New Roman" panose="02020603050405020304" pitchFamily="18" charset="0"/>
              </a:rPr>
              <a:t>entity</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adder</a:t>
            </a:r>
            <a:r>
              <a:rPr lang="tr-TR" sz="1200" b="1" dirty="0">
                <a:solidFill>
                  <a:schemeClr val="bg1"/>
                </a:solidFill>
                <a:effectLst/>
                <a:latin typeface="Times New Roman" panose="02020603050405020304" pitchFamily="18" charset="0"/>
                <a:cs typeface="Times New Roman" panose="02020603050405020304" pitchFamily="18" charset="0"/>
              </a:rPr>
              <a:t> is</a:t>
            </a:r>
          </a:p>
          <a:p>
            <a:r>
              <a:rPr lang="tr-TR" sz="1200" b="1" dirty="0">
                <a:solidFill>
                  <a:schemeClr val="bg1"/>
                </a:solidFill>
                <a:effectLst/>
                <a:latin typeface="Times New Roman" panose="02020603050405020304" pitchFamily="18" charset="0"/>
                <a:cs typeface="Times New Roman" panose="02020603050405020304" pitchFamily="18" charset="0"/>
              </a:rPr>
              <a:t>  port (a, b: in </a:t>
            </a:r>
            <a:r>
              <a:rPr lang="tr-TR" sz="1200" b="1" dirty="0" err="1">
                <a:solidFill>
                  <a:schemeClr val="bg1"/>
                </a:solidFill>
                <a:effectLst/>
                <a:latin typeface="Times New Roman" panose="02020603050405020304" pitchFamily="18" charset="0"/>
                <a:cs typeface="Times New Roman" panose="02020603050405020304" pitchFamily="18" charset="0"/>
              </a:rPr>
              <a:t>integer</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sum</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out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integer</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adder</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err="1">
                <a:solidFill>
                  <a:schemeClr val="bg1"/>
                </a:solidFill>
                <a:effectLst/>
                <a:latin typeface="Times New Roman" panose="02020603050405020304" pitchFamily="18" charset="0"/>
                <a:cs typeface="Times New Roman" panose="02020603050405020304" pitchFamily="18" charset="0"/>
              </a:rPr>
              <a:t>architecture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behavior</a:t>
            </a:r>
            <a:r>
              <a:rPr lang="tr-TR" sz="1200" b="1" dirty="0">
                <a:solidFill>
                  <a:schemeClr val="bg1"/>
                </a:solidFill>
                <a:effectLst/>
                <a:latin typeface="Times New Roman" panose="02020603050405020304" pitchFamily="18" charset="0"/>
                <a:cs typeface="Times New Roman" panose="02020603050405020304" pitchFamily="18" charset="0"/>
              </a:rPr>
              <a:t> of </a:t>
            </a:r>
            <a:r>
              <a:rPr lang="tr-TR" sz="1200" b="1" dirty="0" err="1">
                <a:solidFill>
                  <a:schemeClr val="bg1"/>
                </a:solidFill>
                <a:effectLst/>
                <a:latin typeface="Times New Roman" panose="02020603050405020304" pitchFamily="18" charset="0"/>
                <a:cs typeface="Times New Roman" panose="02020603050405020304" pitchFamily="18" charset="0"/>
              </a:rPr>
              <a:t>adder</a:t>
            </a:r>
            <a:r>
              <a:rPr lang="tr-TR" sz="1200" b="1" dirty="0">
                <a:solidFill>
                  <a:schemeClr val="bg1"/>
                </a:solidFill>
                <a:effectLst/>
                <a:latin typeface="Times New Roman" panose="02020603050405020304" pitchFamily="18" charset="0"/>
                <a:cs typeface="Times New Roman" panose="02020603050405020304" pitchFamily="18" charset="0"/>
              </a:rPr>
              <a:t> is</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begin</a:t>
            </a:r>
            <a:endParaRPr lang="tr-TR" sz="1200" b="1" dirty="0">
              <a:solidFill>
                <a:schemeClr val="bg1"/>
              </a:solidFill>
              <a:effectLst/>
              <a:latin typeface="Times New Roman" panose="02020603050405020304" pitchFamily="18" charset="0"/>
              <a:cs typeface="Times New Roman" panose="02020603050405020304" pitchFamily="18" charset="0"/>
            </a:endParaRP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sum</a:t>
            </a:r>
            <a:r>
              <a:rPr lang="tr-TR" sz="1200" b="1" dirty="0">
                <a:solidFill>
                  <a:schemeClr val="bg1"/>
                </a:solidFill>
                <a:effectLst/>
                <a:latin typeface="Times New Roman" panose="02020603050405020304" pitchFamily="18" charset="0"/>
                <a:cs typeface="Times New Roman" panose="02020603050405020304" pitchFamily="18" charset="0"/>
              </a:rPr>
              <a:t> &lt;= a + b;</a:t>
            </a:r>
          </a:p>
          <a:p>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a:t>
            </a:r>
          </a:p>
          <a:p>
            <a:br>
              <a:rPr lang="tr-TR" sz="1200" b="1" dirty="0">
                <a:solidFill>
                  <a:schemeClr val="bg1"/>
                </a:solidFill>
                <a:effectLst/>
                <a:latin typeface="Times New Roman" panose="02020603050405020304" pitchFamily="18" charset="0"/>
                <a:cs typeface="Times New Roman" panose="02020603050405020304" pitchFamily="18" charset="0"/>
              </a:rPr>
            </a:br>
            <a:r>
              <a:rPr lang="tr-TR" sz="1200" b="1" dirty="0" err="1">
                <a:solidFill>
                  <a:schemeClr val="bg1"/>
                </a:solidFill>
                <a:effectLst/>
                <a:latin typeface="Times New Roman" panose="02020603050405020304" pitchFamily="18" charset="0"/>
                <a:cs typeface="Times New Roman" panose="02020603050405020304" pitchFamily="18" charset="0"/>
              </a:rPr>
              <a:t>architecture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bhv</a:t>
            </a:r>
            <a:r>
              <a:rPr lang="tr-TR" sz="1200" b="1" dirty="0">
                <a:solidFill>
                  <a:schemeClr val="bg1"/>
                </a:solidFill>
                <a:effectLst/>
                <a:latin typeface="Times New Roman" panose="02020603050405020304" pitchFamily="18" charset="0"/>
                <a:cs typeface="Times New Roman" panose="02020603050405020304" pitchFamily="18" charset="0"/>
              </a:rPr>
              <a:t> of </a:t>
            </a:r>
            <a:r>
              <a:rPr lang="tr-TR" sz="1200" b="1" dirty="0" err="1">
                <a:solidFill>
                  <a:schemeClr val="bg1"/>
                </a:solidFill>
                <a:effectLst/>
                <a:latin typeface="Times New Roman" panose="02020603050405020304" pitchFamily="18" charset="0"/>
                <a:cs typeface="Times New Roman" panose="02020603050405020304" pitchFamily="18" charset="0"/>
              </a:rPr>
              <a:t>adder</a:t>
            </a:r>
            <a:r>
              <a:rPr lang="tr-TR" sz="1200" b="1" dirty="0">
                <a:solidFill>
                  <a:schemeClr val="bg1"/>
                </a:solidFill>
                <a:effectLst/>
                <a:latin typeface="Times New Roman" panose="02020603050405020304" pitchFamily="18" charset="0"/>
                <a:cs typeface="Times New Roman" panose="02020603050405020304" pitchFamily="18" charset="0"/>
              </a:rPr>
              <a:t> is</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procedure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add</a:t>
            </a:r>
            <a:r>
              <a:rPr lang="tr-TR" sz="1200" b="1" dirty="0">
                <a:solidFill>
                  <a:schemeClr val="bg1"/>
                </a:solidFill>
                <a:effectLst/>
                <a:latin typeface="Times New Roman" panose="02020603050405020304" pitchFamily="18" charset="0"/>
                <a:cs typeface="Times New Roman" panose="02020603050405020304" pitchFamily="18" charset="0"/>
              </a:rPr>
              <a:t>(a, b: in </a:t>
            </a:r>
            <a:r>
              <a:rPr lang="tr-TR" sz="1200" b="1" dirty="0" err="1">
                <a:solidFill>
                  <a:schemeClr val="bg1"/>
                </a:solidFill>
                <a:effectLst/>
                <a:latin typeface="Times New Roman" panose="02020603050405020304" pitchFamily="18" charset="0"/>
                <a:cs typeface="Times New Roman" panose="02020603050405020304" pitchFamily="18" charset="0"/>
              </a:rPr>
              <a:t>integer</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signal</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sum</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out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integer</a:t>
            </a:r>
            <a:r>
              <a:rPr lang="tr-TR" sz="1200" b="1" dirty="0">
                <a:solidFill>
                  <a:schemeClr val="bg1"/>
                </a:solidFill>
                <a:effectLst/>
                <a:latin typeface="Times New Roman" panose="02020603050405020304" pitchFamily="18" charset="0"/>
                <a:cs typeface="Times New Roman" panose="02020603050405020304" pitchFamily="18" charset="0"/>
              </a:rPr>
              <a:t>) is </a:t>
            </a:r>
            <a:r>
              <a:rPr lang="tr-TR" sz="1200" b="1" dirty="0" err="1">
                <a:solidFill>
                  <a:schemeClr val="bg1"/>
                </a:solidFill>
                <a:effectLst/>
                <a:latin typeface="Times New Roman" panose="02020603050405020304" pitchFamily="18" charset="0"/>
                <a:cs typeface="Times New Roman" panose="02020603050405020304" pitchFamily="18" charset="0"/>
              </a:rPr>
              <a:t>begin</a:t>
            </a:r>
            <a:endParaRPr lang="tr-TR" sz="1200" b="1" dirty="0">
              <a:solidFill>
                <a:schemeClr val="bg1"/>
              </a:solidFill>
              <a:effectLst/>
              <a:latin typeface="Times New Roman" panose="02020603050405020304" pitchFamily="18" charset="0"/>
              <a:cs typeface="Times New Roman" panose="02020603050405020304" pitchFamily="18" charset="0"/>
            </a:endParaRP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sum</a:t>
            </a:r>
            <a:r>
              <a:rPr lang="tr-TR" sz="1200" b="1" dirty="0">
                <a:solidFill>
                  <a:schemeClr val="bg1"/>
                </a:solidFill>
                <a:effectLst/>
                <a:latin typeface="Times New Roman" panose="02020603050405020304" pitchFamily="18" charset="0"/>
                <a:cs typeface="Times New Roman" panose="02020603050405020304" pitchFamily="18" charset="0"/>
              </a:rPr>
              <a:t> &lt;= a + b;</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err="1">
                <a:solidFill>
                  <a:schemeClr val="bg1"/>
                </a:solidFill>
                <a:effectLst/>
                <a:latin typeface="Times New Roman" panose="02020603050405020304" pitchFamily="18" charset="0"/>
                <a:cs typeface="Times New Roman" panose="02020603050405020304" pitchFamily="18" charset="0"/>
              </a:rPr>
              <a:t>begin</a:t>
            </a:r>
            <a:endParaRPr lang="tr-TR" sz="1200" b="1" dirty="0">
              <a:solidFill>
                <a:schemeClr val="bg1"/>
              </a:solidFill>
              <a:effectLst/>
              <a:latin typeface="Times New Roman" panose="02020603050405020304" pitchFamily="18" charset="0"/>
              <a:cs typeface="Times New Roman" panose="02020603050405020304" pitchFamily="18" charset="0"/>
            </a:endParaRP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adder_component</a:t>
            </a:r>
            <a:r>
              <a:rPr lang="tr-TR" sz="1200" b="1" dirty="0">
                <a:solidFill>
                  <a:schemeClr val="bg1"/>
                </a:solidFill>
                <a:effectLst/>
                <a:latin typeface="Times New Roman" panose="02020603050405020304" pitchFamily="18" charset="0"/>
                <a:cs typeface="Times New Roman" panose="02020603050405020304" pitchFamily="18" charset="0"/>
              </a:rPr>
              <a:t> : </a:t>
            </a:r>
            <a:r>
              <a:rPr lang="tr-TR" sz="1200" b="1" dirty="0" err="1">
                <a:solidFill>
                  <a:schemeClr val="bg1"/>
                </a:solidFill>
                <a:effectLst/>
                <a:latin typeface="Times New Roman" panose="02020603050405020304" pitchFamily="18" charset="0"/>
                <a:cs typeface="Times New Roman" panose="02020603050405020304" pitchFamily="18" charset="0"/>
              </a:rPr>
              <a:t>adder</a:t>
            </a:r>
            <a:r>
              <a:rPr lang="tr-TR" sz="1200" b="1" dirty="0">
                <a:solidFill>
                  <a:schemeClr val="bg1"/>
                </a:solidFill>
                <a:effectLst/>
                <a:latin typeface="Times New Roman" panose="02020603050405020304" pitchFamily="18" charset="0"/>
                <a:cs typeface="Times New Roman" panose="02020603050405020304" pitchFamily="18" charset="0"/>
              </a:rPr>
              <a:t> port </a:t>
            </a:r>
            <a:r>
              <a:rPr lang="tr-TR" sz="1200" b="1" dirty="0" err="1">
                <a:solidFill>
                  <a:schemeClr val="bg1"/>
                </a:solidFill>
                <a:effectLst/>
                <a:latin typeface="Times New Roman" panose="02020603050405020304" pitchFamily="18" charset="0"/>
                <a:cs typeface="Times New Roman" panose="02020603050405020304" pitchFamily="18" charset="0"/>
              </a:rPr>
              <a:t>map</a:t>
            </a:r>
            <a:r>
              <a:rPr lang="tr-TR" sz="1200" b="1" dirty="0">
                <a:solidFill>
                  <a:schemeClr val="bg1"/>
                </a:solidFill>
                <a:effectLst/>
                <a:latin typeface="Times New Roman" panose="02020603050405020304" pitchFamily="18" charset="0"/>
                <a:cs typeface="Times New Roman" panose="02020603050405020304" pitchFamily="18" charset="0"/>
              </a:rPr>
              <a:t> (add1, add2, sum1);</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adder_procedure</a:t>
            </a:r>
            <a:r>
              <a:rPr lang="tr-TR" sz="1200" b="1" dirty="0">
                <a:solidFill>
                  <a:schemeClr val="bg1"/>
                </a:solidFill>
                <a:effectLst/>
                <a:latin typeface="Times New Roman" panose="02020603050405020304" pitchFamily="18" charset="0"/>
                <a:cs typeface="Times New Roman" panose="02020603050405020304" pitchFamily="18" charset="0"/>
              </a:rPr>
              <a:t> : </a:t>
            </a:r>
            <a:r>
              <a:rPr lang="tr-TR" sz="1200" b="1" dirty="0" err="1">
                <a:solidFill>
                  <a:schemeClr val="bg1"/>
                </a:solidFill>
                <a:effectLst/>
                <a:latin typeface="Times New Roman" panose="02020603050405020304" pitchFamily="18" charset="0"/>
                <a:cs typeface="Times New Roman" panose="02020603050405020304" pitchFamily="18" charset="0"/>
              </a:rPr>
              <a:t>add</a:t>
            </a:r>
            <a:r>
              <a:rPr lang="tr-TR" sz="1200" b="1" dirty="0">
                <a:solidFill>
                  <a:schemeClr val="bg1"/>
                </a:solidFill>
                <a:effectLst/>
                <a:latin typeface="Times New Roman" panose="02020603050405020304" pitchFamily="18" charset="0"/>
                <a:cs typeface="Times New Roman" panose="02020603050405020304" pitchFamily="18" charset="0"/>
              </a:rPr>
              <a:t>(add1, add2, sum2),</a:t>
            </a:r>
          </a:p>
          <a:p>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architecture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bhv</a:t>
            </a:r>
            <a:r>
              <a:rPr lang="tr-TR" sz="1200" b="1" dirty="0">
                <a:solidFill>
                  <a:schemeClr val="bg1"/>
                </a:solidFill>
                <a:effectLst/>
                <a:latin typeface="Times New Roman" panose="02020603050405020304" pitchFamily="18" charset="0"/>
                <a:cs typeface="Times New Roman" panose="02020603050405020304" pitchFamily="18" charset="0"/>
              </a:rPr>
              <a:t>;</a:t>
            </a:r>
          </a:p>
          <a:p>
            <a:endParaRPr lang="en-US" sz="1200" b="1" dirty="0">
              <a:solidFill>
                <a:schemeClr val="bg1"/>
              </a:solidFill>
              <a:effectLst/>
              <a:latin typeface="Times New Roman" panose="02020603050405020304" pitchFamily="18" charset="0"/>
              <a:cs typeface="Times New Roman" panose="02020603050405020304" pitchFamily="18" charset="0"/>
            </a:endParaRPr>
          </a:p>
        </p:txBody>
      </p:sp>
      <p:sp>
        <p:nvSpPr>
          <p:cNvPr id="10" name="Metin kutusu 9">
            <a:extLst>
              <a:ext uri="{FF2B5EF4-FFF2-40B4-BE49-F238E27FC236}">
                <a16:creationId xmlns:a16="http://schemas.microsoft.com/office/drawing/2014/main" id="{EF879E15-60AF-459E-8F39-5FBB4C8A56AE}"/>
              </a:ext>
            </a:extLst>
          </p:cNvPr>
          <p:cNvSpPr txBox="1"/>
          <p:nvPr/>
        </p:nvSpPr>
        <p:spPr>
          <a:xfrm>
            <a:off x="3797025" y="705563"/>
            <a:ext cx="4125314" cy="3416320"/>
          </a:xfrm>
          <a:prstGeom prst="rect">
            <a:avLst/>
          </a:prstGeom>
          <a:noFill/>
        </p:spPr>
        <p:txBody>
          <a:bodyPr wrap="square">
            <a:spAutoFit/>
          </a:bodyPr>
          <a:lstStyle/>
          <a:p>
            <a:r>
              <a:rPr lang="en-US" sz="1200" b="1" dirty="0">
                <a:solidFill>
                  <a:srgbClr val="FFFF00"/>
                </a:solidFill>
                <a:effectLst/>
                <a:latin typeface="Times New Roman" panose="02020603050405020304" pitchFamily="18" charset="0"/>
                <a:cs typeface="Times New Roman" panose="02020603050405020304" pitchFamily="18" charset="0"/>
              </a:rPr>
              <a:t>--equivalent statements</a:t>
            </a:r>
          </a:p>
          <a:p>
            <a:r>
              <a:rPr lang="en-US" sz="1200" b="1" dirty="0">
                <a:solidFill>
                  <a:schemeClr val="bg1"/>
                </a:solidFill>
                <a:effectLst/>
                <a:latin typeface="Times New Roman" panose="02020603050405020304" pitchFamily="18" charset="0"/>
                <a:cs typeface="Times New Roman" panose="02020603050405020304" pitchFamily="18" charset="0"/>
              </a:rPr>
              <a:t>architecture </a:t>
            </a:r>
            <a:r>
              <a:rPr lang="en-US" sz="1200" b="1" dirty="0" err="1">
                <a:solidFill>
                  <a:schemeClr val="bg1"/>
                </a:solidFill>
                <a:effectLst/>
                <a:latin typeface="Times New Roman" panose="02020603050405020304" pitchFamily="18" charset="0"/>
                <a:cs typeface="Times New Roman" panose="02020603050405020304" pitchFamily="18" charset="0"/>
              </a:rPr>
              <a:t>sensitiviy_list</a:t>
            </a:r>
            <a:r>
              <a:rPr lang="en-US" sz="1200" b="1" dirty="0">
                <a:solidFill>
                  <a:schemeClr val="bg1"/>
                </a:solidFill>
                <a:effectLst/>
                <a:latin typeface="Times New Roman" panose="02020603050405020304" pitchFamily="18" charset="0"/>
                <a:cs typeface="Times New Roman" panose="02020603050405020304" pitchFamily="18" charset="0"/>
              </a:rPr>
              <a:t> of adder is</a:t>
            </a:r>
          </a:p>
          <a:p>
            <a:r>
              <a:rPr lang="en-US" sz="1200" b="1" dirty="0">
                <a:solidFill>
                  <a:schemeClr val="bg1"/>
                </a:solidFill>
                <a:effectLst/>
                <a:latin typeface="Times New Roman" panose="02020603050405020304" pitchFamily="18" charset="0"/>
                <a:cs typeface="Times New Roman" panose="02020603050405020304" pitchFamily="18" charset="0"/>
              </a:rPr>
              <a:t>begin</a:t>
            </a:r>
          </a:p>
          <a:p>
            <a:r>
              <a:rPr lang="en-US" sz="1200" b="1" dirty="0">
                <a:solidFill>
                  <a:schemeClr val="bg1"/>
                </a:solidFill>
                <a:effectLst/>
                <a:latin typeface="Times New Roman" panose="02020603050405020304" pitchFamily="18" charset="0"/>
                <a:cs typeface="Times New Roman" panose="02020603050405020304" pitchFamily="18" charset="0"/>
              </a:rPr>
              <a:t>  process(add1, add2)</a:t>
            </a:r>
          </a:p>
          <a:p>
            <a:r>
              <a:rPr lang="en-US" sz="1200" b="1" dirty="0">
                <a:solidFill>
                  <a:schemeClr val="bg1"/>
                </a:solidFill>
                <a:effectLst/>
                <a:latin typeface="Times New Roman" panose="02020603050405020304" pitchFamily="18" charset="0"/>
                <a:cs typeface="Times New Roman" panose="02020603050405020304" pitchFamily="18" charset="0"/>
              </a:rPr>
              <a:t>  begin</a:t>
            </a:r>
          </a:p>
          <a:p>
            <a:r>
              <a:rPr lang="en-US" sz="1200" b="1" dirty="0">
                <a:solidFill>
                  <a:schemeClr val="bg1"/>
                </a:solidFill>
                <a:effectLst/>
                <a:latin typeface="Times New Roman" panose="02020603050405020304" pitchFamily="18" charset="0"/>
                <a:cs typeface="Times New Roman" panose="02020603050405020304" pitchFamily="18" charset="0"/>
              </a:rPr>
              <a:t>    add(add1, add2, sum2);</a:t>
            </a:r>
          </a:p>
          <a:p>
            <a:r>
              <a:rPr lang="en-US" sz="1200" b="1" dirty="0">
                <a:solidFill>
                  <a:schemeClr val="bg1"/>
                </a:solidFill>
                <a:effectLst/>
                <a:latin typeface="Times New Roman" panose="02020603050405020304" pitchFamily="18" charset="0"/>
                <a:cs typeface="Times New Roman" panose="02020603050405020304" pitchFamily="18" charset="0"/>
              </a:rPr>
              <a:t>  end process;</a:t>
            </a:r>
          </a:p>
          <a:p>
            <a:r>
              <a:rPr lang="en-US" sz="1200" b="1" dirty="0">
                <a:solidFill>
                  <a:schemeClr val="bg1"/>
                </a:solidFill>
                <a:effectLst/>
                <a:latin typeface="Times New Roman" panose="02020603050405020304" pitchFamily="18" charset="0"/>
                <a:cs typeface="Times New Roman" panose="02020603050405020304" pitchFamily="18" charset="0"/>
              </a:rPr>
              <a:t>end architecture; --sensitivity list</a:t>
            </a:r>
          </a:p>
          <a:p>
            <a:br>
              <a:rPr lang="en-US" sz="1200" b="1" dirty="0">
                <a:solidFill>
                  <a:schemeClr val="bg1"/>
                </a:solidFill>
                <a:effectLst/>
                <a:latin typeface="Times New Roman" panose="02020603050405020304" pitchFamily="18" charset="0"/>
                <a:cs typeface="Times New Roman" panose="02020603050405020304" pitchFamily="18" charset="0"/>
              </a:rPr>
            </a:br>
            <a:r>
              <a:rPr lang="en-US" sz="1200" b="1" dirty="0">
                <a:solidFill>
                  <a:schemeClr val="bg1"/>
                </a:solidFill>
                <a:effectLst/>
                <a:latin typeface="Times New Roman" panose="02020603050405020304" pitchFamily="18" charset="0"/>
                <a:cs typeface="Times New Roman" panose="02020603050405020304" pitchFamily="18" charset="0"/>
              </a:rPr>
              <a:t>architecture </a:t>
            </a:r>
            <a:r>
              <a:rPr lang="en-US" sz="1200" b="1" dirty="0" err="1">
                <a:solidFill>
                  <a:schemeClr val="bg1"/>
                </a:solidFill>
                <a:effectLst/>
                <a:latin typeface="Times New Roman" panose="02020603050405020304" pitchFamily="18" charset="0"/>
                <a:cs typeface="Times New Roman" panose="02020603050405020304" pitchFamily="18" charset="0"/>
              </a:rPr>
              <a:t>wait_statement</a:t>
            </a:r>
            <a:r>
              <a:rPr lang="en-US" sz="1200" b="1" dirty="0">
                <a:solidFill>
                  <a:schemeClr val="bg1"/>
                </a:solidFill>
                <a:effectLst/>
                <a:latin typeface="Times New Roman" panose="02020603050405020304" pitchFamily="18" charset="0"/>
                <a:cs typeface="Times New Roman" panose="02020603050405020304" pitchFamily="18" charset="0"/>
              </a:rPr>
              <a:t> of adder is</a:t>
            </a:r>
          </a:p>
          <a:p>
            <a:r>
              <a:rPr lang="en-US" sz="1200" b="1" dirty="0">
                <a:solidFill>
                  <a:schemeClr val="bg1"/>
                </a:solidFill>
                <a:effectLst/>
                <a:latin typeface="Times New Roman" panose="02020603050405020304" pitchFamily="18" charset="0"/>
                <a:cs typeface="Times New Roman" panose="02020603050405020304" pitchFamily="18" charset="0"/>
              </a:rPr>
              <a:t>  begin</a:t>
            </a:r>
          </a:p>
          <a:p>
            <a:r>
              <a:rPr lang="en-US" sz="1200" b="1" dirty="0">
                <a:solidFill>
                  <a:schemeClr val="bg1"/>
                </a:solidFill>
                <a:effectLst/>
                <a:latin typeface="Times New Roman" panose="02020603050405020304" pitchFamily="18" charset="0"/>
                <a:cs typeface="Times New Roman" panose="02020603050405020304" pitchFamily="18" charset="0"/>
              </a:rPr>
              <a:t>    process</a:t>
            </a:r>
          </a:p>
          <a:p>
            <a:r>
              <a:rPr lang="en-US" sz="1200" b="1" dirty="0">
                <a:solidFill>
                  <a:schemeClr val="bg1"/>
                </a:solidFill>
                <a:effectLst/>
                <a:latin typeface="Times New Roman" panose="02020603050405020304" pitchFamily="18" charset="0"/>
                <a:cs typeface="Times New Roman" panose="02020603050405020304" pitchFamily="18" charset="0"/>
              </a:rPr>
              <a:t>    begin</a:t>
            </a:r>
          </a:p>
          <a:p>
            <a:r>
              <a:rPr lang="en-US" sz="1200" b="1" dirty="0">
                <a:solidFill>
                  <a:schemeClr val="bg1"/>
                </a:solidFill>
                <a:effectLst/>
                <a:latin typeface="Times New Roman" panose="02020603050405020304" pitchFamily="18" charset="0"/>
                <a:cs typeface="Times New Roman" panose="02020603050405020304" pitchFamily="18" charset="0"/>
              </a:rPr>
              <a:t>      add(add1, add2, sum2);</a:t>
            </a:r>
          </a:p>
          <a:p>
            <a:r>
              <a:rPr lang="en-US" sz="1200" b="1" dirty="0">
                <a:solidFill>
                  <a:schemeClr val="bg1"/>
                </a:solidFill>
                <a:effectLst/>
                <a:latin typeface="Times New Roman" panose="02020603050405020304" pitchFamily="18" charset="0"/>
                <a:cs typeface="Times New Roman" panose="02020603050405020304" pitchFamily="18" charset="0"/>
              </a:rPr>
              <a:t>      wait on add1, add2;</a:t>
            </a:r>
          </a:p>
          <a:p>
            <a:r>
              <a:rPr lang="en-US" sz="1200" b="1" dirty="0">
                <a:solidFill>
                  <a:schemeClr val="bg1"/>
                </a:solidFill>
                <a:effectLst/>
                <a:latin typeface="Times New Roman" panose="02020603050405020304" pitchFamily="18" charset="0"/>
                <a:cs typeface="Times New Roman" panose="02020603050405020304" pitchFamily="18" charset="0"/>
              </a:rPr>
              <a:t>    end process;</a:t>
            </a:r>
          </a:p>
          <a:p>
            <a:r>
              <a:rPr lang="en-US" sz="1200" b="1" dirty="0">
                <a:solidFill>
                  <a:schemeClr val="bg1"/>
                </a:solidFill>
                <a:effectLst/>
                <a:latin typeface="Times New Roman" panose="02020603050405020304" pitchFamily="18" charset="0"/>
                <a:cs typeface="Times New Roman" panose="02020603050405020304" pitchFamily="18" charset="0"/>
              </a:rPr>
              <a:t>end </a:t>
            </a:r>
            <a:r>
              <a:rPr lang="en-US" sz="1200" b="1" dirty="0" err="1">
                <a:solidFill>
                  <a:schemeClr val="bg1"/>
                </a:solidFill>
                <a:effectLst/>
                <a:latin typeface="Times New Roman" panose="02020603050405020304" pitchFamily="18" charset="0"/>
                <a:cs typeface="Times New Roman" panose="02020603050405020304" pitchFamily="18" charset="0"/>
              </a:rPr>
              <a:t>wait_statement</a:t>
            </a:r>
            <a:r>
              <a:rPr lang="en-US" sz="1200" b="1" dirty="0">
                <a:solidFill>
                  <a:schemeClr val="bg1"/>
                </a:solidFill>
                <a:effectLst/>
                <a:latin typeface="Times New Roman" panose="02020603050405020304" pitchFamily="18" charset="0"/>
                <a:cs typeface="Times New Roman" panose="02020603050405020304" pitchFamily="18" charset="0"/>
              </a:rPr>
              <a:t>; --wait statement</a:t>
            </a:r>
          </a:p>
          <a:p>
            <a:endParaRPr lang="tr-TR" sz="1200" b="1" dirty="0">
              <a:solidFill>
                <a:srgbClr val="FFFF00"/>
              </a:solidFill>
              <a:effectLst/>
              <a:latin typeface="Times New Roman" panose="02020603050405020304" pitchFamily="18" charset="0"/>
              <a:cs typeface="Times New Roman" panose="02020603050405020304" pitchFamily="18" charset="0"/>
            </a:endParaRPr>
          </a:p>
        </p:txBody>
      </p:sp>
      <p:sp>
        <p:nvSpPr>
          <p:cNvPr id="15" name="Metin kutusu 14">
            <a:extLst>
              <a:ext uri="{FF2B5EF4-FFF2-40B4-BE49-F238E27FC236}">
                <a16:creationId xmlns:a16="http://schemas.microsoft.com/office/drawing/2014/main" id="{0FE0402D-A23D-4A0C-98E4-FDB195CA2622}"/>
              </a:ext>
            </a:extLst>
          </p:cNvPr>
          <p:cNvSpPr txBox="1"/>
          <p:nvPr/>
        </p:nvSpPr>
        <p:spPr>
          <a:xfrm>
            <a:off x="6658425" y="705563"/>
            <a:ext cx="5783120" cy="5816977"/>
          </a:xfrm>
          <a:prstGeom prst="rect">
            <a:avLst/>
          </a:prstGeom>
          <a:noFill/>
        </p:spPr>
        <p:txBody>
          <a:bodyPr wrap="square">
            <a:spAutoFit/>
          </a:bodyPr>
          <a:lstStyle/>
          <a:p>
            <a:r>
              <a:rPr lang="tr-TR" sz="1200" b="1" dirty="0">
                <a:solidFill>
                  <a:srgbClr val="FFFF00"/>
                </a:solidFill>
                <a:effectLst/>
                <a:latin typeface="Times New Roman" panose="02020603050405020304" pitchFamily="18" charset="0"/>
                <a:cs typeface="Times New Roman" panose="02020603050405020304" pitchFamily="18" charset="0"/>
              </a:rPr>
              <a:t>--</a:t>
            </a:r>
            <a:r>
              <a:rPr lang="tr-TR" sz="1200" b="1" dirty="0" err="1">
                <a:solidFill>
                  <a:srgbClr val="FFFF00"/>
                </a:solidFill>
                <a:latin typeface="Times New Roman" panose="02020603050405020304" pitchFamily="18" charset="0"/>
                <a:cs typeface="Times New Roman" panose="02020603050405020304" pitchFamily="18" charset="0"/>
              </a:rPr>
              <a:t>Concurrent</a:t>
            </a:r>
            <a:r>
              <a:rPr lang="tr-TR" sz="1200" b="1" dirty="0">
                <a:solidFill>
                  <a:srgbClr val="FFFF00"/>
                </a:solidFill>
                <a:latin typeface="Times New Roman" panose="02020603050405020304" pitchFamily="18" charset="0"/>
                <a:cs typeface="Times New Roman" panose="02020603050405020304" pitchFamily="18" charset="0"/>
              </a:rPr>
              <a:t> </a:t>
            </a:r>
            <a:r>
              <a:rPr lang="tr-TR" sz="1200" b="1" dirty="0" err="1">
                <a:solidFill>
                  <a:srgbClr val="FFFF00"/>
                </a:solidFill>
                <a:latin typeface="Times New Roman" panose="02020603050405020304" pitchFamily="18" charset="0"/>
                <a:cs typeface="Times New Roman" panose="02020603050405020304" pitchFamily="18" charset="0"/>
              </a:rPr>
              <a:t>Assertion</a:t>
            </a:r>
            <a:r>
              <a:rPr lang="tr-TR" sz="1200" b="1" dirty="0">
                <a:solidFill>
                  <a:srgbClr val="FFFF00"/>
                </a:solidFill>
                <a:latin typeface="Times New Roman" panose="02020603050405020304" pitchFamily="18" charset="0"/>
                <a:cs typeface="Times New Roman" panose="02020603050405020304" pitchFamily="18" charset="0"/>
              </a:rPr>
              <a:t> Statement</a:t>
            </a:r>
            <a:endParaRPr lang="tr-TR" sz="1200" b="1" dirty="0">
              <a:solidFill>
                <a:srgbClr val="FFFF00"/>
              </a:solidFill>
              <a:effectLst/>
              <a:latin typeface="Times New Roman" panose="02020603050405020304" pitchFamily="18" charset="0"/>
              <a:cs typeface="Times New Roman" panose="02020603050405020304" pitchFamily="18" charset="0"/>
            </a:endParaRPr>
          </a:p>
          <a:p>
            <a:r>
              <a:rPr lang="tr-TR" sz="1200" b="1" dirty="0" err="1">
                <a:solidFill>
                  <a:schemeClr val="bg1"/>
                </a:solidFill>
                <a:effectLst/>
                <a:latin typeface="Times New Roman" panose="02020603050405020304" pitchFamily="18" charset="0"/>
                <a:cs typeface="Times New Roman" panose="02020603050405020304" pitchFamily="18" charset="0"/>
              </a:rPr>
              <a:t>library</a:t>
            </a:r>
            <a:r>
              <a:rPr lang="tr-TR" sz="1200" b="1" dirty="0">
                <a:solidFill>
                  <a:schemeClr val="bg1"/>
                </a:solidFill>
                <a:effectLst/>
                <a:latin typeface="Times New Roman" panose="02020603050405020304" pitchFamily="18" charset="0"/>
                <a:cs typeface="Times New Roman" panose="02020603050405020304" pitchFamily="18" charset="0"/>
              </a:rPr>
              <a:t> IEEE;</a:t>
            </a:r>
          </a:p>
          <a:p>
            <a:r>
              <a:rPr lang="tr-TR" sz="1200" b="1" dirty="0" err="1">
                <a:solidFill>
                  <a:schemeClr val="bg1"/>
                </a:solidFill>
                <a:effectLst/>
                <a:latin typeface="Times New Roman" panose="02020603050405020304" pitchFamily="18" charset="0"/>
                <a:cs typeface="Times New Roman" panose="02020603050405020304" pitchFamily="18" charset="0"/>
              </a:rPr>
              <a:t>use</a:t>
            </a:r>
            <a:r>
              <a:rPr lang="tr-TR" sz="1200" b="1" dirty="0">
                <a:solidFill>
                  <a:schemeClr val="bg1"/>
                </a:solidFill>
                <a:effectLst/>
                <a:latin typeface="Times New Roman" panose="02020603050405020304" pitchFamily="18" charset="0"/>
                <a:cs typeface="Times New Roman" panose="02020603050405020304" pitchFamily="18" charset="0"/>
              </a:rPr>
              <a:t> IEEE.IEEE.std_logic_1164.all;</a:t>
            </a:r>
          </a:p>
          <a:p>
            <a:r>
              <a:rPr lang="tr-TR" sz="1200" b="1" dirty="0" err="1">
                <a:solidFill>
                  <a:schemeClr val="bg1"/>
                </a:solidFill>
                <a:effectLst/>
                <a:latin typeface="Times New Roman" panose="02020603050405020304" pitchFamily="18" charset="0"/>
                <a:cs typeface="Times New Roman" panose="02020603050405020304" pitchFamily="18" charset="0"/>
              </a:rPr>
              <a:t>use</a:t>
            </a:r>
            <a:r>
              <a:rPr lang="tr-TR" sz="1200" b="1" dirty="0">
                <a:solidFill>
                  <a:schemeClr val="bg1"/>
                </a:solidFill>
                <a:effectLst/>
                <a:latin typeface="Times New Roman" panose="02020603050405020304" pitchFamily="18" charset="0"/>
                <a:cs typeface="Times New Roman" panose="02020603050405020304" pitchFamily="18" charset="0"/>
              </a:rPr>
              <a:t> IEEE._</a:t>
            </a:r>
            <a:r>
              <a:rPr lang="tr-TR" sz="1200" b="1" dirty="0" err="1">
                <a:solidFill>
                  <a:schemeClr val="bg1"/>
                </a:solidFill>
                <a:effectLst/>
                <a:latin typeface="Times New Roman" panose="02020603050405020304" pitchFamily="18" charset="0"/>
                <a:cs typeface="Times New Roman" panose="02020603050405020304" pitchFamily="18" charset="0"/>
              </a:rPr>
              <a:t>std_logic_arith.all</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err="1">
                <a:solidFill>
                  <a:schemeClr val="bg1"/>
                </a:solidFill>
                <a:effectLst/>
                <a:latin typeface="Times New Roman" panose="02020603050405020304" pitchFamily="18" charset="0"/>
                <a:cs typeface="Times New Roman" panose="02020603050405020304" pitchFamily="18" charset="0"/>
              </a:rPr>
              <a:t>use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IEEE.std_logic_unsigned.all</a:t>
            </a:r>
            <a:r>
              <a:rPr lang="tr-TR" sz="1200" b="1" dirty="0">
                <a:solidFill>
                  <a:schemeClr val="bg1"/>
                </a:solidFill>
                <a:effectLst/>
                <a:latin typeface="Times New Roman" panose="02020603050405020304" pitchFamily="18" charset="0"/>
                <a:cs typeface="Times New Roman" panose="02020603050405020304" pitchFamily="18" charset="0"/>
              </a:rPr>
              <a:t>;</a:t>
            </a:r>
          </a:p>
          <a:p>
            <a:br>
              <a:rPr lang="tr-TR" sz="1200" b="1" dirty="0">
                <a:solidFill>
                  <a:schemeClr val="bg1"/>
                </a:solidFill>
                <a:effectLst/>
                <a:latin typeface="Times New Roman" panose="02020603050405020304" pitchFamily="18" charset="0"/>
                <a:cs typeface="Times New Roman" panose="02020603050405020304" pitchFamily="18" charset="0"/>
              </a:rPr>
            </a:br>
            <a:r>
              <a:rPr lang="tr-TR" sz="1200" b="1" dirty="0" err="1">
                <a:solidFill>
                  <a:schemeClr val="bg1"/>
                </a:solidFill>
                <a:effectLst/>
                <a:latin typeface="Times New Roman" panose="02020603050405020304" pitchFamily="18" charset="0"/>
                <a:cs typeface="Times New Roman" panose="02020603050405020304" pitchFamily="18" charset="0"/>
              </a:rPr>
              <a:t>entity</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tb_address_check</a:t>
            </a:r>
            <a:r>
              <a:rPr lang="tr-TR" sz="1200" b="1" dirty="0">
                <a:solidFill>
                  <a:schemeClr val="bg1"/>
                </a:solidFill>
                <a:effectLst/>
                <a:latin typeface="Times New Roman" panose="02020603050405020304" pitchFamily="18" charset="0"/>
                <a:cs typeface="Times New Roman" panose="02020603050405020304" pitchFamily="18" charset="0"/>
              </a:rPr>
              <a:t> is</a:t>
            </a:r>
          </a:p>
          <a:p>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tb_address_check</a:t>
            </a:r>
            <a:r>
              <a:rPr lang="tr-TR" sz="1200" b="1" dirty="0">
                <a:solidFill>
                  <a:schemeClr val="bg1"/>
                </a:solidFill>
                <a:effectLst/>
                <a:latin typeface="Times New Roman" panose="02020603050405020304" pitchFamily="18" charset="0"/>
                <a:cs typeface="Times New Roman" panose="02020603050405020304" pitchFamily="18" charset="0"/>
              </a:rPr>
              <a:t>;</a:t>
            </a:r>
          </a:p>
          <a:p>
            <a:br>
              <a:rPr lang="tr-TR" sz="1200" b="1" dirty="0">
                <a:solidFill>
                  <a:schemeClr val="bg1"/>
                </a:solidFill>
                <a:effectLst/>
                <a:latin typeface="Times New Roman" panose="02020603050405020304" pitchFamily="18" charset="0"/>
                <a:cs typeface="Times New Roman" panose="02020603050405020304" pitchFamily="18" charset="0"/>
              </a:rPr>
            </a:br>
            <a:r>
              <a:rPr lang="tr-TR" sz="1200" b="1" dirty="0" err="1">
                <a:solidFill>
                  <a:schemeClr val="bg1"/>
                </a:solidFill>
                <a:effectLst/>
                <a:latin typeface="Times New Roman" panose="02020603050405020304" pitchFamily="18" charset="0"/>
                <a:cs typeface="Times New Roman" panose="02020603050405020304" pitchFamily="18" charset="0"/>
              </a:rPr>
              <a:t>architecture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behavior</a:t>
            </a:r>
            <a:r>
              <a:rPr lang="tr-TR" sz="1200" b="1" dirty="0">
                <a:solidFill>
                  <a:schemeClr val="bg1"/>
                </a:solidFill>
                <a:effectLst/>
                <a:latin typeface="Times New Roman" panose="02020603050405020304" pitchFamily="18" charset="0"/>
                <a:cs typeface="Times New Roman" panose="02020603050405020304" pitchFamily="18" charset="0"/>
              </a:rPr>
              <a:t> of </a:t>
            </a:r>
            <a:r>
              <a:rPr lang="tr-TR" sz="1200" b="1" dirty="0" err="1">
                <a:solidFill>
                  <a:schemeClr val="bg1"/>
                </a:solidFill>
                <a:effectLst/>
                <a:latin typeface="Times New Roman" panose="02020603050405020304" pitchFamily="18" charset="0"/>
                <a:cs typeface="Times New Roman" panose="02020603050405020304" pitchFamily="18" charset="0"/>
              </a:rPr>
              <a:t>tb_address_check</a:t>
            </a:r>
            <a:r>
              <a:rPr lang="tr-TR" sz="1200" b="1" dirty="0">
                <a:solidFill>
                  <a:schemeClr val="bg1"/>
                </a:solidFill>
                <a:effectLst/>
                <a:latin typeface="Times New Roman" panose="02020603050405020304" pitchFamily="18" charset="0"/>
                <a:cs typeface="Times New Roman" panose="02020603050405020304" pitchFamily="18" charset="0"/>
              </a:rPr>
              <a:t> is</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signal</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address</a:t>
            </a:r>
            <a:r>
              <a:rPr lang="tr-TR" sz="1200" b="1" dirty="0">
                <a:solidFill>
                  <a:schemeClr val="bg1"/>
                </a:solidFill>
                <a:effectLst/>
                <a:latin typeface="Times New Roman" panose="02020603050405020304" pitchFamily="18" charset="0"/>
                <a:cs typeface="Times New Roman" panose="02020603050405020304" pitchFamily="18" charset="0"/>
              </a:rPr>
              <a:t> : STD_LOGIC_VECTOR(31 </a:t>
            </a:r>
            <a:r>
              <a:rPr lang="tr-TR" sz="1200" b="1" dirty="0" err="1">
                <a:solidFill>
                  <a:schemeClr val="bg1"/>
                </a:solidFill>
                <a:effectLst/>
                <a:latin typeface="Times New Roman" panose="02020603050405020304" pitchFamily="18" charset="0"/>
                <a:cs typeface="Times New Roman" panose="02020603050405020304" pitchFamily="18" charset="0"/>
              </a:rPr>
              <a:t>downto</a:t>
            </a:r>
            <a:r>
              <a:rPr lang="tr-TR" sz="1200" b="1" dirty="0">
                <a:solidFill>
                  <a:schemeClr val="bg1"/>
                </a:solidFill>
                <a:effectLst/>
                <a:latin typeface="Times New Roman" panose="02020603050405020304" pitchFamily="18" charset="0"/>
                <a:cs typeface="Times New Roman" panose="02020603050405020304" pitchFamily="18" charset="0"/>
              </a:rPr>
              <a:t> 0);</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component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address_check</a:t>
            </a:r>
            <a:endParaRPr lang="tr-TR" sz="1200" b="1" dirty="0">
              <a:solidFill>
                <a:schemeClr val="bg1"/>
              </a:solidFill>
              <a:effectLst/>
              <a:latin typeface="Times New Roman" panose="02020603050405020304" pitchFamily="18" charset="0"/>
              <a:cs typeface="Times New Roman" panose="02020603050405020304" pitchFamily="18" charset="0"/>
            </a:endParaRPr>
          </a:p>
          <a:p>
            <a:r>
              <a:rPr lang="tr-TR" sz="1200" b="1" dirty="0">
                <a:solidFill>
                  <a:schemeClr val="bg1"/>
                </a:solidFill>
                <a:effectLst/>
                <a:latin typeface="Times New Roman" panose="02020603050405020304" pitchFamily="18" charset="0"/>
                <a:cs typeface="Times New Roman" panose="02020603050405020304" pitchFamily="18" charset="0"/>
              </a:rPr>
              <a:t>        Port ( </a:t>
            </a:r>
            <a:r>
              <a:rPr lang="tr-TR" sz="1200" b="1" dirty="0" err="1">
                <a:solidFill>
                  <a:schemeClr val="bg1"/>
                </a:solidFill>
                <a:effectLst/>
                <a:latin typeface="Times New Roman" panose="02020603050405020304" pitchFamily="18" charset="0"/>
                <a:cs typeface="Times New Roman" panose="02020603050405020304" pitchFamily="18" charset="0"/>
              </a:rPr>
              <a:t>address</a:t>
            </a:r>
            <a:r>
              <a:rPr lang="tr-TR" sz="1200" b="1" dirty="0">
                <a:solidFill>
                  <a:schemeClr val="bg1"/>
                </a:solidFill>
                <a:effectLst/>
                <a:latin typeface="Times New Roman" panose="02020603050405020304" pitchFamily="18" charset="0"/>
                <a:cs typeface="Times New Roman" panose="02020603050405020304" pitchFamily="18" charset="0"/>
              </a:rPr>
              <a:t> : in STD_LOGIC_VECTOR(31 </a:t>
            </a:r>
            <a:r>
              <a:rPr lang="tr-TR" sz="1200" b="1" dirty="0" err="1">
                <a:solidFill>
                  <a:schemeClr val="bg1"/>
                </a:solidFill>
                <a:effectLst/>
                <a:latin typeface="Times New Roman" panose="02020603050405020304" pitchFamily="18" charset="0"/>
                <a:cs typeface="Times New Roman" panose="02020603050405020304" pitchFamily="18" charset="0"/>
              </a:rPr>
              <a:t>downto</a:t>
            </a:r>
            <a:r>
              <a:rPr lang="tr-TR" sz="1200" b="1" dirty="0">
                <a:solidFill>
                  <a:schemeClr val="bg1"/>
                </a:solidFill>
                <a:effectLst/>
                <a:latin typeface="Times New Roman" panose="02020603050405020304" pitchFamily="18" charset="0"/>
                <a:cs typeface="Times New Roman" panose="02020603050405020304" pitchFamily="18" charset="0"/>
              </a:rPr>
              <a:t> 0));</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component</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err="1">
                <a:solidFill>
                  <a:schemeClr val="bg1"/>
                </a:solidFill>
                <a:effectLst/>
                <a:latin typeface="Times New Roman" panose="02020603050405020304" pitchFamily="18" charset="0"/>
                <a:cs typeface="Times New Roman" panose="02020603050405020304" pitchFamily="18" charset="0"/>
              </a:rPr>
              <a:t>begin</a:t>
            </a:r>
            <a:endParaRPr lang="tr-TR" sz="1200" b="1" dirty="0">
              <a:solidFill>
                <a:schemeClr val="bg1"/>
              </a:solidFill>
              <a:effectLst/>
              <a:latin typeface="Times New Roman" panose="02020603050405020304" pitchFamily="18" charset="0"/>
              <a:cs typeface="Times New Roman" panose="02020603050405020304" pitchFamily="18" charset="0"/>
            </a:endParaRP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uut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address_check</a:t>
            </a:r>
            <a:r>
              <a:rPr lang="tr-TR" sz="1200" b="1" dirty="0">
                <a:solidFill>
                  <a:schemeClr val="bg1"/>
                </a:solidFill>
                <a:effectLst/>
                <a:latin typeface="Times New Roman" panose="02020603050405020304" pitchFamily="18" charset="0"/>
                <a:cs typeface="Times New Roman" panose="02020603050405020304" pitchFamily="18" charset="0"/>
              </a:rPr>
              <a:t> Port </a:t>
            </a:r>
            <a:r>
              <a:rPr lang="tr-TR" sz="1200" b="1" dirty="0" err="1">
                <a:solidFill>
                  <a:schemeClr val="bg1"/>
                </a:solidFill>
                <a:effectLst/>
                <a:latin typeface="Times New Roman" panose="02020603050405020304" pitchFamily="18" charset="0"/>
                <a:cs typeface="Times New Roman" panose="02020603050405020304" pitchFamily="18" charset="0"/>
              </a:rPr>
              <a:t>map</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address</a:t>
            </a:r>
            <a:r>
              <a:rPr lang="tr-TR" sz="1200" b="1" dirty="0">
                <a:solidFill>
                  <a:schemeClr val="bg1"/>
                </a:solidFill>
                <a:effectLst/>
                <a:latin typeface="Times New Roman" panose="02020603050405020304" pitchFamily="18" charset="0"/>
                <a:cs typeface="Times New Roman" panose="02020603050405020304" pitchFamily="18" charset="0"/>
              </a:rPr>
              <a:t> =&gt; </a:t>
            </a:r>
            <a:r>
              <a:rPr lang="tr-TR" sz="1200" b="1" dirty="0" err="1">
                <a:solidFill>
                  <a:schemeClr val="bg1"/>
                </a:solidFill>
                <a:effectLst/>
                <a:latin typeface="Times New Roman" panose="02020603050405020304" pitchFamily="18" charset="0"/>
                <a:cs typeface="Times New Roman" panose="02020603050405020304" pitchFamily="18" charset="0"/>
              </a:rPr>
              <a:t>address</a:t>
            </a:r>
            <a:r>
              <a:rPr lang="tr-TR" sz="1200" b="1" dirty="0">
                <a:solidFill>
                  <a:schemeClr val="bg1"/>
                </a:solidFill>
                <a:effectLst/>
                <a:latin typeface="Times New Roman" panose="02020603050405020304" pitchFamily="18" charset="0"/>
                <a:cs typeface="Times New Roman" panose="02020603050405020304" pitchFamily="18" charset="0"/>
              </a:rPr>
              <a:t>);</a:t>
            </a:r>
          </a:p>
          <a:p>
            <a:br>
              <a:rPr lang="tr-TR" sz="1200" b="1" dirty="0">
                <a:solidFill>
                  <a:schemeClr val="bg1"/>
                </a:solidFill>
                <a:effectLst/>
                <a:latin typeface="Times New Roman" panose="02020603050405020304" pitchFamily="18" charset="0"/>
                <a:cs typeface="Times New Roman" panose="02020603050405020304" pitchFamily="18" charset="0"/>
              </a:rPr>
            </a:b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stim_proc</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process</a:t>
            </a:r>
            <a:endParaRPr lang="tr-TR" sz="1200" b="1" dirty="0">
              <a:solidFill>
                <a:schemeClr val="bg1"/>
              </a:solidFill>
              <a:effectLst/>
              <a:latin typeface="Times New Roman" panose="02020603050405020304" pitchFamily="18" charset="0"/>
              <a:cs typeface="Times New Roman" panose="02020603050405020304" pitchFamily="18" charset="0"/>
            </a:endParaRP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begin</a:t>
            </a:r>
            <a:endParaRPr lang="tr-TR" sz="1200" b="1" dirty="0">
              <a:solidFill>
                <a:schemeClr val="bg1"/>
              </a:solidFill>
              <a:effectLst/>
              <a:latin typeface="Times New Roman" panose="02020603050405020304" pitchFamily="18" charset="0"/>
              <a:cs typeface="Times New Roman" panose="02020603050405020304" pitchFamily="18" charset="0"/>
            </a:endParaRP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address</a:t>
            </a:r>
            <a:r>
              <a:rPr lang="tr-TR" sz="1200" b="1" dirty="0">
                <a:solidFill>
                  <a:schemeClr val="bg1"/>
                </a:solidFill>
                <a:effectLst/>
                <a:latin typeface="Times New Roman" panose="02020603050405020304" pitchFamily="18" charset="0"/>
                <a:cs typeface="Times New Roman" panose="02020603050405020304" pitchFamily="18" charset="0"/>
              </a:rPr>
              <a:t> &lt;= x"0000_1234"; </a:t>
            </a:r>
            <a:r>
              <a:rPr lang="tr-TR" sz="1200" b="1" dirty="0" err="1">
                <a:solidFill>
                  <a:schemeClr val="bg1"/>
                </a:solidFill>
                <a:effectLst/>
                <a:latin typeface="Times New Roman" panose="02020603050405020304" pitchFamily="18" charset="0"/>
                <a:cs typeface="Times New Roman" panose="02020603050405020304" pitchFamily="18" charset="0"/>
              </a:rPr>
              <a:t>wait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for</a:t>
            </a:r>
            <a:r>
              <a:rPr lang="tr-TR" sz="1200" b="1" dirty="0">
                <a:solidFill>
                  <a:schemeClr val="bg1"/>
                </a:solidFill>
                <a:effectLst/>
                <a:latin typeface="Times New Roman" panose="02020603050405020304" pitchFamily="18" charset="0"/>
                <a:cs typeface="Times New Roman" panose="02020603050405020304" pitchFamily="18" charset="0"/>
              </a:rPr>
              <a:t> 10 </a:t>
            </a:r>
            <a:r>
              <a:rPr lang="tr-TR" sz="1200" b="1" dirty="0" err="1">
                <a:solidFill>
                  <a:schemeClr val="bg1"/>
                </a:solidFill>
                <a:effectLst/>
                <a:latin typeface="Times New Roman" panose="02020603050405020304" pitchFamily="18" charset="0"/>
                <a:cs typeface="Times New Roman" panose="02020603050405020304" pitchFamily="18" charset="0"/>
              </a:rPr>
              <a:t>ns</a:t>
            </a:r>
            <a:r>
              <a:rPr lang="tr-TR" sz="1200" b="1" dirty="0">
                <a:solidFill>
                  <a:schemeClr val="bg1"/>
                </a:solidFill>
                <a:effectLst/>
                <a:latin typeface="Times New Roman" panose="02020603050405020304" pitchFamily="18" charset="0"/>
                <a:cs typeface="Times New Roman" panose="02020603050405020304" pitchFamily="18" charset="0"/>
              </a:rPr>
              <a:t>; </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address</a:t>
            </a:r>
            <a:r>
              <a:rPr lang="tr-TR" sz="1200" b="1" dirty="0">
                <a:solidFill>
                  <a:schemeClr val="bg1"/>
                </a:solidFill>
                <a:effectLst/>
                <a:latin typeface="Times New Roman" panose="02020603050405020304" pitchFamily="18" charset="0"/>
                <a:cs typeface="Times New Roman" panose="02020603050405020304" pitchFamily="18" charset="0"/>
              </a:rPr>
              <a:t> &lt;= x"9000_1234"; </a:t>
            </a:r>
            <a:r>
              <a:rPr lang="tr-TR" sz="1200" b="1" dirty="0" err="1">
                <a:solidFill>
                  <a:schemeClr val="bg1"/>
                </a:solidFill>
                <a:effectLst/>
                <a:latin typeface="Times New Roman" panose="02020603050405020304" pitchFamily="18" charset="0"/>
                <a:cs typeface="Times New Roman" panose="02020603050405020304" pitchFamily="18" charset="0"/>
              </a:rPr>
              <a:t>wait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for</a:t>
            </a:r>
            <a:r>
              <a:rPr lang="tr-TR" sz="1200" b="1" dirty="0">
                <a:solidFill>
                  <a:schemeClr val="bg1"/>
                </a:solidFill>
                <a:effectLst/>
                <a:latin typeface="Times New Roman" panose="02020603050405020304" pitchFamily="18" charset="0"/>
                <a:cs typeface="Times New Roman" panose="02020603050405020304" pitchFamily="18" charset="0"/>
              </a:rPr>
              <a:t> 10 </a:t>
            </a:r>
            <a:r>
              <a:rPr lang="tr-TR" sz="1200" b="1" dirty="0" err="1">
                <a:solidFill>
                  <a:schemeClr val="bg1"/>
                </a:solidFill>
                <a:effectLst/>
                <a:latin typeface="Times New Roman" panose="02020603050405020304" pitchFamily="18" charset="0"/>
                <a:cs typeface="Times New Roman" panose="02020603050405020304" pitchFamily="18" charset="0"/>
              </a:rPr>
              <a:t>ns</a:t>
            </a:r>
            <a:r>
              <a:rPr lang="tr-TR" sz="1200" b="1" dirty="0">
                <a:solidFill>
                  <a:schemeClr val="bg1"/>
                </a:solidFill>
                <a:effectLst/>
                <a:latin typeface="Times New Roman" panose="02020603050405020304" pitchFamily="18" charset="0"/>
                <a:cs typeface="Times New Roman" panose="02020603050405020304" pitchFamily="18" charset="0"/>
              </a:rPr>
              <a:t>; </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address</a:t>
            </a:r>
            <a:r>
              <a:rPr lang="tr-TR" sz="1200" b="1" dirty="0">
                <a:solidFill>
                  <a:schemeClr val="bg1"/>
                </a:solidFill>
                <a:effectLst/>
                <a:latin typeface="Times New Roman" panose="02020603050405020304" pitchFamily="18" charset="0"/>
                <a:cs typeface="Times New Roman" panose="02020603050405020304" pitchFamily="18" charset="0"/>
              </a:rPr>
              <a:t> &lt;= x"4000_0000"; </a:t>
            </a:r>
            <a:r>
              <a:rPr lang="tr-TR" sz="1200" b="1" dirty="0" err="1">
                <a:solidFill>
                  <a:schemeClr val="bg1"/>
                </a:solidFill>
                <a:effectLst/>
                <a:latin typeface="Times New Roman" panose="02020603050405020304" pitchFamily="18" charset="0"/>
                <a:cs typeface="Times New Roman" panose="02020603050405020304" pitchFamily="18" charset="0"/>
              </a:rPr>
              <a:t>wait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for</a:t>
            </a:r>
            <a:r>
              <a:rPr lang="tr-TR" sz="1200" b="1" dirty="0">
                <a:solidFill>
                  <a:schemeClr val="bg1"/>
                </a:solidFill>
                <a:effectLst/>
                <a:latin typeface="Times New Roman" panose="02020603050405020304" pitchFamily="18" charset="0"/>
                <a:cs typeface="Times New Roman" panose="02020603050405020304" pitchFamily="18" charset="0"/>
              </a:rPr>
              <a:t> 10 </a:t>
            </a:r>
            <a:r>
              <a:rPr lang="tr-TR" sz="1200" b="1" dirty="0" err="1">
                <a:solidFill>
                  <a:schemeClr val="bg1"/>
                </a:solidFill>
                <a:effectLst/>
                <a:latin typeface="Times New Roman" panose="02020603050405020304" pitchFamily="18" charset="0"/>
                <a:cs typeface="Times New Roman" panose="02020603050405020304" pitchFamily="18" charset="0"/>
              </a:rPr>
              <a:t>ns</a:t>
            </a:r>
            <a:r>
              <a:rPr lang="tr-TR" sz="1200" b="1" dirty="0">
                <a:solidFill>
                  <a:schemeClr val="bg1"/>
                </a:solidFill>
                <a:effectLst/>
                <a:latin typeface="Times New Roman" panose="02020603050405020304" pitchFamily="18" charset="0"/>
                <a:cs typeface="Times New Roman" panose="02020603050405020304" pitchFamily="18" charset="0"/>
              </a:rPr>
              <a:t>; </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address</a:t>
            </a:r>
            <a:r>
              <a:rPr lang="tr-TR" sz="1200" b="1" dirty="0">
                <a:solidFill>
                  <a:schemeClr val="bg1"/>
                </a:solidFill>
                <a:effectLst/>
                <a:latin typeface="Times New Roman" panose="02020603050405020304" pitchFamily="18" charset="0"/>
                <a:cs typeface="Times New Roman" panose="02020603050405020304" pitchFamily="18" charset="0"/>
              </a:rPr>
              <a:t> &lt;= x"1000_0000"; </a:t>
            </a:r>
            <a:r>
              <a:rPr lang="tr-TR" sz="1200" b="1" dirty="0" err="1">
                <a:solidFill>
                  <a:schemeClr val="bg1"/>
                </a:solidFill>
                <a:effectLst/>
                <a:latin typeface="Times New Roman" panose="02020603050405020304" pitchFamily="18" charset="0"/>
                <a:cs typeface="Times New Roman" panose="02020603050405020304" pitchFamily="18" charset="0"/>
              </a:rPr>
              <a:t>wait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for</a:t>
            </a:r>
            <a:r>
              <a:rPr lang="tr-TR" sz="1200" b="1" dirty="0">
                <a:solidFill>
                  <a:schemeClr val="bg1"/>
                </a:solidFill>
                <a:effectLst/>
                <a:latin typeface="Times New Roman" panose="02020603050405020304" pitchFamily="18" charset="0"/>
                <a:cs typeface="Times New Roman" panose="02020603050405020304" pitchFamily="18" charset="0"/>
              </a:rPr>
              <a:t> 10 </a:t>
            </a:r>
            <a:r>
              <a:rPr lang="tr-TR" sz="1200" b="1" dirty="0" err="1">
                <a:solidFill>
                  <a:schemeClr val="bg1"/>
                </a:solidFill>
                <a:effectLst/>
                <a:latin typeface="Times New Roman" panose="02020603050405020304" pitchFamily="18" charset="0"/>
                <a:cs typeface="Times New Roman" panose="02020603050405020304" pitchFamily="18" charset="0"/>
              </a:rPr>
              <a:t>ns</a:t>
            </a:r>
            <a:r>
              <a:rPr lang="tr-TR" sz="1200" b="1" dirty="0">
                <a:solidFill>
                  <a:schemeClr val="bg1"/>
                </a:solidFill>
                <a:effectLst/>
                <a:latin typeface="Times New Roman" panose="02020603050405020304" pitchFamily="18" charset="0"/>
                <a:cs typeface="Times New Roman" panose="02020603050405020304" pitchFamily="18" charset="0"/>
              </a:rPr>
              <a:t>; </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wait</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process</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 </a:t>
            </a:r>
            <a:r>
              <a:rPr lang="tr-TR" sz="1200" b="1" dirty="0" err="1">
                <a:solidFill>
                  <a:schemeClr val="bg1"/>
                </a:solidFill>
                <a:effectLst/>
                <a:latin typeface="Times New Roman" panose="02020603050405020304" pitchFamily="18" charset="0"/>
                <a:cs typeface="Times New Roman" panose="02020603050405020304" pitchFamily="18" charset="0"/>
              </a:rPr>
              <a:t>Concurrent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assertion</a:t>
            </a:r>
            <a:endParaRPr lang="tr-TR" sz="1200" b="1" dirty="0">
              <a:solidFill>
                <a:schemeClr val="bg1"/>
              </a:solidFill>
              <a:effectLst/>
              <a:latin typeface="Times New Roman" panose="02020603050405020304" pitchFamily="18" charset="0"/>
              <a:cs typeface="Times New Roman" panose="02020603050405020304" pitchFamily="18" charset="0"/>
            </a:endParaRP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assert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to_integer</a:t>
            </a:r>
            <a:r>
              <a:rPr lang="tr-TR" sz="1200" b="1" dirty="0">
                <a:solidFill>
                  <a:schemeClr val="bg1"/>
                </a:solidFill>
                <a:effectLst/>
                <a:latin typeface="Times New Roman" panose="02020603050405020304" pitchFamily="18" charset="0"/>
                <a:cs typeface="Times New Roman" panose="02020603050405020304" pitchFamily="18" charset="0"/>
              </a:rPr>
              <a:t>(</a:t>
            </a:r>
            <a:r>
              <a:rPr lang="tr-TR" sz="1200" b="1" dirty="0" err="1">
                <a:solidFill>
                  <a:schemeClr val="bg1"/>
                </a:solidFill>
                <a:effectLst/>
                <a:latin typeface="Times New Roman" panose="02020603050405020304" pitchFamily="18" charset="0"/>
                <a:cs typeface="Times New Roman" panose="02020603050405020304" pitchFamily="18" charset="0"/>
              </a:rPr>
              <a:t>unsigned</a:t>
            </a:r>
            <a:r>
              <a:rPr lang="tr-TR" sz="1200" b="1" dirty="0">
                <a:solidFill>
                  <a:schemeClr val="bg1"/>
                </a:solidFill>
                <a:effectLst/>
                <a:latin typeface="Times New Roman" panose="02020603050405020304" pitchFamily="18" charset="0"/>
                <a:cs typeface="Times New Roman" panose="02020603050405020304" pitchFamily="18" charset="0"/>
              </a:rPr>
              <a:t>(</a:t>
            </a:r>
            <a:r>
              <a:rPr lang="tr-TR" sz="1200" b="1" dirty="0" err="1">
                <a:solidFill>
                  <a:schemeClr val="bg1"/>
                </a:solidFill>
                <a:effectLst/>
                <a:latin typeface="Times New Roman" panose="02020603050405020304" pitchFamily="18" charset="0"/>
                <a:cs typeface="Times New Roman" panose="02020603050405020304" pitchFamily="18" charset="0"/>
              </a:rPr>
              <a:t>address</a:t>
            </a:r>
            <a:r>
              <a:rPr lang="tr-TR" sz="1200" b="1" dirty="0">
                <a:solidFill>
                  <a:schemeClr val="bg1"/>
                </a:solidFill>
                <a:effectLst/>
                <a:latin typeface="Times New Roman" panose="02020603050405020304" pitchFamily="18" charset="0"/>
                <a:cs typeface="Times New Roman" panose="02020603050405020304" pitchFamily="18" charset="0"/>
              </a:rPr>
              <a:t>)) &lt; x"1000_0000" </a:t>
            </a:r>
            <a:r>
              <a:rPr lang="tr-TR" sz="1200" b="1" dirty="0" err="1">
                <a:solidFill>
                  <a:schemeClr val="bg1"/>
                </a:solidFill>
                <a:effectLst/>
                <a:latin typeface="Times New Roman" panose="02020603050405020304" pitchFamily="18" charset="0"/>
                <a:cs typeface="Times New Roman" panose="02020603050405020304" pitchFamily="18" charset="0"/>
              </a:rPr>
              <a:t>or</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to_integer</a:t>
            </a:r>
            <a:r>
              <a:rPr lang="tr-TR" sz="1200" b="1" dirty="0">
                <a:solidFill>
                  <a:schemeClr val="bg1"/>
                </a:solidFill>
                <a:effectLst/>
                <a:latin typeface="Times New Roman" panose="02020603050405020304" pitchFamily="18" charset="0"/>
                <a:cs typeface="Times New Roman" panose="02020603050405020304" pitchFamily="18" charset="0"/>
              </a:rPr>
              <a:t>(</a:t>
            </a:r>
            <a:r>
              <a:rPr lang="tr-TR" sz="1200" b="1" dirty="0" err="1">
                <a:solidFill>
                  <a:schemeClr val="bg1"/>
                </a:solidFill>
                <a:effectLst/>
                <a:latin typeface="Times New Roman" panose="02020603050405020304" pitchFamily="18" charset="0"/>
                <a:cs typeface="Times New Roman" panose="02020603050405020304" pitchFamily="18" charset="0"/>
              </a:rPr>
              <a:t>unsigned</a:t>
            </a:r>
            <a:r>
              <a:rPr lang="tr-TR" sz="1200" b="1" dirty="0">
                <a:solidFill>
                  <a:schemeClr val="bg1"/>
                </a:solidFill>
                <a:effectLst/>
                <a:latin typeface="Times New Roman" panose="02020603050405020304" pitchFamily="18" charset="0"/>
                <a:cs typeface="Times New Roman" panose="02020603050405020304" pitchFamily="18" charset="0"/>
              </a:rPr>
              <a:t>(</a:t>
            </a:r>
            <a:r>
              <a:rPr lang="tr-TR" sz="1200" b="1" dirty="0" err="1">
                <a:solidFill>
                  <a:schemeClr val="bg1"/>
                </a:solidFill>
                <a:effectLst/>
                <a:latin typeface="Times New Roman" panose="02020603050405020304" pitchFamily="18" charset="0"/>
                <a:cs typeface="Times New Roman" panose="02020603050405020304" pitchFamily="18" charset="0"/>
              </a:rPr>
              <a:t>address</a:t>
            </a:r>
            <a:r>
              <a:rPr lang="tr-TR" sz="1200" b="1" dirty="0">
                <a:solidFill>
                  <a:schemeClr val="bg1"/>
                </a:solidFill>
                <a:effectLst/>
                <a:latin typeface="Times New Roman" panose="02020603050405020304" pitchFamily="18" charset="0"/>
                <a:cs typeface="Times New Roman" panose="02020603050405020304" pitchFamily="18" charset="0"/>
              </a:rPr>
              <a:t>)) &gt;= x"8000_0000")</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report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Invalid</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access</a:t>
            </a:r>
            <a:r>
              <a:rPr lang="tr-TR" sz="1200" b="1" dirty="0">
                <a:solidFill>
                  <a:schemeClr val="bg1"/>
                </a:solidFill>
                <a:effectLst/>
                <a:latin typeface="Times New Roman" panose="02020603050405020304" pitchFamily="18" charset="0"/>
                <a:cs typeface="Times New Roman" panose="02020603050405020304" pitchFamily="18" charset="0"/>
              </a:rPr>
              <a:t> at </a:t>
            </a:r>
            <a:r>
              <a:rPr lang="tr-TR" sz="1200" b="1" dirty="0" err="1">
                <a:solidFill>
                  <a:schemeClr val="bg1"/>
                </a:solidFill>
                <a:effectLst/>
                <a:latin typeface="Times New Roman" panose="02020603050405020304" pitchFamily="18" charset="0"/>
                <a:cs typeface="Times New Roman" panose="02020603050405020304" pitchFamily="18" charset="0"/>
              </a:rPr>
              <a:t>address</a:t>
            </a:r>
            <a:r>
              <a:rPr lang="tr-TR" sz="1200" b="1" dirty="0">
                <a:solidFill>
                  <a:schemeClr val="bg1"/>
                </a:solidFill>
                <a:effectLst/>
                <a:latin typeface="Times New Roman" panose="02020603050405020304" pitchFamily="18" charset="0"/>
                <a:cs typeface="Times New Roman" panose="02020603050405020304" pitchFamily="18" charset="0"/>
              </a:rPr>
              <a:t> " &amp; </a:t>
            </a:r>
            <a:r>
              <a:rPr lang="tr-TR" sz="1200" b="1" dirty="0" err="1">
                <a:solidFill>
                  <a:schemeClr val="bg1"/>
                </a:solidFill>
                <a:effectLst/>
                <a:latin typeface="Times New Roman" panose="02020603050405020304" pitchFamily="18" charset="0"/>
                <a:cs typeface="Times New Roman" panose="02020603050405020304" pitchFamily="18" charset="0"/>
              </a:rPr>
              <a:t>to_string</a:t>
            </a:r>
            <a:r>
              <a:rPr lang="tr-TR" sz="1200" b="1" dirty="0">
                <a:solidFill>
                  <a:schemeClr val="bg1"/>
                </a:solidFill>
                <a:effectLst/>
                <a:latin typeface="Times New Roman" panose="02020603050405020304" pitchFamily="18" charset="0"/>
                <a:cs typeface="Times New Roman" panose="02020603050405020304" pitchFamily="18" charset="0"/>
              </a:rPr>
              <a:t>(</a:t>
            </a:r>
            <a:r>
              <a:rPr lang="tr-TR" sz="1200" b="1" dirty="0" err="1">
                <a:solidFill>
                  <a:schemeClr val="bg1"/>
                </a:solidFill>
                <a:effectLst/>
                <a:latin typeface="Times New Roman" panose="02020603050405020304" pitchFamily="18" charset="0"/>
                <a:cs typeface="Times New Roman" panose="02020603050405020304" pitchFamily="18" charset="0"/>
              </a:rPr>
              <a:t>address</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severity</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warning</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behavior</a:t>
            </a:r>
            <a:r>
              <a:rPr lang="tr-TR" sz="1200" b="1" dirty="0">
                <a:solidFill>
                  <a:schemeClr val="bg1"/>
                </a:solidFill>
                <a:effectLst/>
                <a:latin typeface="Times New Roman" panose="02020603050405020304" pitchFamily="18" charset="0"/>
                <a:cs typeface="Times New Roman" panose="02020603050405020304" pitchFamily="18" charset="0"/>
              </a:rPr>
              <a:t>;</a:t>
            </a:r>
          </a:p>
        </p:txBody>
      </p:sp>
      <p:sp>
        <p:nvSpPr>
          <p:cNvPr id="2" name="Content Placeholder 2">
            <a:extLst>
              <a:ext uri="{FF2B5EF4-FFF2-40B4-BE49-F238E27FC236}">
                <a16:creationId xmlns:a16="http://schemas.microsoft.com/office/drawing/2014/main" id="{4B2D3797-6D57-3034-FAAB-2C641BF1728A}"/>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CODE EXAMPLE</a:t>
            </a:r>
            <a:r>
              <a:rPr lang="en-GB" sz="4000" b="1" dirty="0">
                <a:solidFill>
                  <a:srgbClr val="FF0000"/>
                </a:solidFill>
                <a:latin typeface="Tw Cen MT (Headings)"/>
                <a:ea typeface="+mj-ea"/>
                <a:cs typeface="+mj-cs"/>
              </a:rPr>
              <a:t>S</a:t>
            </a:r>
            <a:endParaRPr lang="en-GB" sz="40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216323093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845A209-05F7-98E5-55B1-19A73ADA56D6}"/>
            </a:ext>
          </a:extLst>
        </p:cNvPr>
        <p:cNvGrpSpPr/>
        <p:nvPr/>
      </p:nvGrpSpPr>
      <p:grpSpPr>
        <a:xfrm>
          <a:off x="0" y="0"/>
          <a:ext cx="0" cy="0"/>
          <a:chOff x="0" y="0"/>
          <a:chExt cx="0" cy="0"/>
        </a:xfrm>
      </p:grpSpPr>
      <p:sp>
        <p:nvSpPr>
          <p:cNvPr id="6" name="Metin kutusu 5">
            <a:extLst>
              <a:ext uri="{FF2B5EF4-FFF2-40B4-BE49-F238E27FC236}">
                <a16:creationId xmlns:a16="http://schemas.microsoft.com/office/drawing/2014/main" id="{67949C3B-61FF-405E-850A-EFAD9239A054}"/>
              </a:ext>
            </a:extLst>
          </p:cNvPr>
          <p:cNvSpPr txBox="1"/>
          <p:nvPr/>
        </p:nvSpPr>
        <p:spPr>
          <a:xfrm>
            <a:off x="1282262" y="651639"/>
            <a:ext cx="3431627" cy="3970318"/>
          </a:xfrm>
          <a:prstGeom prst="rect">
            <a:avLst/>
          </a:prstGeom>
          <a:noFill/>
        </p:spPr>
        <p:txBody>
          <a:bodyPr wrap="square">
            <a:spAutoFit/>
          </a:bodyPr>
          <a:lstStyle/>
          <a:p>
            <a:r>
              <a:rPr lang="tr-TR" sz="1200" b="1" dirty="0">
                <a:solidFill>
                  <a:srgbClr val="FFFF00"/>
                </a:solidFill>
                <a:effectLst/>
                <a:latin typeface="Times New Roman" panose="02020603050405020304" pitchFamily="18" charset="0"/>
                <a:cs typeface="Times New Roman" panose="02020603050405020304" pitchFamily="18" charset="0"/>
              </a:rPr>
              <a:t>-</a:t>
            </a:r>
            <a:r>
              <a:rPr lang="tr-TR" sz="1200" b="1" dirty="0">
                <a:solidFill>
                  <a:srgbClr val="FFFF00"/>
                </a:solidFill>
                <a:latin typeface="Times New Roman" panose="02020603050405020304" pitchFamily="18" charset="0"/>
                <a:cs typeface="Times New Roman" panose="02020603050405020304" pitchFamily="18" charset="0"/>
              </a:rPr>
              <a:t>-Component </a:t>
            </a:r>
            <a:r>
              <a:rPr lang="tr-TR" sz="1200" b="1" dirty="0" err="1">
                <a:solidFill>
                  <a:srgbClr val="FFFF00"/>
                </a:solidFill>
                <a:latin typeface="Times New Roman" panose="02020603050405020304" pitchFamily="18" charset="0"/>
                <a:cs typeface="Times New Roman" panose="02020603050405020304" pitchFamily="18" charset="0"/>
              </a:rPr>
              <a:t>Instantiation</a:t>
            </a:r>
            <a:endParaRPr lang="tr-TR" sz="1200" b="1" dirty="0">
              <a:solidFill>
                <a:srgbClr val="FFFF00"/>
              </a:solidFill>
              <a:effectLst/>
              <a:latin typeface="Times New Roman" panose="02020603050405020304" pitchFamily="18" charset="0"/>
              <a:cs typeface="Times New Roman" panose="02020603050405020304" pitchFamily="18" charset="0"/>
            </a:endParaRPr>
          </a:p>
          <a:p>
            <a:r>
              <a:rPr lang="tr-TR" sz="1200" b="1" dirty="0" err="1">
                <a:solidFill>
                  <a:schemeClr val="bg1"/>
                </a:solidFill>
                <a:effectLst/>
                <a:latin typeface="Times New Roman" panose="02020603050405020304" pitchFamily="18" charset="0"/>
                <a:cs typeface="Times New Roman" panose="02020603050405020304" pitchFamily="18" charset="0"/>
              </a:rPr>
              <a:t>library</a:t>
            </a:r>
            <a:r>
              <a:rPr lang="tr-TR" sz="1200" b="1" dirty="0">
                <a:solidFill>
                  <a:schemeClr val="bg1"/>
                </a:solidFill>
                <a:effectLst/>
                <a:latin typeface="Times New Roman" panose="02020603050405020304" pitchFamily="18" charset="0"/>
                <a:cs typeface="Times New Roman" panose="02020603050405020304" pitchFamily="18" charset="0"/>
              </a:rPr>
              <a:t> IEEE;</a:t>
            </a:r>
          </a:p>
          <a:p>
            <a:r>
              <a:rPr lang="tr-TR" sz="1200" b="1" dirty="0" err="1">
                <a:solidFill>
                  <a:schemeClr val="bg1"/>
                </a:solidFill>
                <a:effectLst/>
                <a:latin typeface="Times New Roman" panose="02020603050405020304" pitchFamily="18" charset="0"/>
                <a:cs typeface="Times New Roman" panose="02020603050405020304" pitchFamily="18" charset="0"/>
              </a:rPr>
              <a:t>use</a:t>
            </a:r>
            <a:r>
              <a:rPr lang="tr-TR" sz="1200" b="1" dirty="0">
                <a:solidFill>
                  <a:schemeClr val="bg1"/>
                </a:solidFill>
                <a:effectLst/>
                <a:latin typeface="Times New Roman" panose="02020603050405020304" pitchFamily="18" charset="0"/>
                <a:cs typeface="Times New Roman" panose="02020603050405020304" pitchFamily="18" charset="0"/>
              </a:rPr>
              <a:t> IEEE.std_logic_1164.all;</a:t>
            </a:r>
          </a:p>
          <a:p>
            <a:br>
              <a:rPr lang="tr-TR" sz="1200" b="1" dirty="0">
                <a:solidFill>
                  <a:schemeClr val="bg1"/>
                </a:solidFill>
                <a:effectLst/>
                <a:latin typeface="Times New Roman" panose="02020603050405020304" pitchFamily="18" charset="0"/>
                <a:cs typeface="Times New Roman" panose="02020603050405020304" pitchFamily="18" charset="0"/>
              </a:rPr>
            </a:br>
            <a:r>
              <a:rPr lang="tr-TR" sz="1200" b="1" dirty="0" err="1">
                <a:solidFill>
                  <a:schemeClr val="bg1"/>
                </a:solidFill>
                <a:effectLst/>
                <a:latin typeface="Times New Roman" panose="02020603050405020304" pitchFamily="18" charset="0"/>
                <a:cs typeface="Times New Roman" panose="02020603050405020304" pitchFamily="18" charset="0"/>
              </a:rPr>
              <a:t>entity</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component_instantiation</a:t>
            </a:r>
            <a:r>
              <a:rPr lang="tr-TR" sz="1200" b="1" dirty="0">
                <a:solidFill>
                  <a:schemeClr val="bg1"/>
                </a:solidFill>
                <a:effectLst/>
                <a:latin typeface="Times New Roman" panose="02020603050405020304" pitchFamily="18" charset="0"/>
                <a:cs typeface="Times New Roman" panose="02020603050405020304" pitchFamily="18" charset="0"/>
              </a:rPr>
              <a:t> is</a:t>
            </a:r>
          </a:p>
          <a:p>
            <a:r>
              <a:rPr lang="tr-TR" sz="1200" b="1" dirty="0">
                <a:solidFill>
                  <a:schemeClr val="bg1"/>
                </a:solidFill>
                <a:effectLst/>
                <a:latin typeface="Times New Roman" panose="02020603050405020304" pitchFamily="18" charset="0"/>
                <a:cs typeface="Times New Roman" panose="02020603050405020304" pitchFamily="18" charset="0"/>
              </a:rPr>
              <a:t>  port     (add1, add2: in </a:t>
            </a:r>
            <a:r>
              <a:rPr lang="tr-TR" sz="1200" b="1" dirty="0" err="1">
                <a:solidFill>
                  <a:schemeClr val="bg1"/>
                </a:solidFill>
                <a:effectLst/>
                <a:latin typeface="Times New Roman" panose="02020603050405020304" pitchFamily="18" charset="0"/>
                <a:cs typeface="Times New Roman" panose="02020603050405020304" pitchFamily="18" charset="0"/>
              </a:rPr>
              <a:t>integer</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sum_1: </a:t>
            </a:r>
            <a:r>
              <a:rPr lang="tr-TR" sz="1200" b="1" dirty="0" err="1">
                <a:solidFill>
                  <a:schemeClr val="bg1"/>
                </a:solidFill>
                <a:effectLst/>
                <a:latin typeface="Times New Roman" panose="02020603050405020304" pitchFamily="18" charset="0"/>
                <a:cs typeface="Times New Roman" panose="02020603050405020304" pitchFamily="18" charset="0"/>
              </a:rPr>
              <a:t>out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integer</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architecture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example</a:t>
            </a:r>
            <a:r>
              <a:rPr lang="tr-TR" sz="1200" b="1" dirty="0">
                <a:solidFill>
                  <a:schemeClr val="bg1"/>
                </a:solidFill>
                <a:effectLst/>
                <a:latin typeface="Times New Roman" panose="02020603050405020304" pitchFamily="18" charset="0"/>
                <a:cs typeface="Times New Roman" panose="02020603050405020304" pitchFamily="18" charset="0"/>
              </a:rPr>
              <a:t> of </a:t>
            </a:r>
            <a:r>
              <a:rPr lang="tr-TR" sz="1200" b="1" dirty="0" err="1">
                <a:solidFill>
                  <a:schemeClr val="bg1"/>
                </a:solidFill>
                <a:effectLst/>
                <a:latin typeface="Times New Roman" panose="02020603050405020304" pitchFamily="18" charset="0"/>
                <a:cs typeface="Times New Roman" panose="02020603050405020304" pitchFamily="18" charset="0"/>
              </a:rPr>
              <a:t>component_instantiation</a:t>
            </a:r>
            <a:r>
              <a:rPr lang="tr-TR" sz="1200" b="1" dirty="0">
                <a:solidFill>
                  <a:schemeClr val="bg1"/>
                </a:solidFill>
                <a:effectLst/>
                <a:latin typeface="Times New Roman" panose="02020603050405020304" pitchFamily="18" charset="0"/>
                <a:cs typeface="Times New Roman" panose="02020603050405020304" pitchFamily="18" charset="0"/>
              </a:rPr>
              <a:t> is</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component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adder</a:t>
            </a:r>
            <a:r>
              <a:rPr lang="tr-TR" sz="1200" b="1" dirty="0">
                <a:solidFill>
                  <a:schemeClr val="bg1"/>
                </a:solidFill>
                <a:effectLst/>
                <a:latin typeface="Times New Roman" panose="02020603050405020304" pitchFamily="18" charset="0"/>
                <a:cs typeface="Times New Roman" panose="02020603050405020304" pitchFamily="18" charset="0"/>
              </a:rPr>
              <a:t> is</a:t>
            </a:r>
          </a:p>
          <a:p>
            <a:r>
              <a:rPr lang="tr-TR" sz="1200" b="1" dirty="0">
                <a:solidFill>
                  <a:schemeClr val="bg1"/>
                </a:solidFill>
                <a:effectLst/>
                <a:latin typeface="Times New Roman" panose="02020603050405020304" pitchFamily="18" charset="0"/>
                <a:cs typeface="Times New Roman" panose="02020603050405020304" pitchFamily="18" charset="0"/>
              </a:rPr>
              <a:t>  port     (a, b: in </a:t>
            </a:r>
            <a:r>
              <a:rPr lang="tr-TR" sz="1200" b="1" dirty="0" err="1">
                <a:solidFill>
                  <a:schemeClr val="bg1"/>
                </a:solidFill>
                <a:effectLst/>
                <a:latin typeface="Times New Roman" panose="02020603050405020304" pitchFamily="18" charset="0"/>
                <a:cs typeface="Times New Roman" panose="02020603050405020304" pitchFamily="18" charset="0"/>
              </a:rPr>
              <a:t>integer</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sum</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out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integer</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component</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begin</a:t>
            </a:r>
            <a:endParaRPr lang="tr-TR" sz="1200" b="1" dirty="0">
              <a:solidFill>
                <a:schemeClr val="bg1"/>
              </a:solidFill>
              <a:effectLst/>
              <a:latin typeface="Times New Roman" panose="02020603050405020304" pitchFamily="18" charset="0"/>
              <a:cs typeface="Times New Roman" panose="02020603050405020304" pitchFamily="18" charset="0"/>
            </a:endParaRP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component_inst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adder_component</a:t>
            </a:r>
            <a:endParaRPr lang="tr-TR" sz="1200" b="1" dirty="0">
              <a:solidFill>
                <a:schemeClr val="bg1"/>
              </a:solidFill>
              <a:effectLst/>
              <a:latin typeface="Times New Roman" panose="02020603050405020304" pitchFamily="18" charset="0"/>
              <a:cs typeface="Times New Roman" panose="02020603050405020304" pitchFamily="18" charset="0"/>
            </a:endParaRPr>
          </a:p>
          <a:p>
            <a:r>
              <a:rPr lang="tr-TR" sz="1200" b="1" dirty="0">
                <a:solidFill>
                  <a:schemeClr val="bg1"/>
                </a:solidFill>
                <a:effectLst/>
                <a:latin typeface="Times New Roman" panose="02020603050405020304" pitchFamily="18" charset="0"/>
                <a:cs typeface="Times New Roman" panose="02020603050405020304" pitchFamily="18" charset="0"/>
              </a:rPr>
              <a:t>  port </a:t>
            </a:r>
            <a:r>
              <a:rPr lang="tr-TR" sz="1200" b="1" dirty="0" err="1">
                <a:solidFill>
                  <a:schemeClr val="bg1"/>
                </a:solidFill>
                <a:effectLst/>
                <a:latin typeface="Times New Roman" panose="02020603050405020304" pitchFamily="18" charset="0"/>
                <a:cs typeface="Times New Roman" panose="02020603050405020304" pitchFamily="18" charset="0"/>
              </a:rPr>
              <a:t>map</a:t>
            </a:r>
            <a:r>
              <a:rPr lang="tr-TR" sz="1200" b="1" dirty="0">
                <a:solidFill>
                  <a:schemeClr val="bg1"/>
                </a:solidFill>
                <a:effectLst/>
                <a:latin typeface="Times New Roman" panose="02020603050405020304" pitchFamily="18" charset="0"/>
                <a:cs typeface="Times New Roman" panose="02020603050405020304" pitchFamily="18" charset="0"/>
              </a:rPr>
              <a:t> (a =&gt; add1</a:t>
            </a:r>
          </a:p>
          <a:p>
            <a:r>
              <a:rPr lang="tr-TR" sz="1200" b="1" dirty="0">
                <a:solidFill>
                  <a:schemeClr val="bg1"/>
                </a:solidFill>
                <a:effectLst/>
                <a:latin typeface="Times New Roman" panose="02020603050405020304" pitchFamily="18" charset="0"/>
                <a:cs typeface="Times New Roman" panose="02020603050405020304" pitchFamily="18" charset="0"/>
              </a:rPr>
              <a:t>            b =&gt; add2,</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sum</a:t>
            </a:r>
            <a:r>
              <a:rPr lang="tr-TR" sz="1200" b="1" dirty="0">
                <a:solidFill>
                  <a:schemeClr val="bg1"/>
                </a:solidFill>
                <a:effectLst/>
                <a:latin typeface="Times New Roman" panose="02020603050405020304" pitchFamily="18" charset="0"/>
                <a:cs typeface="Times New Roman" panose="02020603050405020304" pitchFamily="18" charset="0"/>
              </a:rPr>
              <a:t> =&gt; </a:t>
            </a:r>
            <a:r>
              <a:rPr lang="tr-TR" sz="1200" b="1" dirty="0" err="1">
                <a:solidFill>
                  <a:schemeClr val="bg1"/>
                </a:solidFill>
                <a:effectLst/>
                <a:latin typeface="Times New Roman" panose="02020603050405020304" pitchFamily="18" charset="0"/>
                <a:cs typeface="Times New Roman" panose="02020603050405020304" pitchFamily="18" charset="0"/>
              </a:rPr>
              <a:t>sum</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example</a:t>
            </a:r>
            <a:r>
              <a:rPr lang="tr-TR" sz="1200" b="1" dirty="0">
                <a:solidFill>
                  <a:schemeClr val="bg1"/>
                </a:solidFill>
                <a:effectLst/>
                <a:latin typeface="Times New Roman" panose="02020603050405020304" pitchFamily="18" charset="0"/>
                <a:cs typeface="Times New Roman" panose="02020603050405020304" pitchFamily="18" charset="0"/>
              </a:rPr>
              <a:t>;</a:t>
            </a:r>
          </a:p>
          <a:p>
            <a:endParaRPr lang="en-US" sz="1200" b="1" dirty="0">
              <a:solidFill>
                <a:schemeClr val="bg1"/>
              </a:solidFill>
              <a:effectLst/>
              <a:latin typeface="Times New Roman" panose="02020603050405020304" pitchFamily="18" charset="0"/>
              <a:cs typeface="Times New Roman" panose="02020603050405020304" pitchFamily="18" charset="0"/>
            </a:endParaRPr>
          </a:p>
        </p:txBody>
      </p:sp>
      <p:sp>
        <p:nvSpPr>
          <p:cNvPr id="15" name="Metin kutusu 14">
            <a:extLst>
              <a:ext uri="{FF2B5EF4-FFF2-40B4-BE49-F238E27FC236}">
                <a16:creationId xmlns:a16="http://schemas.microsoft.com/office/drawing/2014/main" id="{0FE0402D-A23D-4A0C-98E4-FDB195CA2622}"/>
              </a:ext>
            </a:extLst>
          </p:cNvPr>
          <p:cNvSpPr txBox="1"/>
          <p:nvPr/>
        </p:nvSpPr>
        <p:spPr>
          <a:xfrm>
            <a:off x="5126618" y="651639"/>
            <a:ext cx="5783120" cy="5447645"/>
          </a:xfrm>
          <a:prstGeom prst="rect">
            <a:avLst/>
          </a:prstGeom>
          <a:noFill/>
        </p:spPr>
        <p:txBody>
          <a:bodyPr wrap="square">
            <a:spAutoFit/>
          </a:bodyPr>
          <a:lstStyle/>
          <a:p>
            <a:r>
              <a:rPr lang="tr-TR" sz="1200" b="1" dirty="0">
                <a:solidFill>
                  <a:srgbClr val="FFFF00"/>
                </a:solidFill>
                <a:effectLst/>
                <a:latin typeface="Times New Roman" panose="02020603050405020304" pitchFamily="18" charset="0"/>
                <a:cs typeface="Times New Roman" panose="02020603050405020304" pitchFamily="18" charset="0"/>
              </a:rPr>
              <a:t>--</a:t>
            </a:r>
            <a:r>
              <a:rPr lang="tr-TR" sz="1200" b="1" dirty="0" err="1">
                <a:solidFill>
                  <a:srgbClr val="FFFF00"/>
                </a:solidFill>
                <a:effectLst/>
                <a:latin typeface="Times New Roman" panose="02020603050405020304" pitchFamily="18" charset="0"/>
                <a:cs typeface="Times New Roman" panose="02020603050405020304" pitchFamily="18" charset="0"/>
              </a:rPr>
              <a:t>Entity</a:t>
            </a:r>
            <a:r>
              <a:rPr lang="tr-TR" sz="1200" b="1" dirty="0">
                <a:solidFill>
                  <a:srgbClr val="FFFF00"/>
                </a:solidFill>
                <a:effectLst/>
                <a:latin typeface="Times New Roman" panose="02020603050405020304" pitchFamily="18" charset="0"/>
                <a:cs typeface="Times New Roman" panose="02020603050405020304" pitchFamily="18" charset="0"/>
              </a:rPr>
              <a:t> </a:t>
            </a:r>
            <a:r>
              <a:rPr lang="tr-TR" sz="1200" b="1" dirty="0" err="1">
                <a:solidFill>
                  <a:srgbClr val="FFFF00"/>
                </a:solidFill>
                <a:latin typeface="Times New Roman" panose="02020603050405020304" pitchFamily="18" charset="0"/>
                <a:cs typeface="Times New Roman" panose="02020603050405020304" pitchFamily="18" charset="0"/>
              </a:rPr>
              <a:t>Instantiation</a:t>
            </a:r>
            <a:r>
              <a:rPr lang="tr-TR" sz="1200" b="1" dirty="0">
                <a:solidFill>
                  <a:srgbClr val="FFFF00"/>
                </a:solidFill>
                <a:latin typeface="Times New Roman" panose="02020603050405020304" pitchFamily="18" charset="0"/>
                <a:cs typeface="Times New Roman" panose="02020603050405020304" pitchFamily="18" charset="0"/>
              </a:rPr>
              <a:t> </a:t>
            </a:r>
            <a:r>
              <a:rPr lang="tr-TR" sz="1200" b="1" dirty="0" err="1">
                <a:solidFill>
                  <a:srgbClr val="FFFF00"/>
                </a:solidFill>
                <a:latin typeface="Times New Roman" panose="02020603050405020304" pitchFamily="18" charset="0"/>
                <a:cs typeface="Times New Roman" panose="02020603050405020304" pitchFamily="18" charset="0"/>
              </a:rPr>
              <a:t>and</a:t>
            </a:r>
            <a:r>
              <a:rPr lang="tr-TR" sz="1200" b="1" dirty="0">
                <a:solidFill>
                  <a:srgbClr val="FFFF00"/>
                </a:solidFill>
                <a:latin typeface="Times New Roman" panose="02020603050405020304" pitchFamily="18" charset="0"/>
                <a:cs typeface="Times New Roman" panose="02020603050405020304" pitchFamily="18" charset="0"/>
              </a:rPr>
              <a:t> </a:t>
            </a:r>
            <a:r>
              <a:rPr lang="tr-TR" sz="1200" b="1" dirty="0" err="1">
                <a:solidFill>
                  <a:srgbClr val="FFFF00"/>
                </a:solidFill>
                <a:latin typeface="Times New Roman" panose="02020603050405020304" pitchFamily="18" charset="0"/>
                <a:cs typeface="Times New Roman" panose="02020603050405020304" pitchFamily="18" charset="0"/>
              </a:rPr>
              <a:t>Generate</a:t>
            </a:r>
            <a:r>
              <a:rPr lang="tr-TR" sz="1200" b="1" dirty="0">
                <a:solidFill>
                  <a:srgbClr val="FFFF00"/>
                </a:solidFill>
                <a:latin typeface="Times New Roman" panose="02020603050405020304" pitchFamily="18" charset="0"/>
                <a:cs typeface="Times New Roman" panose="02020603050405020304" pitchFamily="18" charset="0"/>
              </a:rPr>
              <a:t> Statement</a:t>
            </a:r>
            <a:endParaRPr lang="tr-TR" sz="1200" b="1" dirty="0">
              <a:solidFill>
                <a:srgbClr val="FFFF00"/>
              </a:solidFill>
              <a:effectLst/>
              <a:latin typeface="Times New Roman" panose="02020603050405020304" pitchFamily="18" charset="0"/>
              <a:cs typeface="Times New Roman" panose="02020603050405020304" pitchFamily="18" charset="0"/>
            </a:endParaRPr>
          </a:p>
          <a:p>
            <a:r>
              <a:rPr lang="tr-TR" sz="1200" b="1" dirty="0" err="1">
                <a:solidFill>
                  <a:schemeClr val="bg1"/>
                </a:solidFill>
                <a:effectLst/>
                <a:latin typeface="Times New Roman" panose="02020603050405020304" pitchFamily="18" charset="0"/>
                <a:cs typeface="Times New Roman" panose="02020603050405020304" pitchFamily="18" charset="0"/>
              </a:rPr>
              <a:t>entity</a:t>
            </a:r>
            <a:r>
              <a:rPr lang="tr-TR" sz="1200" b="1" dirty="0">
                <a:solidFill>
                  <a:schemeClr val="bg1"/>
                </a:solidFill>
                <a:effectLst/>
                <a:latin typeface="Times New Roman" panose="02020603050405020304" pitchFamily="18" charset="0"/>
                <a:cs typeface="Times New Roman" panose="02020603050405020304" pitchFamily="18" charset="0"/>
              </a:rPr>
              <a:t> full_adder1 is</a:t>
            </a:r>
          </a:p>
          <a:p>
            <a:r>
              <a:rPr lang="tr-TR" sz="1200" b="1" dirty="0">
                <a:solidFill>
                  <a:schemeClr val="bg1"/>
                </a:solidFill>
                <a:effectLst/>
                <a:latin typeface="Times New Roman" panose="02020603050405020304" pitchFamily="18" charset="0"/>
                <a:cs typeface="Times New Roman" panose="02020603050405020304" pitchFamily="18" charset="0"/>
              </a:rPr>
              <a:t>  Port (a        : in </a:t>
            </a:r>
            <a:r>
              <a:rPr lang="tr-TR" sz="1200" b="1" dirty="0" err="1">
                <a:solidFill>
                  <a:schemeClr val="bg1"/>
                </a:solidFill>
                <a:effectLst/>
                <a:latin typeface="Times New Roman" panose="02020603050405020304" pitchFamily="18" charset="0"/>
                <a:cs typeface="Times New Roman" panose="02020603050405020304" pitchFamily="18" charset="0"/>
              </a:rPr>
              <a:t>std_logic</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b        : in </a:t>
            </a:r>
            <a:r>
              <a:rPr lang="tr-TR" sz="1200" b="1" dirty="0" err="1">
                <a:solidFill>
                  <a:schemeClr val="bg1"/>
                </a:solidFill>
                <a:effectLst/>
                <a:latin typeface="Times New Roman" panose="02020603050405020304" pitchFamily="18" charset="0"/>
                <a:cs typeface="Times New Roman" panose="02020603050405020304" pitchFamily="18" charset="0"/>
              </a:rPr>
              <a:t>std_logic</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carry_in</a:t>
            </a:r>
            <a:r>
              <a:rPr lang="tr-TR" sz="1200" b="1" dirty="0">
                <a:solidFill>
                  <a:schemeClr val="bg1"/>
                </a:solidFill>
                <a:effectLst/>
                <a:latin typeface="Times New Roman" panose="02020603050405020304" pitchFamily="18" charset="0"/>
                <a:cs typeface="Times New Roman" panose="02020603050405020304" pitchFamily="18" charset="0"/>
              </a:rPr>
              <a:t> : in </a:t>
            </a:r>
            <a:r>
              <a:rPr lang="tr-TR" sz="1200" b="1" dirty="0" err="1">
                <a:solidFill>
                  <a:schemeClr val="bg1"/>
                </a:solidFill>
                <a:effectLst/>
                <a:latin typeface="Times New Roman" panose="02020603050405020304" pitchFamily="18" charset="0"/>
                <a:cs typeface="Times New Roman" panose="02020603050405020304" pitchFamily="18" charset="0"/>
              </a:rPr>
              <a:t>std_logic</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sum</a:t>
            </a:r>
            <a:r>
              <a:rPr lang="tr-TR" sz="1200" b="1" dirty="0">
                <a:solidFill>
                  <a:schemeClr val="bg1"/>
                </a:solidFill>
                <a:effectLst/>
                <a:latin typeface="Times New Roman" panose="02020603050405020304" pitchFamily="18" charset="0"/>
                <a:cs typeface="Times New Roman" panose="02020603050405020304" pitchFamily="18" charset="0"/>
              </a:rPr>
              <a:t>      : </a:t>
            </a:r>
            <a:r>
              <a:rPr lang="tr-TR" sz="1200" b="1" dirty="0" err="1">
                <a:solidFill>
                  <a:schemeClr val="bg1"/>
                </a:solidFill>
                <a:effectLst/>
                <a:latin typeface="Times New Roman" panose="02020603050405020304" pitchFamily="18" charset="0"/>
                <a:cs typeface="Times New Roman" panose="02020603050405020304" pitchFamily="18" charset="0"/>
              </a:rPr>
              <a:t>out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std_logic</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carry_out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out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std_logic</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 full_adder1;</a:t>
            </a:r>
          </a:p>
          <a:p>
            <a:br>
              <a:rPr lang="tr-TR" sz="1200" b="1" dirty="0">
                <a:solidFill>
                  <a:schemeClr val="bg1"/>
                </a:solidFill>
                <a:effectLst/>
                <a:latin typeface="Times New Roman" panose="02020603050405020304" pitchFamily="18" charset="0"/>
                <a:cs typeface="Times New Roman" panose="02020603050405020304" pitchFamily="18" charset="0"/>
              </a:rPr>
            </a:br>
            <a:r>
              <a:rPr lang="tr-TR" sz="1200" b="1" dirty="0">
                <a:solidFill>
                  <a:schemeClr val="bg1"/>
                </a:solidFill>
                <a:effectLst/>
                <a:latin typeface="Times New Roman" panose="02020603050405020304" pitchFamily="18" charset="0"/>
                <a:cs typeface="Times New Roman" panose="02020603050405020304" pitchFamily="18" charset="0"/>
              </a:rPr>
              <a:t>--</a:t>
            </a:r>
            <a:r>
              <a:rPr lang="tr-TR" sz="1200" b="1" dirty="0" err="1">
                <a:solidFill>
                  <a:schemeClr val="bg1"/>
                </a:solidFill>
                <a:effectLst/>
                <a:latin typeface="Times New Roman" panose="02020603050405020304" pitchFamily="18" charset="0"/>
                <a:cs typeface="Times New Roman" panose="02020603050405020304" pitchFamily="18" charset="0"/>
              </a:rPr>
              <a:t>full</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code</a:t>
            </a:r>
            <a:endParaRPr lang="tr-TR" sz="1200" b="1" dirty="0">
              <a:solidFill>
                <a:schemeClr val="bg1"/>
              </a:solidFill>
              <a:effectLst/>
              <a:latin typeface="Times New Roman" panose="02020603050405020304" pitchFamily="18" charset="0"/>
              <a:cs typeface="Times New Roman" panose="02020603050405020304" pitchFamily="18" charset="0"/>
            </a:endParaRPr>
          </a:p>
          <a:p>
            <a:r>
              <a:rPr lang="tr-TR" sz="1200" b="1" dirty="0" err="1">
                <a:solidFill>
                  <a:schemeClr val="bg1"/>
                </a:solidFill>
                <a:effectLst/>
                <a:latin typeface="Times New Roman" panose="02020603050405020304" pitchFamily="18" charset="0"/>
                <a:cs typeface="Times New Roman" panose="02020603050405020304" pitchFamily="18" charset="0"/>
              </a:rPr>
              <a:t>library</a:t>
            </a:r>
            <a:r>
              <a:rPr lang="tr-TR" sz="1200" b="1" dirty="0">
                <a:solidFill>
                  <a:schemeClr val="bg1"/>
                </a:solidFill>
                <a:effectLst/>
                <a:latin typeface="Times New Roman" panose="02020603050405020304" pitchFamily="18" charset="0"/>
                <a:cs typeface="Times New Roman" panose="02020603050405020304" pitchFamily="18" charset="0"/>
              </a:rPr>
              <a:t> IEEE;</a:t>
            </a:r>
          </a:p>
          <a:p>
            <a:r>
              <a:rPr lang="tr-TR" sz="1200" b="1" dirty="0" err="1">
                <a:solidFill>
                  <a:schemeClr val="bg1"/>
                </a:solidFill>
                <a:effectLst/>
                <a:latin typeface="Times New Roman" panose="02020603050405020304" pitchFamily="18" charset="0"/>
                <a:cs typeface="Times New Roman" panose="02020603050405020304" pitchFamily="18" charset="0"/>
              </a:rPr>
              <a:t>use</a:t>
            </a:r>
            <a:r>
              <a:rPr lang="tr-TR" sz="1200" b="1" dirty="0">
                <a:solidFill>
                  <a:schemeClr val="bg1"/>
                </a:solidFill>
                <a:effectLst/>
                <a:latin typeface="Times New Roman" panose="02020603050405020304" pitchFamily="18" charset="0"/>
                <a:cs typeface="Times New Roman" panose="02020603050405020304" pitchFamily="18" charset="0"/>
              </a:rPr>
              <a:t> IEEE.IEEE.std_logic_1164.all;</a:t>
            </a:r>
          </a:p>
          <a:p>
            <a:r>
              <a:rPr lang="tr-TR" sz="1200" b="1" dirty="0" err="1">
                <a:solidFill>
                  <a:schemeClr val="bg1"/>
                </a:solidFill>
                <a:effectLst/>
                <a:latin typeface="Times New Roman" panose="02020603050405020304" pitchFamily="18" charset="0"/>
                <a:cs typeface="Times New Roman" panose="02020603050405020304" pitchFamily="18" charset="0"/>
              </a:rPr>
              <a:t>use</a:t>
            </a:r>
            <a:r>
              <a:rPr lang="tr-TR" sz="1200" b="1" dirty="0">
                <a:solidFill>
                  <a:schemeClr val="bg1"/>
                </a:solidFill>
                <a:effectLst/>
                <a:latin typeface="Times New Roman" panose="02020603050405020304" pitchFamily="18" charset="0"/>
                <a:cs typeface="Times New Roman" panose="02020603050405020304" pitchFamily="18" charset="0"/>
              </a:rPr>
              <a:t> IEEE._</a:t>
            </a:r>
            <a:r>
              <a:rPr lang="tr-TR" sz="1200" b="1" dirty="0" err="1">
                <a:solidFill>
                  <a:schemeClr val="bg1"/>
                </a:solidFill>
                <a:effectLst/>
                <a:latin typeface="Times New Roman" panose="02020603050405020304" pitchFamily="18" charset="0"/>
                <a:cs typeface="Times New Roman" panose="02020603050405020304" pitchFamily="18" charset="0"/>
              </a:rPr>
              <a:t>std_logic_arith.all</a:t>
            </a:r>
            <a:r>
              <a:rPr lang="tr-TR" sz="1200" b="1" dirty="0">
                <a:solidFill>
                  <a:schemeClr val="bg1"/>
                </a:solidFill>
                <a:effectLst/>
                <a:latin typeface="Times New Roman" panose="02020603050405020304" pitchFamily="18" charset="0"/>
                <a:cs typeface="Times New Roman" panose="02020603050405020304" pitchFamily="18" charset="0"/>
              </a:rPr>
              <a:t>;</a:t>
            </a:r>
          </a:p>
          <a:p>
            <a:r>
              <a:rPr lang="tr-TR" sz="1200" b="1" dirty="0" err="1">
                <a:solidFill>
                  <a:schemeClr val="bg1"/>
                </a:solidFill>
                <a:effectLst/>
                <a:latin typeface="Times New Roman" panose="02020603050405020304" pitchFamily="18" charset="0"/>
                <a:cs typeface="Times New Roman" panose="02020603050405020304" pitchFamily="18" charset="0"/>
              </a:rPr>
              <a:t>use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IEEE.std_logic_unsigned.all</a:t>
            </a:r>
            <a:r>
              <a:rPr lang="tr-TR" sz="1200" b="1" dirty="0">
                <a:solidFill>
                  <a:schemeClr val="bg1"/>
                </a:solidFill>
                <a:effectLst/>
                <a:latin typeface="Times New Roman" panose="02020603050405020304" pitchFamily="18" charset="0"/>
                <a:cs typeface="Times New Roman" panose="02020603050405020304" pitchFamily="18" charset="0"/>
              </a:rPr>
              <a:t>;</a:t>
            </a:r>
          </a:p>
          <a:p>
            <a:br>
              <a:rPr lang="tr-TR" sz="1200" b="1" dirty="0">
                <a:solidFill>
                  <a:schemeClr val="bg1"/>
                </a:solidFill>
                <a:effectLst/>
                <a:latin typeface="Times New Roman" panose="02020603050405020304" pitchFamily="18" charset="0"/>
                <a:cs typeface="Times New Roman" panose="02020603050405020304" pitchFamily="18" charset="0"/>
              </a:rPr>
            </a:br>
            <a:r>
              <a:rPr lang="tr-TR" sz="1200" b="1" dirty="0" err="1">
                <a:solidFill>
                  <a:schemeClr val="bg1"/>
                </a:solidFill>
                <a:effectLst/>
                <a:latin typeface="Times New Roman" panose="02020603050405020304" pitchFamily="18" charset="0"/>
                <a:cs typeface="Times New Roman" panose="02020603050405020304" pitchFamily="18" charset="0"/>
              </a:rPr>
              <a:t>architecture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structural</a:t>
            </a:r>
            <a:r>
              <a:rPr lang="tr-TR" sz="1200" b="1" dirty="0">
                <a:solidFill>
                  <a:schemeClr val="bg1"/>
                </a:solidFill>
                <a:effectLst/>
                <a:latin typeface="Times New Roman" panose="02020603050405020304" pitchFamily="18" charset="0"/>
                <a:cs typeface="Times New Roman" panose="02020603050405020304" pitchFamily="18" charset="0"/>
              </a:rPr>
              <a:t> of </a:t>
            </a:r>
            <a:r>
              <a:rPr lang="tr-TR" sz="1200" b="1" dirty="0" err="1">
                <a:solidFill>
                  <a:schemeClr val="bg1"/>
                </a:solidFill>
                <a:effectLst/>
                <a:latin typeface="Times New Roman" panose="02020603050405020304" pitchFamily="18" charset="0"/>
                <a:cs typeface="Times New Roman" panose="02020603050405020304" pitchFamily="18" charset="0"/>
              </a:rPr>
              <a:t>adder</a:t>
            </a:r>
            <a:r>
              <a:rPr lang="tr-TR" sz="1200" b="1" dirty="0">
                <a:solidFill>
                  <a:schemeClr val="bg1"/>
                </a:solidFill>
                <a:effectLst/>
                <a:latin typeface="Times New Roman" panose="02020603050405020304" pitchFamily="18" charset="0"/>
                <a:cs typeface="Times New Roman" panose="02020603050405020304" pitchFamily="18" charset="0"/>
              </a:rPr>
              <a:t> is</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signal</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carry_in_vector</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std_logic_vector</a:t>
            </a:r>
            <a:r>
              <a:rPr lang="tr-TR" sz="1200" b="1" dirty="0">
                <a:solidFill>
                  <a:schemeClr val="bg1"/>
                </a:solidFill>
                <a:effectLst/>
                <a:latin typeface="Times New Roman" panose="02020603050405020304" pitchFamily="18" charset="0"/>
                <a:cs typeface="Times New Roman" panose="02020603050405020304" pitchFamily="18" charset="0"/>
              </a:rPr>
              <a:t>( 0 </a:t>
            </a:r>
            <a:r>
              <a:rPr lang="tr-TR" sz="1200" b="1" dirty="0" err="1">
                <a:solidFill>
                  <a:schemeClr val="bg1"/>
                </a:solidFill>
                <a:effectLst/>
                <a:latin typeface="Times New Roman" panose="02020603050405020304" pitchFamily="18" charset="0"/>
                <a:cs typeface="Times New Roman" panose="02020603050405020304" pitchFamily="18" charset="0"/>
              </a:rPr>
              <a:t>to</a:t>
            </a:r>
            <a:r>
              <a:rPr lang="tr-TR" sz="1200" b="1" dirty="0">
                <a:solidFill>
                  <a:schemeClr val="bg1"/>
                </a:solidFill>
                <a:effectLst/>
                <a:latin typeface="Times New Roman" panose="02020603050405020304" pitchFamily="18" charset="0"/>
                <a:cs typeface="Times New Roman" panose="02020603050405020304" pitchFamily="18" charset="0"/>
              </a:rPr>
              <a:t> WIDTH- 1);</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signal</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carry_out_vector</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std_logic_vector</a:t>
            </a:r>
            <a:r>
              <a:rPr lang="tr-TR" sz="1200" b="1" dirty="0">
                <a:solidFill>
                  <a:schemeClr val="bg1"/>
                </a:solidFill>
                <a:effectLst/>
                <a:latin typeface="Times New Roman" panose="02020603050405020304" pitchFamily="18" charset="0"/>
                <a:cs typeface="Times New Roman" panose="02020603050405020304" pitchFamily="18" charset="0"/>
              </a:rPr>
              <a:t>( 0 </a:t>
            </a:r>
            <a:r>
              <a:rPr lang="tr-TR" sz="1200" b="1" dirty="0" err="1">
                <a:solidFill>
                  <a:schemeClr val="bg1"/>
                </a:solidFill>
                <a:effectLst/>
                <a:latin typeface="Times New Roman" panose="02020603050405020304" pitchFamily="18" charset="0"/>
                <a:cs typeface="Times New Roman" panose="02020603050405020304" pitchFamily="18" charset="0"/>
              </a:rPr>
              <a:t>to</a:t>
            </a:r>
            <a:r>
              <a:rPr lang="tr-TR" sz="1200" b="1" dirty="0">
                <a:solidFill>
                  <a:schemeClr val="bg1"/>
                </a:solidFill>
                <a:effectLst/>
                <a:latin typeface="Times New Roman" panose="02020603050405020304" pitchFamily="18" charset="0"/>
                <a:cs typeface="Times New Roman" panose="02020603050405020304" pitchFamily="18" charset="0"/>
              </a:rPr>
              <a:t> WIDTH- 1);</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begin</a:t>
            </a:r>
            <a:endParaRPr lang="tr-TR" sz="1200" b="1" dirty="0">
              <a:solidFill>
                <a:schemeClr val="bg1"/>
              </a:solidFill>
              <a:effectLst/>
              <a:latin typeface="Times New Roman" panose="02020603050405020304" pitchFamily="18" charset="0"/>
              <a:cs typeface="Times New Roman" panose="02020603050405020304" pitchFamily="18" charset="0"/>
            </a:endParaRP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instantiate_adders</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for</a:t>
            </a:r>
            <a:r>
              <a:rPr lang="tr-TR" sz="1200" b="1" dirty="0">
                <a:solidFill>
                  <a:schemeClr val="bg1"/>
                </a:solidFill>
                <a:effectLst/>
                <a:latin typeface="Times New Roman" panose="02020603050405020304" pitchFamily="18" charset="0"/>
                <a:cs typeface="Times New Roman" panose="02020603050405020304" pitchFamily="18" charset="0"/>
              </a:rPr>
              <a:t> i in 0 </a:t>
            </a:r>
            <a:r>
              <a:rPr lang="tr-TR" sz="1200" b="1" dirty="0" err="1">
                <a:solidFill>
                  <a:schemeClr val="bg1"/>
                </a:solidFill>
                <a:effectLst/>
                <a:latin typeface="Times New Roman" panose="02020603050405020304" pitchFamily="18" charset="0"/>
                <a:cs typeface="Times New Roman" panose="02020603050405020304" pitchFamily="18" charset="0"/>
              </a:rPr>
              <a:t>to</a:t>
            </a:r>
            <a:r>
              <a:rPr lang="tr-TR" sz="1200" b="1" dirty="0">
                <a:solidFill>
                  <a:schemeClr val="bg1"/>
                </a:solidFill>
                <a:effectLst/>
                <a:latin typeface="Times New Roman" panose="02020603050405020304" pitchFamily="18" charset="0"/>
                <a:cs typeface="Times New Roman" panose="02020603050405020304" pitchFamily="18" charset="0"/>
              </a:rPr>
              <a:t> WIDTH- 1 </a:t>
            </a:r>
            <a:r>
              <a:rPr lang="tr-TR" sz="1200" b="1" dirty="0" err="1">
                <a:solidFill>
                  <a:schemeClr val="bg1"/>
                </a:solidFill>
                <a:effectLst/>
                <a:latin typeface="Times New Roman" panose="02020603050405020304" pitchFamily="18" charset="0"/>
                <a:cs typeface="Times New Roman" panose="02020603050405020304" pitchFamily="18" charset="0"/>
              </a:rPr>
              <a:t>generate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generate</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statement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and</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entity</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instantiation</a:t>
            </a:r>
            <a:endParaRPr lang="tr-TR" sz="1200" b="1" dirty="0">
              <a:solidFill>
                <a:schemeClr val="bg1"/>
              </a:solidFill>
              <a:effectLst/>
              <a:latin typeface="Times New Roman" panose="02020603050405020304" pitchFamily="18" charset="0"/>
              <a:cs typeface="Times New Roman" panose="02020603050405020304" pitchFamily="18" charset="0"/>
            </a:endParaRP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adder_bit</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entity</a:t>
            </a:r>
            <a:r>
              <a:rPr lang="tr-TR" sz="1200" b="1" dirty="0">
                <a:solidFill>
                  <a:schemeClr val="bg1"/>
                </a:solidFill>
                <a:effectLst/>
                <a:latin typeface="Times New Roman" panose="02020603050405020304" pitchFamily="18" charset="0"/>
                <a:cs typeface="Times New Roman" panose="02020603050405020304" pitchFamily="18" charset="0"/>
              </a:rPr>
              <a:t> work.full_adder1</a:t>
            </a:r>
          </a:p>
          <a:p>
            <a:r>
              <a:rPr lang="tr-TR" sz="1200" b="1" dirty="0">
                <a:solidFill>
                  <a:schemeClr val="bg1"/>
                </a:solidFill>
                <a:effectLst/>
                <a:latin typeface="Times New Roman" panose="02020603050405020304" pitchFamily="18" charset="0"/>
                <a:cs typeface="Times New Roman" panose="02020603050405020304" pitchFamily="18" charset="0"/>
              </a:rPr>
              <a:t>    port </a:t>
            </a:r>
            <a:r>
              <a:rPr lang="tr-TR" sz="1200" b="1" dirty="0" err="1">
                <a:solidFill>
                  <a:schemeClr val="bg1"/>
                </a:solidFill>
                <a:effectLst/>
                <a:latin typeface="Times New Roman" panose="02020603050405020304" pitchFamily="18" charset="0"/>
                <a:cs typeface="Times New Roman" panose="02020603050405020304" pitchFamily="18" charset="0"/>
              </a:rPr>
              <a:t>map</a:t>
            </a:r>
            <a:r>
              <a:rPr lang="tr-TR" sz="1200" b="1" dirty="0">
                <a:solidFill>
                  <a:schemeClr val="bg1"/>
                </a:solidFill>
                <a:effectLst/>
                <a:latin typeface="Times New Roman" panose="02020603050405020304" pitchFamily="18" charset="0"/>
                <a:cs typeface="Times New Roman" panose="02020603050405020304" pitchFamily="18" charset="0"/>
              </a:rPr>
              <a:t> (a = &gt; a(i), b = &gt; b(i), </a:t>
            </a:r>
            <a:r>
              <a:rPr lang="tr-TR" sz="1200" b="1" dirty="0" err="1">
                <a:solidFill>
                  <a:schemeClr val="bg1"/>
                </a:solidFill>
                <a:effectLst/>
                <a:latin typeface="Times New Roman" panose="02020603050405020304" pitchFamily="18" charset="0"/>
                <a:cs typeface="Times New Roman" panose="02020603050405020304" pitchFamily="18" charset="0"/>
              </a:rPr>
              <a:t>carry_in</a:t>
            </a:r>
            <a:r>
              <a:rPr lang="tr-TR" sz="1200" b="1" dirty="0">
                <a:solidFill>
                  <a:schemeClr val="bg1"/>
                </a:solidFill>
                <a:effectLst/>
                <a:latin typeface="Times New Roman" panose="02020603050405020304" pitchFamily="18" charset="0"/>
                <a:cs typeface="Times New Roman" panose="02020603050405020304" pitchFamily="18" charset="0"/>
              </a:rPr>
              <a:t> = &gt; </a:t>
            </a:r>
            <a:r>
              <a:rPr lang="tr-TR" sz="1200" b="1" dirty="0" err="1">
                <a:solidFill>
                  <a:schemeClr val="bg1"/>
                </a:solidFill>
                <a:effectLst/>
                <a:latin typeface="Times New Roman" panose="02020603050405020304" pitchFamily="18" charset="0"/>
                <a:cs typeface="Times New Roman" panose="02020603050405020304" pitchFamily="18" charset="0"/>
              </a:rPr>
              <a:t>carry_in_vector</a:t>
            </a:r>
            <a:r>
              <a:rPr lang="tr-TR" sz="1200" b="1" dirty="0">
                <a:solidFill>
                  <a:schemeClr val="bg1"/>
                </a:solidFill>
                <a:effectLst/>
                <a:latin typeface="Times New Roman" panose="02020603050405020304" pitchFamily="18" charset="0"/>
                <a:cs typeface="Times New Roman" panose="02020603050405020304" pitchFamily="18" charset="0"/>
              </a:rPr>
              <a:t>(i),</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sum</a:t>
            </a:r>
            <a:r>
              <a:rPr lang="tr-TR" sz="1200" b="1" dirty="0">
                <a:solidFill>
                  <a:schemeClr val="bg1"/>
                </a:solidFill>
                <a:effectLst/>
                <a:latin typeface="Times New Roman" panose="02020603050405020304" pitchFamily="18" charset="0"/>
                <a:cs typeface="Times New Roman" panose="02020603050405020304" pitchFamily="18" charset="0"/>
              </a:rPr>
              <a:t> = &gt; </a:t>
            </a:r>
            <a:r>
              <a:rPr lang="tr-TR" sz="1200" b="1" dirty="0" err="1">
                <a:solidFill>
                  <a:schemeClr val="bg1"/>
                </a:solidFill>
                <a:effectLst/>
                <a:latin typeface="Times New Roman" panose="02020603050405020304" pitchFamily="18" charset="0"/>
                <a:cs typeface="Times New Roman" panose="02020603050405020304" pitchFamily="18" charset="0"/>
              </a:rPr>
              <a:t>sum</a:t>
            </a:r>
            <a:r>
              <a:rPr lang="tr-TR" sz="1200" b="1" dirty="0">
                <a:solidFill>
                  <a:schemeClr val="bg1"/>
                </a:solidFill>
                <a:effectLst/>
                <a:latin typeface="Times New Roman" panose="02020603050405020304" pitchFamily="18" charset="0"/>
                <a:cs typeface="Times New Roman" panose="02020603050405020304" pitchFamily="18" charset="0"/>
              </a:rPr>
              <a:t>(i), </a:t>
            </a:r>
            <a:r>
              <a:rPr lang="tr-TR" sz="1200" b="1" dirty="0" err="1">
                <a:solidFill>
                  <a:schemeClr val="bg1"/>
                </a:solidFill>
                <a:effectLst/>
                <a:latin typeface="Times New Roman" panose="02020603050405020304" pitchFamily="18" charset="0"/>
                <a:cs typeface="Times New Roman" panose="02020603050405020304" pitchFamily="18" charset="0"/>
              </a:rPr>
              <a:t>carry_out</a:t>
            </a:r>
            <a:r>
              <a:rPr lang="tr-TR" sz="1200" b="1" dirty="0">
                <a:solidFill>
                  <a:schemeClr val="bg1"/>
                </a:solidFill>
                <a:effectLst/>
                <a:latin typeface="Times New Roman" panose="02020603050405020304" pitchFamily="18" charset="0"/>
                <a:cs typeface="Times New Roman" panose="02020603050405020304" pitchFamily="18" charset="0"/>
              </a:rPr>
              <a:t> = &gt; </a:t>
            </a:r>
            <a:r>
              <a:rPr lang="tr-TR" sz="1200" b="1" dirty="0" err="1">
                <a:solidFill>
                  <a:schemeClr val="bg1"/>
                </a:solidFill>
                <a:effectLst/>
                <a:latin typeface="Times New Roman" panose="02020603050405020304" pitchFamily="18" charset="0"/>
                <a:cs typeface="Times New Roman" panose="02020603050405020304" pitchFamily="18" charset="0"/>
              </a:rPr>
              <a:t>carry_out_vector</a:t>
            </a:r>
            <a:r>
              <a:rPr lang="tr-TR" sz="1200" b="1" dirty="0">
                <a:solidFill>
                  <a:schemeClr val="bg1"/>
                </a:solidFill>
                <a:effectLst/>
                <a:latin typeface="Times New Roman" panose="02020603050405020304" pitchFamily="18" charset="0"/>
                <a:cs typeface="Times New Roman" panose="02020603050405020304" pitchFamily="18" charset="0"/>
              </a:rPr>
              <a:t>(i));</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generate</a:t>
            </a:r>
            <a:r>
              <a:rPr lang="tr-TR" sz="1200" b="1" dirty="0">
                <a:solidFill>
                  <a:schemeClr val="bg1"/>
                </a:solidFill>
                <a:effectLst/>
                <a:latin typeface="Times New Roman" panose="02020603050405020304" pitchFamily="18" charset="0"/>
                <a:cs typeface="Times New Roman" panose="02020603050405020304" pitchFamily="18" charset="0"/>
              </a:rPr>
              <a:t> ;</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carry_in_vector</a:t>
            </a:r>
            <a:r>
              <a:rPr lang="tr-TR" sz="1200" b="1" dirty="0">
                <a:solidFill>
                  <a:schemeClr val="bg1"/>
                </a:solidFill>
                <a:effectLst/>
                <a:latin typeface="Times New Roman" panose="02020603050405020304" pitchFamily="18" charset="0"/>
                <a:cs typeface="Times New Roman" panose="02020603050405020304" pitchFamily="18" charset="0"/>
              </a:rPr>
              <a:t> &lt;= (</a:t>
            </a:r>
            <a:r>
              <a:rPr lang="tr-TR" sz="1200" b="1" dirty="0" err="1">
                <a:solidFill>
                  <a:schemeClr val="bg1"/>
                </a:solidFill>
                <a:effectLst/>
                <a:latin typeface="Times New Roman" panose="02020603050405020304" pitchFamily="18" charset="0"/>
                <a:cs typeface="Times New Roman" panose="02020603050405020304" pitchFamily="18" charset="0"/>
              </a:rPr>
              <a:t>carry_in</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carry_out_vector</a:t>
            </a:r>
            <a:r>
              <a:rPr lang="tr-TR" sz="1200" b="1" dirty="0">
                <a:solidFill>
                  <a:schemeClr val="bg1"/>
                </a:solidFill>
                <a:effectLst/>
                <a:latin typeface="Times New Roman" panose="02020603050405020304" pitchFamily="18" charset="0"/>
                <a:cs typeface="Times New Roman" panose="02020603050405020304" pitchFamily="18" charset="0"/>
              </a:rPr>
              <a:t>( 0 </a:t>
            </a:r>
            <a:r>
              <a:rPr lang="tr-TR" sz="1200" b="1" dirty="0" err="1">
                <a:solidFill>
                  <a:schemeClr val="bg1"/>
                </a:solidFill>
                <a:effectLst/>
                <a:latin typeface="Times New Roman" panose="02020603050405020304" pitchFamily="18" charset="0"/>
                <a:cs typeface="Times New Roman" panose="02020603050405020304" pitchFamily="18" charset="0"/>
              </a:rPr>
              <a:t>to</a:t>
            </a:r>
            <a:r>
              <a:rPr lang="tr-TR" sz="1200" b="1" dirty="0">
                <a:solidFill>
                  <a:schemeClr val="bg1"/>
                </a:solidFill>
                <a:effectLst/>
                <a:latin typeface="Times New Roman" panose="02020603050405020304" pitchFamily="18" charset="0"/>
                <a:cs typeface="Times New Roman" panose="02020603050405020304" pitchFamily="18" charset="0"/>
              </a:rPr>
              <a:t> WIDTH- 2));</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carry_out</a:t>
            </a:r>
            <a:r>
              <a:rPr lang="tr-TR" sz="1200" b="1" dirty="0">
                <a:solidFill>
                  <a:schemeClr val="bg1"/>
                </a:solidFill>
                <a:effectLst/>
                <a:latin typeface="Times New Roman" panose="02020603050405020304" pitchFamily="18" charset="0"/>
                <a:cs typeface="Times New Roman" panose="02020603050405020304" pitchFamily="18" charset="0"/>
              </a:rPr>
              <a:t> &lt;= </a:t>
            </a:r>
            <a:r>
              <a:rPr lang="tr-TR" sz="1200" b="1" dirty="0" err="1">
                <a:solidFill>
                  <a:schemeClr val="bg1"/>
                </a:solidFill>
                <a:effectLst/>
                <a:latin typeface="Times New Roman" panose="02020603050405020304" pitchFamily="18" charset="0"/>
                <a:cs typeface="Times New Roman" panose="02020603050405020304" pitchFamily="18" charset="0"/>
              </a:rPr>
              <a:t>carry_out_vector</a:t>
            </a:r>
            <a:r>
              <a:rPr lang="tr-TR" sz="1200" b="1" dirty="0">
                <a:solidFill>
                  <a:schemeClr val="bg1"/>
                </a:solidFill>
                <a:effectLst/>
                <a:latin typeface="Times New Roman" panose="02020603050405020304" pitchFamily="18" charset="0"/>
                <a:cs typeface="Times New Roman" panose="02020603050405020304" pitchFamily="18" charset="0"/>
              </a:rPr>
              <a:t>(WIDTH- 1);</a:t>
            </a:r>
          </a:p>
          <a:p>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end</a:t>
            </a:r>
            <a:r>
              <a:rPr lang="tr-TR" sz="1200" b="1" dirty="0">
                <a:solidFill>
                  <a:schemeClr val="bg1"/>
                </a:solidFill>
                <a:effectLst/>
                <a:latin typeface="Times New Roman" panose="02020603050405020304" pitchFamily="18" charset="0"/>
                <a:cs typeface="Times New Roman" panose="02020603050405020304" pitchFamily="18" charset="0"/>
              </a:rPr>
              <a:t> </a:t>
            </a:r>
            <a:r>
              <a:rPr lang="tr-TR" sz="1200" b="1" dirty="0" err="1">
                <a:solidFill>
                  <a:schemeClr val="bg1"/>
                </a:solidFill>
                <a:effectLst/>
                <a:latin typeface="Times New Roman" panose="02020603050405020304" pitchFamily="18" charset="0"/>
                <a:cs typeface="Times New Roman" panose="02020603050405020304" pitchFamily="18" charset="0"/>
              </a:rPr>
              <a:t>structural</a:t>
            </a:r>
            <a:r>
              <a:rPr lang="tr-TR" sz="1200" b="1" dirty="0">
                <a:solidFill>
                  <a:schemeClr val="bg1"/>
                </a:solidFill>
                <a:effectLst/>
                <a:latin typeface="Times New Roman" panose="02020603050405020304" pitchFamily="18" charset="0"/>
                <a:cs typeface="Times New Roman" panose="02020603050405020304" pitchFamily="18" charset="0"/>
              </a:rPr>
              <a:t>;</a:t>
            </a:r>
          </a:p>
          <a:p>
            <a:endParaRPr lang="tr-TR" sz="1200" b="1" dirty="0">
              <a:solidFill>
                <a:schemeClr val="bg1"/>
              </a:solidFill>
              <a:effectLst/>
              <a:latin typeface="Times New Roman" panose="02020603050405020304" pitchFamily="18" charset="0"/>
              <a:cs typeface="Times New Roman" panose="02020603050405020304" pitchFamily="18" charset="0"/>
            </a:endParaRPr>
          </a:p>
        </p:txBody>
      </p:sp>
      <p:sp>
        <p:nvSpPr>
          <p:cNvPr id="2" name="Content Placeholder 2">
            <a:extLst>
              <a:ext uri="{FF2B5EF4-FFF2-40B4-BE49-F238E27FC236}">
                <a16:creationId xmlns:a16="http://schemas.microsoft.com/office/drawing/2014/main" id="{FF434763-CAC2-6B5A-0EB3-612369FF0E84}"/>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CODE EXAMPLE</a:t>
            </a:r>
            <a:r>
              <a:rPr lang="en-GB" sz="4000" b="1" dirty="0">
                <a:solidFill>
                  <a:srgbClr val="FF0000"/>
                </a:solidFill>
                <a:latin typeface="Tw Cen MT (Headings)"/>
                <a:ea typeface="+mj-ea"/>
                <a:cs typeface="+mj-cs"/>
              </a:rPr>
              <a:t>S</a:t>
            </a:r>
            <a:endParaRPr lang="en-GB" sz="40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320254380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F67976B3-DFF5-DCDB-5824-12D07E4FE64B}"/>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5FB9DC69-823F-A80E-600F-C09ABC71FC45}"/>
              </a:ext>
            </a:extLst>
          </p:cNvPr>
          <p:cNvSpPr txBox="1">
            <a:spLocks/>
          </p:cNvSpPr>
          <p:nvPr/>
        </p:nvSpPr>
        <p:spPr>
          <a:xfrm>
            <a:off x="5907110" y="0"/>
            <a:ext cx="6284889" cy="4580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tr-TR" sz="2800" b="1" dirty="0">
                <a:solidFill>
                  <a:srgbClr val="FF0000"/>
                </a:solidFill>
              </a:rPr>
              <a:t>12</a:t>
            </a:r>
            <a:r>
              <a:rPr lang="en-US" sz="2800" b="1" dirty="0">
                <a:solidFill>
                  <a:srgbClr val="FF0000"/>
                </a:solidFill>
              </a:rPr>
              <a:t>. </a:t>
            </a:r>
            <a:r>
              <a:rPr lang="tr-TR" sz="2800" b="1" dirty="0" err="1">
                <a:solidFill>
                  <a:srgbClr val="FF0000"/>
                </a:solidFill>
              </a:rPr>
              <a:t>Scope</a:t>
            </a:r>
            <a:r>
              <a:rPr lang="tr-TR" sz="2800" b="1" dirty="0">
                <a:solidFill>
                  <a:srgbClr val="FF0000"/>
                </a:solidFill>
              </a:rPr>
              <a:t> and </a:t>
            </a:r>
            <a:r>
              <a:rPr lang="tr-TR" sz="2800" b="1" dirty="0" err="1">
                <a:solidFill>
                  <a:srgbClr val="FF0000"/>
                </a:solidFill>
              </a:rPr>
              <a:t>vısıbılıty</a:t>
            </a:r>
            <a:endParaRPr lang="en-US" sz="2800" b="1" dirty="0">
              <a:solidFill>
                <a:srgbClr val="FF0000"/>
              </a:solidFill>
            </a:endParaRPr>
          </a:p>
        </p:txBody>
      </p:sp>
      <p:sp>
        <p:nvSpPr>
          <p:cNvPr id="9" name="Content Placeholder 2">
            <a:extLst>
              <a:ext uri="{FF2B5EF4-FFF2-40B4-BE49-F238E27FC236}">
                <a16:creationId xmlns:a16="http://schemas.microsoft.com/office/drawing/2014/main" id="{BE31C896-E90C-2C71-380C-37EFAC4651DD}"/>
              </a:ext>
            </a:extLst>
          </p:cNvPr>
          <p:cNvSpPr txBox="1">
            <a:spLocks/>
          </p:cNvSpPr>
          <p:nvPr/>
        </p:nvSpPr>
        <p:spPr>
          <a:xfrm>
            <a:off x="5907111" y="479201"/>
            <a:ext cx="6284890" cy="409703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Font typeface="Arial" panose="020B0604020202020204" pitchFamily="34" charset="0"/>
              <a:buNone/>
            </a:pPr>
            <a:r>
              <a:rPr lang="en-US" b="1" dirty="0">
                <a:solidFill>
                  <a:srgbClr val="FF0000"/>
                </a:solidFill>
              </a:rPr>
              <a:t> </a:t>
            </a:r>
            <a:r>
              <a:rPr lang="tr-TR" b="1" dirty="0">
                <a:solidFill>
                  <a:srgbClr val="FF0000"/>
                </a:solidFill>
              </a:rPr>
              <a:t>  12.1 </a:t>
            </a:r>
            <a:r>
              <a:rPr lang="tr-TR" b="1" dirty="0" err="1">
                <a:solidFill>
                  <a:schemeClr val="bg1"/>
                </a:solidFill>
              </a:rPr>
              <a:t>Declerative</a:t>
            </a:r>
            <a:r>
              <a:rPr lang="tr-TR" b="1" dirty="0">
                <a:solidFill>
                  <a:schemeClr val="bg1"/>
                </a:solidFill>
              </a:rPr>
              <a:t> Region </a:t>
            </a:r>
            <a:endParaRPr lang="en-US" b="1" dirty="0">
              <a:solidFill>
                <a:schemeClr val="bg1"/>
              </a:solidFill>
            </a:endParaRPr>
          </a:p>
          <a:p>
            <a:pPr marL="0" indent="0">
              <a:lnSpc>
                <a:spcPct val="110000"/>
              </a:lnSpc>
              <a:buFont typeface="Arial" panose="020B0604020202020204" pitchFamily="34" charset="0"/>
              <a:buNone/>
            </a:pPr>
            <a:r>
              <a:rPr lang="en-US" b="1" dirty="0">
                <a:solidFill>
                  <a:srgbClr val="FF0000"/>
                </a:solidFill>
              </a:rPr>
              <a:t> </a:t>
            </a:r>
            <a:r>
              <a:rPr lang="tr-TR" b="1" dirty="0">
                <a:solidFill>
                  <a:srgbClr val="FF0000"/>
                </a:solidFill>
              </a:rPr>
              <a:t>  12</a:t>
            </a:r>
            <a:r>
              <a:rPr lang="en-US" b="1" dirty="0">
                <a:solidFill>
                  <a:srgbClr val="FF0000"/>
                </a:solidFill>
              </a:rPr>
              <a:t>.2 </a:t>
            </a:r>
            <a:r>
              <a:rPr lang="en-US" b="1" dirty="0">
                <a:solidFill>
                  <a:schemeClr val="bg1"/>
                </a:solidFill>
              </a:rPr>
              <a:t>S</a:t>
            </a:r>
            <a:r>
              <a:rPr lang="tr-TR" b="1" dirty="0" err="1">
                <a:solidFill>
                  <a:schemeClr val="bg1"/>
                </a:solidFill>
              </a:rPr>
              <a:t>cope</a:t>
            </a:r>
            <a:r>
              <a:rPr lang="tr-TR" b="1" dirty="0">
                <a:solidFill>
                  <a:schemeClr val="bg1"/>
                </a:solidFill>
              </a:rPr>
              <a:t> of </a:t>
            </a:r>
            <a:r>
              <a:rPr lang="tr-TR" b="1" dirty="0" err="1">
                <a:solidFill>
                  <a:schemeClr val="bg1"/>
                </a:solidFill>
              </a:rPr>
              <a:t>Decleration</a:t>
            </a:r>
            <a:endParaRPr lang="en-US" b="1" dirty="0">
              <a:solidFill>
                <a:schemeClr val="bg1"/>
              </a:solidFill>
            </a:endParaRPr>
          </a:p>
          <a:p>
            <a:pPr marL="0" indent="0">
              <a:lnSpc>
                <a:spcPct val="110000"/>
              </a:lnSpc>
              <a:buFont typeface="Arial" panose="020B0604020202020204" pitchFamily="34" charset="0"/>
              <a:buNone/>
            </a:pPr>
            <a:r>
              <a:rPr lang="en-US" b="1" dirty="0">
                <a:solidFill>
                  <a:srgbClr val="FF0000"/>
                </a:solidFill>
              </a:rPr>
              <a:t> </a:t>
            </a:r>
            <a:r>
              <a:rPr lang="tr-TR" b="1" dirty="0">
                <a:solidFill>
                  <a:srgbClr val="FF0000"/>
                </a:solidFill>
              </a:rPr>
              <a:t>  12</a:t>
            </a:r>
            <a:r>
              <a:rPr lang="en-US" b="1" dirty="0">
                <a:solidFill>
                  <a:srgbClr val="FF0000"/>
                </a:solidFill>
              </a:rPr>
              <a:t>.3 </a:t>
            </a:r>
            <a:r>
              <a:rPr lang="tr-TR" b="1" dirty="0" err="1">
                <a:solidFill>
                  <a:schemeClr val="bg1"/>
                </a:solidFill>
              </a:rPr>
              <a:t>Visibility</a:t>
            </a:r>
            <a:endParaRPr lang="en-US" b="1" dirty="0">
              <a:solidFill>
                <a:schemeClr val="bg1"/>
              </a:solidFill>
            </a:endParaRPr>
          </a:p>
          <a:p>
            <a:pPr marL="0" indent="0">
              <a:lnSpc>
                <a:spcPct val="110000"/>
              </a:lnSpc>
              <a:buNone/>
            </a:pPr>
            <a:r>
              <a:rPr lang="tr-TR" b="1" dirty="0">
                <a:solidFill>
                  <a:srgbClr val="FF0000"/>
                </a:solidFill>
              </a:rPr>
              <a:t> </a:t>
            </a:r>
            <a:r>
              <a:rPr lang="en-GB" b="1" dirty="0">
                <a:solidFill>
                  <a:srgbClr val="FF0000"/>
                </a:solidFill>
              </a:rPr>
              <a:t>  </a:t>
            </a:r>
            <a:r>
              <a:rPr lang="tr-TR" b="1" dirty="0">
                <a:solidFill>
                  <a:srgbClr val="FF0000"/>
                </a:solidFill>
              </a:rPr>
              <a:t>12</a:t>
            </a:r>
            <a:r>
              <a:rPr lang="en-US" b="1" dirty="0">
                <a:solidFill>
                  <a:srgbClr val="FF0000"/>
                </a:solidFill>
              </a:rPr>
              <a:t>.4 </a:t>
            </a:r>
            <a:r>
              <a:rPr lang="tr-TR" b="1" dirty="0">
                <a:solidFill>
                  <a:schemeClr val="bg1"/>
                </a:solidFill>
              </a:rPr>
              <a:t>Use Clauses</a:t>
            </a:r>
          </a:p>
          <a:p>
            <a:pPr marL="0" indent="0">
              <a:lnSpc>
                <a:spcPct val="110000"/>
              </a:lnSpc>
              <a:buFont typeface="Arial" panose="020B0604020202020204" pitchFamily="34" charset="0"/>
              <a:buNone/>
            </a:pPr>
            <a:r>
              <a:rPr lang="en-GB" b="1" dirty="0">
                <a:solidFill>
                  <a:srgbClr val="FF0000"/>
                </a:solidFill>
              </a:rPr>
              <a:t>   </a:t>
            </a:r>
            <a:r>
              <a:rPr lang="tr-TR" b="1" dirty="0">
                <a:solidFill>
                  <a:srgbClr val="FF0000"/>
                </a:solidFill>
              </a:rPr>
              <a:t>12</a:t>
            </a:r>
            <a:r>
              <a:rPr lang="en-US" b="1" dirty="0">
                <a:solidFill>
                  <a:srgbClr val="FF0000"/>
                </a:solidFill>
              </a:rPr>
              <a:t>.5 </a:t>
            </a:r>
            <a:r>
              <a:rPr lang="tr-TR" b="1" dirty="0" err="1">
                <a:solidFill>
                  <a:schemeClr val="bg1"/>
                </a:solidFill>
              </a:rPr>
              <a:t>The</a:t>
            </a:r>
            <a:r>
              <a:rPr lang="tr-TR" b="1" dirty="0">
                <a:solidFill>
                  <a:schemeClr val="bg1"/>
                </a:solidFill>
              </a:rPr>
              <a:t> Context of </a:t>
            </a:r>
            <a:r>
              <a:rPr lang="tr-TR" b="1" dirty="0" err="1">
                <a:solidFill>
                  <a:schemeClr val="bg1"/>
                </a:solidFill>
              </a:rPr>
              <a:t>Overload</a:t>
            </a:r>
            <a:r>
              <a:rPr lang="tr-TR" b="1" dirty="0">
                <a:solidFill>
                  <a:schemeClr val="bg1"/>
                </a:solidFill>
              </a:rPr>
              <a:t> </a:t>
            </a:r>
            <a:r>
              <a:rPr lang="tr-TR" b="1" dirty="0" err="1">
                <a:solidFill>
                  <a:schemeClr val="bg1"/>
                </a:solidFill>
              </a:rPr>
              <a:t>Resolution</a:t>
            </a:r>
            <a:r>
              <a:rPr lang="en-GB" b="1" dirty="0">
                <a:solidFill>
                  <a:srgbClr val="FF0000"/>
                </a:solidFill>
              </a:rPr>
              <a:t> </a:t>
            </a:r>
          </a:p>
        </p:txBody>
      </p:sp>
      <p:pic>
        <p:nvPicPr>
          <p:cNvPr id="7" name="Picture 6" descr="close up of circuit board">
            <a:extLst>
              <a:ext uri="{FF2B5EF4-FFF2-40B4-BE49-F238E27FC236}">
                <a16:creationId xmlns:a16="http://schemas.microsoft.com/office/drawing/2014/main" id="{7EBD6155-17BB-05E3-A373-ACB86A67A150}"/>
              </a:ext>
            </a:extLst>
          </p:cNvPr>
          <p:cNvPicPr>
            <a:picLocks noChangeAspect="1"/>
          </p:cNvPicPr>
          <p:nvPr/>
        </p:nvPicPr>
        <p:blipFill rotWithShape="1">
          <a:blip r:embed="rId3">
            <a:alphaModFix amt="30000"/>
          </a:blip>
          <a:srcRect l="17220" r="9210" b="-1"/>
          <a:stretch/>
        </p:blipFill>
        <p:spPr>
          <a:xfrm>
            <a:off x="-10357" y="10"/>
            <a:ext cx="5917468" cy="6857990"/>
          </a:xfrm>
          <a:prstGeom prst="rect">
            <a:avLst/>
          </a:prstGeom>
        </p:spPr>
      </p:pic>
      <p:sp>
        <p:nvSpPr>
          <p:cNvPr id="10" name="Subtitle 2">
            <a:extLst>
              <a:ext uri="{FF2B5EF4-FFF2-40B4-BE49-F238E27FC236}">
                <a16:creationId xmlns:a16="http://schemas.microsoft.com/office/drawing/2014/main" id="{B13F79F2-0ABA-DBD6-F7C5-E8AB0FC98717}"/>
              </a:ext>
            </a:extLst>
          </p:cNvPr>
          <p:cNvSpPr txBox="1">
            <a:spLocks/>
          </p:cNvSpPr>
          <p:nvPr/>
        </p:nvSpPr>
        <p:spPr>
          <a:xfrm>
            <a:off x="-10358" y="152676"/>
            <a:ext cx="5982231" cy="132912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spcBef>
                <a:spcPts val="0"/>
              </a:spcBef>
              <a:buNone/>
            </a:pPr>
            <a:r>
              <a:rPr lang="en-US" sz="6000" b="1" dirty="0">
                <a:solidFill>
                  <a:srgbClr val="FF0000"/>
                </a:solidFill>
              </a:rPr>
              <a:t>Chapter </a:t>
            </a:r>
            <a:r>
              <a:rPr lang="tr-TR" sz="6000" b="1" dirty="0">
                <a:solidFill>
                  <a:srgbClr val="FF0000"/>
                </a:solidFill>
              </a:rPr>
              <a:t>12</a:t>
            </a:r>
            <a:endParaRPr lang="en-US" sz="6000" b="1" dirty="0">
              <a:solidFill>
                <a:srgbClr val="FF0000"/>
              </a:solidFill>
            </a:endParaRPr>
          </a:p>
          <a:p>
            <a:pPr marL="0" indent="0" algn="ctr">
              <a:lnSpc>
                <a:spcPct val="100000"/>
              </a:lnSpc>
              <a:spcBef>
                <a:spcPts val="0"/>
              </a:spcBef>
              <a:buNone/>
            </a:pPr>
            <a:r>
              <a:rPr lang="en-US" sz="6000" b="1" dirty="0">
                <a:solidFill>
                  <a:srgbClr val="FF0000"/>
                </a:solidFill>
              </a:rPr>
              <a:t>Presenter:</a:t>
            </a:r>
          </a:p>
          <a:p>
            <a:pPr marL="0" indent="0" algn="ctr">
              <a:lnSpc>
                <a:spcPct val="100000"/>
              </a:lnSpc>
              <a:spcBef>
                <a:spcPts val="0"/>
              </a:spcBef>
              <a:buNone/>
            </a:pPr>
            <a:r>
              <a:rPr lang="tr-TR" sz="6000" b="1" dirty="0">
                <a:solidFill>
                  <a:schemeClr val="bg1"/>
                </a:solidFill>
              </a:rPr>
              <a:t>Orhan Çalışkan</a:t>
            </a:r>
            <a:endParaRPr lang="en-US" sz="6000" b="1" i="1" dirty="0">
              <a:solidFill>
                <a:schemeClr val="bg1"/>
              </a:solidFill>
            </a:endParaRPr>
          </a:p>
        </p:txBody>
      </p:sp>
    </p:spTree>
    <p:extLst>
      <p:ext uri="{BB962C8B-B14F-4D97-AF65-F5344CB8AC3E}">
        <p14:creationId xmlns:p14="http://schemas.microsoft.com/office/powerpoint/2010/main" val="417089097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3D1B24EC-30A5-5E12-209F-28532F7E1D66}"/>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D3020AD4-A05A-A292-8F39-FA84B71CA714}"/>
              </a:ext>
            </a:extLst>
          </p:cNvPr>
          <p:cNvSpPr>
            <a:spLocks noGrp="1"/>
          </p:cNvSpPr>
          <p:nvPr>
            <p:ph idx="1"/>
          </p:nvPr>
        </p:nvSpPr>
        <p:spPr>
          <a:xfrm>
            <a:off x="0" y="579577"/>
            <a:ext cx="7787553" cy="6159397"/>
          </a:xfrm>
        </p:spPr>
        <p:txBody>
          <a:bodyPr>
            <a:noAutofit/>
          </a:bodyPr>
          <a:lstStyle/>
          <a:p>
            <a:pPr lvl="1" algn="just">
              <a:lnSpc>
                <a:spcPct val="110000"/>
              </a:lnSpc>
            </a:pPr>
            <a:r>
              <a:rPr lang="tr-TR" b="1" dirty="0">
                <a:solidFill>
                  <a:schemeClr val="bg1"/>
                </a:solidFill>
                <a:latin typeface="Times New Roman" panose="02020603050405020304" pitchFamily="18" charset="0"/>
                <a:cs typeface="Times New Roman" panose="02020603050405020304" pitchFamily="18" charset="0"/>
              </a:rPr>
              <a:t>D</a:t>
            </a:r>
            <a:r>
              <a:rPr lang="en-US" b="1" dirty="0">
                <a:solidFill>
                  <a:schemeClr val="bg1"/>
                </a:solidFill>
                <a:latin typeface="Times New Roman" panose="02020603050405020304" pitchFamily="18" charset="0"/>
                <a:cs typeface="Times New Roman" panose="02020603050405020304" pitchFamily="18" charset="0"/>
              </a:rPr>
              <a:t>eclarative region </a:t>
            </a:r>
            <a:r>
              <a:rPr lang="en-US" dirty="0">
                <a:solidFill>
                  <a:schemeClr val="bg1"/>
                </a:solidFill>
                <a:latin typeface="Times New Roman" panose="02020603050405020304" pitchFamily="18" charset="0"/>
                <a:cs typeface="Times New Roman" panose="02020603050405020304" pitchFamily="18" charset="0"/>
              </a:rPr>
              <a:t>in VHDL is a text area where declarations and definitions are valid</a:t>
            </a:r>
            <a:endParaRPr lang="tr-TR"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Entity and its associated architecture body</a:t>
            </a: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Subprograms (procedures/functions) and their bodies</a:t>
            </a: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Packages and their bodies (if any)</a:t>
            </a: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Process, block, loop, and generate statement</a:t>
            </a:r>
            <a:endParaRPr lang="tr-TR" sz="2000" dirty="0">
              <a:solidFill>
                <a:schemeClr val="bg1"/>
              </a:solidFill>
              <a:latin typeface="Times New Roman" panose="02020603050405020304" pitchFamily="18" charset="0"/>
              <a:cs typeface="Times New Roman" panose="02020603050405020304" pitchFamily="18" charset="0"/>
            </a:endParaRPr>
          </a:p>
          <a:p>
            <a:pPr marL="457200" lvl="1" indent="0" algn="just">
              <a:lnSpc>
                <a:spcPct val="110000"/>
              </a:lnSpc>
              <a:buNone/>
            </a:pP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dirty="0">
                <a:solidFill>
                  <a:schemeClr val="bg1"/>
                </a:solidFill>
                <a:latin typeface="Times New Roman" panose="02020603050405020304" pitchFamily="18" charset="0"/>
                <a:cs typeface="Times New Roman" panose="02020603050405020304" pitchFamily="18" charset="0"/>
              </a:rPr>
              <a:t>Declarations belong to the innermost region where they are defined</a:t>
            </a:r>
            <a:endParaRPr lang="tr-TR" dirty="0">
              <a:solidFill>
                <a:schemeClr val="bg1"/>
              </a:solidFill>
              <a:latin typeface="Times New Roman" panose="02020603050405020304" pitchFamily="18" charset="0"/>
              <a:cs typeface="Times New Roman" panose="02020603050405020304" pitchFamily="18" charset="0"/>
            </a:endParaRPr>
          </a:p>
          <a:p>
            <a:pPr marL="457200" lvl="1" indent="0" algn="just">
              <a:lnSpc>
                <a:spcPct val="110000"/>
              </a:lnSpc>
              <a:buNone/>
            </a:pP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dirty="0">
                <a:solidFill>
                  <a:schemeClr val="bg1"/>
                </a:solidFill>
                <a:latin typeface="Times New Roman" panose="02020603050405020304" pitchFamily="18" charset="0"/>
                <a:cs typeface="Times New Roman" panose="02020603050405020304" pitchFamily="18" charset="0"/>
              </a:rPr>
              <a:t>Structures like the architecture body are not affected by the scope outside their own region</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Root Declarative Region:</a:t>
            </a:r>
            <a:r>
              <a:rPr lang="en-US" dirty="0">
                <a:solidFill>
                  <a:schemeClr val="bg1"/>
                </a:solidFill>
                <a:latin typeface="Times New Roman" panose="02020603050405020304" pitchFamily="18" charset="0"/>
                <a:cs typeface="Times New Roman" panose="02020603050405020304" pitchFamily="18" charset="0"/>
              </a:rPr>
              <a:t> The top-level region of each design</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Library Declarative Region:</a:t>
            </a:r>
            <a:r>
              <a:rPr lang="en-US" dirty="0">
                <a:solidFill>
                  <a:schemeClr val="bg1"/>
                </a:solidFill>
                <a:latin typeface="Times New Roman" panose="02020603050405020304" pitchFamily="18" charset="0"/>
                <a:cs typeface="Times New Roman" panose="02020603050405020304" pitchFamily="18" charset="0"/>
              </a:rPr>
              <a:t> Defined for each design library, encompassing all units within the library</a:t>
            </a:r>
          </a:p>
          <a:p>
            <a:pPr lvl="1" algn="just">
              <a:lnSpc>
                <a:spcPct val="110000"/>
              </a:lnSpc>
            </a:pPr>
            <a:endParaRPr lang="tr-TR" dirty="0">
              <a:solidFill>
                <a:schemeClr val="bg1"/>
              </a:solidFill>
              <a:latin typeface="Times New Roman" panose="02020603050405020304" pitchFamily="18" charset="0"/>
              <a:cs typeface="Times New Roman" panose="02020603050405020304" pitchFamily="18" charset="0"/>
            </a:endParaRPr>
          </a:p>
          <a:p>
            <a:pPr marL="457200" lvl="1" indent="0" algn="just">
              <a:lnSpc>
                <a:spcPct val="110000"/>
              </a:lnSpc>
              <a:buNone/>
            </a:pPr>
            <a:endParaRPr lang="tr-TR" dirty="0">
              <a:solidFill>
                <a:schemeClr val="bg1"/>
              </a:solidFill>
              <a:latin typeface="Times New Roman" panose="02020603050405020304" pitchFamily="18" charset="0"/>
              <a:cs typeface="Times New Roman" panose="02020603050405020304" pitchFamily="18" charset="0"/>
            </a:endParaRPr>
          </a:p>
          <a:p>
            <a:pPr marL="914400" lvl="2" indent="0" algn="just">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endParaRPr lang="tr-TR" sz="2000" dirty="0">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3170B22D-784C-1F24-21A1-E29BCC6F2C8D}"/>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12</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1</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DECLERATIVE REGION</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473B474F-7D62-FCB6-4D63-D7F6235CF7D1}"/>
              </a:ext>
            </a:extLst>
          </p:cNvPr>
          <p:cNvSpPr txBox="1">
            <a:spLocks/>
          </p:cNvSpPr>
          <p:nvPr/>
        </p:nvSpPr>
        <p:spPr>
          <a:xfrm>
            <a:off x="6095416" y="698604"/>
            <a:ext cx="4976260" cy="609130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lvl="1" indent="0">
              <a:lnSpc>
                <a:spcPct val="110000"/>
              </a:lnSpc>
              <a:buNone/>
            </a:pPr>
            <a:endParaRPr lang="en-US" sz="2800" b="1" dirty="0">
              <a:solidFill>
                <a:schemeClr val="bg1"/>
              </a:solidFill>
            </a:endParaRPr>
          </a:p>
        </p:txBody>
      </p:sp>
      <p:sp>
        <p:nvSpPr>
          <p:cNvPr id="4" name="Content Placeholder 2">
            <a:extLst>
              <a:ext uri="{FF2B5EF4-FFF2-40B4-BE49-F238E27FC236}">
                <a16:creationId xmlns:a16="http://schemas.microsoft.com/office/drawing/2014/main" id="{6C504FD1-AC5F-B35D-AE2A-1378F8192639}"/>
              </a:ext>
            </a:extLst>
          </p:cNvPr>
          <p:cNvSpPr txBox="1">
            <a:spLocks/>
          </p:cNvSpPr>
          <p:nvPr/>
        </p:nvSpPr>
        <p:spPr>
          <a:xfrm>
            <a:off x="7431932" y="577282"/>
            <a:ext cx="4760068" cy="6159397"/>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914400" lvl="2" indent="0">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library ieee;</a:t>
            </a:r>
          </a:p>
          <a:p>
            <a:pPr marL="914400" lvl="2" indent="0">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use ieee.std_logic_1164.all;</a:t>
            </a:r>
          </a:p>
          <a:p>
            <a:pPr marL="914400" lvl="2" indent="0">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entity myentity is</a:t>
            </a:r>
          </a:p>
          <a:p>
            <a:pPr marL="914400" lvl="2" indent="0">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    -- entity declarative region</a:t>
            </a:r>
          </a:p>
          <a:p>
            <a:pPr marL="914400" lvl="2" indent="0">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    ...</a:t>
            </a:r>
          </a:p>
          <a:p>
            <a:pPr marL="914400" lvl="2" indent="0">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end myentity;</a:t>
            </a:r>
          </a:p>
          <a:p>
            <a:pPr marL="914400" lvl="2" indent="0">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architecture behavioral of myentity is</a:t>
            </a:r>
          </a:p>
          <a:p>
            <a:pPr marL="914400" lvl="2" indent="0">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    -- architecture declarative region</a:t>
            </a:r>
          </a:p>
          <a:p>
            <a:pPr marL="914400" lvl="2" indent="0">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begin</a:t>
            </a:r>
          </a:p>
          <a:p>
            <a:pPr marL="914400" lvl="2" indent="0">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    process(...)</a:t>
            </a:r>
          </a:p>
          <a:p>
            <a:pPr marL="914400" lvl="2" indent="0">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        -- process declarative region</a:t>
            </a:r>
          </a:p>
          <a:p>
            <a:pPr marL="914400" lvl="2" indent="0">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    begin</a:t>
            </a:r>
          </a:p>
          <a:p>
            <a:pPr marL="914400" lvl="2" indent="0">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end process;</a:t>
            </a:r>
          </a:p>
          <a:p>
            <a:pPr marL="914400" lvl="2" indent="0">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end behavioral;</a:t>
            </a:r>
          </a:p>
          <a:p>
            <a:pPr marL="914400" lvl="2" indent="0">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p:txBody>
      </p:sp>
      <p:cxnSp>
        <p:nvCxnSpPr>
          <p:cNvPr id="5" name="Düz Bağlayıcı 4">
            <a:extLst>
              <a:ext uri="{FF2B5EF4-FFF2-40B4-BE49-F238E27FC236}">
                <a16:creationId xmlns:a16="http://schemas.microsoft.com/office/drawing/2014/main" id="{7FE92749-4AC4-8347-BC40-F99BE50452DD}"/>
              </a:ext>
            </a:extLst>
          </p:cNvPr>
          <p:cNvCxnSpPr>
            <a:cxnSpLocks/>
          </p:cNvCxnSpPr>
          <p:nvPr/>
        </p:nvCxnSpPr>
        <p:spPr>
          <a:xfrm>
            <a:off x="8060043" y="454905"/>
            <a:ext cx="0" cy="6194225"/>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8454359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A8DAC312-E681-54ED-EF7D-34DC5FBBDCFA}"/>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29DE16D5-8305-8440-A931-F12170A364A0}"/>
              </a:ext>
            </a:extLst>
          </p:cNvPr>
          <p:cNvSpPr>
            <a:spLocks noGrp="1"/>
          </p:cNvSpPr>
          <p:nvPr>
            <p:ph idx="1"/>
          </p:nvPr>
        </p:nvSpPr>
        <p:spPr>
          <a:xfrm>
            <a:off x="642026" y="510976"/>
            <a:ext cx="11071676" cy="6435080"/>
          </a:xfrm>
        </p:spPr>
        <p:txBody>
          <a:bodyPr>
            <a:noAutofit/>
          </a:bodyPr>
          <a:lstStyle/>
          <a:p>
            <a:pPr lvl="1" algn="just">
              <a:lnSpc>
                <a:spcPct val="110000"/>
              </a:lnSpc>
            </a:pPr>
            <a:r>
              <a:rPr lang="en-US" dirty="0">
                <a:solidFill>
                  <a:schemeClr val="bg1"/>
                </a:solidFill>
                <a:latin typeface="Times New Roman" panose="02020603050405020304" pitchFamily="18" charset="0"/>
                <a:cs typeface="Times New Roman" panose="02020603050405020304" pitchFamily="18" charset="0"/>
              </a:rPr>
              <a:t>The portion of code where a declaration or named entity is valid</a:t>
            </a:r>
            <a:endParaRPr lang="tr-TR" dirty="0">
              <a:solidFill>
                <a:schemeClr val="bg1"/>
              </a:solidFill>
              <a:latin typeface="Times New Roman" panose="02020603050405020304" pitchFamily="18" charset="0"/>
              <a:cs typeface="Times New Roman" panose="02020603050405020304" pitchFamily="18" charset="0"/>
            </a:endParaRPr>
          </a:p>
          <a:p>
            <a:pPr marL="457200" lvl="1" indent="0" algn="just">
              <a:lnSpc>
                <a:spcPct val="110000"/>
              </a:lnSpc>
              <a:buNone/>
            </a:pP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dirty="0">
                <a:solidFill>
                  <a:schemeClr val="bg1"/>
                </a:solidFill>
                <a:latin typeface="Times New Roman" panose="02020603050405020304" pitchFamily="18" charset="0"/>
                <a:cs typeface="Times New Roman" panose="02020603050405020304" pitchFamily="18" charset="0"/>
              </a:rPr>
              <a:t>Scope defines the usage area of the declaration or entity</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dirty="0">
                <a:solidFill>
                  <a:schemeClr val="bg1"/>
                </a:solidFill>
                <a:latin typeface="Times New Roman" panose="02020603050405020304" pitchFamily="18" charset="0"/>
                <a:cs typeface="Times New Roman" panose="02020603050405020304" pitchFamily="18" charset="0"/>
              </a:rPr>
              <a:t>Scope starts from the declaration and extends to the end of the innermost declarative region</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dirty="0">
                <a:solidFill>
                  <a:schemeClr val="bg1"/>
                </a:solidFill>
                <a:latin typeface="Times New Roman" panose="02020603050405020304" pitchFamily="18" charset="0"/>
                <a:cs typeface="Times New Roman" panose="02020603050405020304" pitchFamily="18" charset="0"/>
              </a:rPr>
              <a:t>The scope of an </a:t>
            </a:r>
            <a:r>
              <a:rPr lang="en-US" b="1" dirty="0">
                <a:solidFill>
                  <a:schemeClr val="bg1"/>
                </a:solidFill>
                <a:latin typeface="Times New Roman" panose="02020603050405020304" pitchFamily="18" charset="0"/>
                <a:cs typeface="Times New Roman" panose="02020603050405020304" pitchFamily="18" charset="0"/>
              </a:rPr>
              <a:t>architecture body</a:t>
            </a:r>
            <a:r>
              <a:rPr lang="en-US" dirty="0">
                <a:solidFill>
                  <a:schemeClr val="bg1"/>
                </a:solidFill>
                <a:latin typeface="Times New Roman" panose="02020603050405020304" pitchFamily="18" charset="0"/>
                <a:cs typeface="Times New Roman" panose="02020603050405020304" pitchFamily="18" charset="0"/>
              </a:rPr>
              <a:t> is limited to its internal region</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dirty="0">
                <a:solidFill>
                  <a:schemeClr val="bg1"/>
                </a:solidFill>
                <a:latin typeface="Times New Roman" panose="02020603050405020304" pitchFamily="18" charset="0"/>
                <a:cs typeface="Times New Roman" panose="02020603050405020304" pitchFamily="18" charset="0"/>
              </a:rPr>
              <a:t>Structures like </a:t>
            </a:r>
            <a:r>
              <a:rPr lang="tr-TR" b="1" dirty="0">
                <a:solidFill>
                  <a:schemeClr val="bg1"/>
                </a:solidFill>
                <a:latin typeface="Times New Roman" panose="02020603050405020304" pitchFamily="18" charset="0"/>
                <a:cs typeface="Times New Roman" panose="02020603050405020304" pitchFamily="18" charset="0"/>
              </a:rPr>
              <a:t>p</a:t>
            </a:r>
            <a:r>
              <a:rPr lang="en-US" b="1" dirty="0">
                <a:solidFill>
                  <a:schemeClr val="bg1"/>
                </a:solidFill>
                <a:latin typeface="Times New Roman" panose="02020603050405020304" pitchFamily="18" charset="0"/>
                <a:cs typeface="Times New Roman" panose="02020603050405020304" pitchFamily="18" charset="0"/>
              </a:rPr>
              <a:t>ackage</a:t>
            </a:r>
            <a:r>
              <a:rPr lang="en-US" dirty="0">
                <a:solidFill>
                  <a:schemeClr val="bg1"/>
                </a:solidFill>
                <a:latin typeface="Times New Roman" panose="02020603050405020304" pitchFamily="18" charset="0"/>
                <a:cs typeface="Times New Roman" panose="02020603050405020304" pitchFamily="18" charset="0"/>
              </a:rPr>
              <a:t>, </a:t>
            </a:r>
            <a:r>
              <a:rPr lang="tr-TR" b="1" dirty="0">
                <a:solidFill>
                  <a:schemeClr val="bg1"/>
                </a:solidFill>
                <a:latin typeface="Times New Roman" panose="02020603050405020304" pitchFamily="18" charset="0"/>
                <a:cs typeface="Times New Roman" panose="02020603050405020304" pitchFamily="18" charset="0"/>
              </a:rPr>
              <a:t>r</a:t>
            </a:r>
            <a:r>
              <a:rPr lang="en-US" b="1" dirty="0">
                <a:solidFill>
                  <a:schemeClr val="bg1"/>
                </a:solidFill>
                <a:latin typeface="Times New Roman" panose="02020603050405020304" pitchFamily="18" charset="0"/>
                <a:cs typeface="Times New Roman" panose="02020603050405020304" pitchFamily="18" charset="0"/>
              </a:rPr>
              <a:t>ecord type</a:t>
            </a:r>
            <a:r>
              <a:rPr lang="en-US" dirty="0">
                <a:solidFill>
                  <a:schemeClr val="bg1"/>
                </a:solidFill>
                <a:latin typeface="Times New Roman" panose="02020603050405020304" pitchFamily="18" charset="0"/>
                <a:cs typeface="Times New Roman" panose="02020603050405020304" pitchFamily="18" charset="0"/>
              </a:rPr>
              <a:t>, </a:t>
            </a:r>
            <a:r>
              <a:rPr lang="tr-TR" b="1" dirty="0">
                <a:solidFill>
                  <a:schemeClr val="bg1"/>
                </a:solidFill>
                <a:latin typeface="Times New Roman" panose="02020603050405020304" pitchFamily="18" charset="0"/>
                <a:cs typeface="Times New Roman" panose="02020603050405020304" pitchFamily="18" charset="0"/>
              </a:rPr>
              <a:t>s</a:t>
            </a:r>
            <a:r>
              <a:rPr lang="en-US" b="1" dirty="0">
                <a:solidFill>
                  <a:schemeClr val="bg1"/>
                </a:solidFill>
                <a:latin typeface="Times New Roman" panose="02020603050405020304" pitchFamily="18" charset="0"/>
                <a:cs typeface="Times New Roman" panose="02020603050405020304" pitchFamily="18" charset="0"/>
              </a:rPr>
              <a:t>ubprogram parameters</a:t>
            </a:r>
            <a:r>
              <a:rPr lang="en-US" dirty="0">
                <a:solidFill>
                  <a:schemeClr val="bg1"/>
                </a:solidFill>
                <a:latin typeface="Times New Roman" panose="02020603050405020304" pitchFamily="18" charset="0"/>
                <a:cs typeface="Times New Roman" panose="02020603050405020304" pitchFamily="18" charset="0"/>
              </a:rPr>
              <a:t>, </a:t>
            </a:r>
            <a:r>
              <a:rPr lang="tr-TR" b="1" dirty="0">
                <a:solidFill>
                  <a:schemeClr val="bg1"/>
                </a:solidFill>
                <a:latin typeface="Times New Roman" panose="02020603050405020304" pitchFamily="18" charset="0"/>
                <a:cs typeface="Times New Roman" panose="02020603050405020304" pitchFamily="18" charset="0"/>
              </a:rPr>
              <a:t>g</a:t>
            </a:r>
            <a:r>
              <a:rPr lang="en-US" b="1" dirty="0">
                <a:solidFill>
                  <a:schemeClr val="bg1"/>
                </a:solidFill>
                <a:latin typeface="Times New Roman" panose="02020603050405020304" pitchFamily="18" charset="0"/>
                <a:cs typeface="Times New Roman" panose="02020603050405020304" pitchFamily="18" charset="0"/>
              </a:rPr>
              <a:t>enerics</a:t>
            </a:r>
            <a:r>
              <a:rPr lang="tr-TR" b="1" dirty="0">
                <a:solidFill>
                  <a:schemeClr val="bg1"/>
                </a:solidFill>
                <a:latin typeface="Times New Roman" panose="02020603050405020304" pitchFamily="18" charset="0"/>
                <a:cs typeface="Times New Roman" panose="02020603050405020304" pitchFamily="18" charset="0"/>
              </a:rPr>
              <a:t> and p</a:t>
            </a:r>
            <a:r>
              <a:rPr lang="en-US" b="1" dirty="0">
                <a:solidFill>
                  <a:schemeClr val="bg1"/>
                </a:solidFill>
                <a:latin typeface="Times New Roman" panose="02020603050405020304" pitchFamily="18" charset="0"/>
                <a:cs typeface="Times New Roman" panose="02020603050405020304" pitchFamily="18" charset="0"/>
              </a:rPr>
              <a:t>orts</a:t>
            </a:r>
            <a:r>
              <a:rPr lang="en-US" dirty="0">
                <a:solidFill>
                  <a:schemeClr val="bg1"/>
                </a:solidFill>
                <a:latin typeface="Times New Roman" panose="02020603050405020304" pitchFamily="18" charset="0"/>
                <a:cs typeface="Times New Roman" panose="02020603050405020304" pitchFamily="18" charset="0"/>
              </a:rPr>
              <a:t> extend their scope to the enclosing unit</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b="1"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Architecture body</a:t>
            </a:r>
            <a:r>
              <a:rPr lang="en-US" dirty="0">
                <a:solidFill>
                  <a:schemeClr val="bg1"/>
                </a:solidFill>
                <a:latin typeface="Times New Roman" panose="02020603050405020304" pitchFamily="18" charset="0"/>
                <a:cs typeface="Times New Roman" panose="02020603050405020304" pitchFamily="18" charset="0"/>
              </a:rPr>
              <a:t> is included in the scope of its associated </a:t>
            </a:r>
            <a:r>
              <a:rPr lang="en-US" b="1" dirty="0">
                <a:solidFill>
                  <a:schemeClr val="bg1"/>
                </a:solidFill>
                <a:latin typeface="Times New Roman" panose="02020603050405020304" pitchFamily="18" charset="0"/>
                <a:cs typeface="Times New Roman" panose="02020603050405020304" pitchFamily="18" charset="0"/>
              </a:rPr>
              <a:t>Entity</a:t>
            </a:r>
            <a:endParaRPr lang="tr-TR" b="1"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b="1"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Block configurations</a:t>
            </a:r>
            <a:r>
              <a:rPr lang="en-US" dirty="0">
                <a:solidFill>
                  <a:schemeClr val="bg1"/>
                </a:solidFill>
                <a:latin typeface="Times New Roman" panose="02020603050405020304" pitchFamily="18" charset="0"/>
                <a:cs typeface="Times New Roman" panose="02020603050405020304" pitchFamily="18" charset="0"/>
              </a:rPr>
              <a:t> and </a:t>
            </a:r>
            <a:r>
              <a:rPr lang="en-US" b="1" dirty="0">
                <a:solidFill>
                  <a:schemeClr val="bg1"/>
                </a:solidFill>
                <a:latin typeface="Times New Roman" panose="02020603050405020304" pitchFamily="18" charset="0"/>
                <a:cs typeface="Times New Roman" panose="02020603050405020304" pitchFamily="18" charset="0"/>
              </a:rPr>
              <a:t>Library declarations</a:t>
            </a:r>
            <a:r>
              <a:rPr lang="en-US" dirty="0">
                <a:solidFill>
                  <a:schemeClr val="bg1"/>
                </a:solidFill>
                <a:latin typeface="Times New Roman" panose="02020603050405020304" pitchFamily="18" charset="0"/>
                <a:cs typeface="Times New Roman" panose="02020603050405020304" pitchFamily="18" charset="0"/>
              </a:rPr>
              <a:t> can extend the scope</a:t>
            </a:r>
            <a:endParaRPr lang="tr-TR" b="1"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b="1"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PSL verification units</a:t>
            </a:r>
            <a:r>
              <a:rPr lang="en-US" dirty="0">
                <a:solidFill>
                  <a:schemeClr val="bg1"/>
                </a:solidFill>
                <a:latin typeface="Times New Roman" panose="02020603050405020304" pitchFamily="18" charset="0"/>
                <a:cs typeface="Times New Roman" panose="02020603050405020304" pitchFamily="18" charset="0"/>
              </a:rPr>
              <a:t> can be linked to extend the scope into verification structures.</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dirty="0">
              <a:solidFill>
                <a:schemeClr val="bg1"/>
              </a:solidFill>
              <a:latin typeface="Times New Roman" panose="02020603050405020304" pitchFamily="18" charset="0"/>
              <a:cs typeface="Times New Roman" panose="02020603050405020304" pitchFamily="18" charset="0"/>
            </a:endParaRPr>
          </a:p>
          <a:p>
            <a:pPr marL="457200" lvl="1" indent="0" algn="just">
              <a:lnSpc>
                <a:spcPct val="110000"/>
              </a:lnSpc>
              <a:buNone/>
            </a:pPr>
            <a:endParaRPr lang="tr-TR" dirty="0">
              <a:solidFill>
                <a:schemeClr val="bg1"/>
              </a:solidFill>
              <a:latin typeface="Times New Roman" panose="02020603050405020304" pitchFamily="18" charset="0"/>
              <a:cs typeface="Times New Roman" panose="02020603050405020304" pitchFamily="18" charset="0"/>
            </a:endParaRPr>
          </a:p>
          <a:p>
            <a:pPr marL="457200" lvl="1" indent="0" algn="just">
              <a:lnSpc>
                <a:spcPct val="110000"/>
              </a:lnSpc>
              <a:buNone/>
            </a:pPr>
            <a:endParaRPr lang="tr-TR" dirty="0">
              <a:solidFill>
                <a:schemeClr val="bg1"/>
              </a:solidFill>
              <a:latin typeface="Times New Roman" panose="02020603050405020304" pitchFamily="18" charset="0"/>
              <a:cs typeface="Times New Roman" panose="02020603050405020304" pitchFamily="18" charset="0"/>
            </a:endParaRPr>
          </a:p>
          <a:p>
            <a:pPr marL="914400" lvl="2" indent="0" algn="just">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endParaRPr lang="tr-TR" sz="2000" dirty="0">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AE21F408-0FF4-3D08-C880-9190CEC70E7B}"/>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12</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2</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SCOPE OF DECLERATIONS</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54520945-3360-0AF7-7C92-D58972B7E4FF}"/>
              </a:ext>
            </a:extLst>
          </p:cNvPr>
          <p:cNvSpPr txBox="1">
            <a:spLocks/>
          </p:cNvSpPr>
          <p:nvPr/>
        </p:nvSpPr>
        <p:spPr>
          <a:xfrm>
            <a:off x="6095416" y="698604"/>
            <a:ext cx="4976260" cy="609130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lvl="1" indent="0">
              <a:lnSpc>
                <a:spcPct val="110000"/>
              </a:lnSpc>
              <a:buNone/>
            </a:pPr>
            <a:endParaRPr lang="en-US" sz="2800" b="1" dirty="0">
              <a:solidFill>
                <a:schemeClr val="bg1"/>
              </a:solidFill>
            </a:endParaRPr>
          </a:p>
        </p:txBody>
      </p:sp>
    </p:spTree>
    <p:extLst>
      <p:ext uri="{BB962C8B-B14F-4D97-AF65-F5344CB8AC3E}">
        <p14:creationId xmlns:p14="http://schemas.microsoft.com/office/powerpoint/2010/main" val="312046739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860B7151-BAB1-C090-022E-193DEF0F5B13}"/>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02029741-9BA2-6166-3F78-AFFC11737F8D}"/>
              </a:ext>
            </a:extLst>
          </p:cNvPr>
          <p:cNvSpPr>
            <a:spLocks noGrp="1"/>
          </p:cNvSpPr>
          <p:nvPr>
            <p:ph idx="1"/>
          </p:nvPr>
        </p:nvSpPr>
        <p:spPr>
          <a:xfrm>
            <a:off x="642026" y="510976"/>
            <a:ext cx="11071676" cy="6435080"/>
          </a:xfrm>
        </p:spPr>
        <p:txBody>
          <a:bodyPr>
            <a:noAutofit/>
          </a:bodyPr>
          <a:lstStyle/>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Visibility</a:t>
            </a:r>
            <a:r>
              <a:rPr lang="en-US" dirty="0">
                <a:solidFill>
                  <a:schemeClr val="bg1"/>
                </a:solidFill>
                <a:latin typeface="Times New Roman" panose="02020603050405020304" pitchFamily="18" charset="0"/>
                <a:cs typeface="Times New Roman" panose="02020603050405020304" pitchFamily="18" charset="0"/>
              </a:rPr>
              <a:t> determines the area where elements of a declaration are valid. A declaration can only be used within its </a:t>
            </a:r>
            <a:r>
              <a:rPr lang="en-US" b="1" dirty="0">
                <a:solidFill>
                  <a:schemeClr val="bg1"/>
                </a:solidFill>
                <a:latin typeface="Times New Roman" panose="02020603050405020304" pitchFamily="18" charset="0"/>
                <a:cs typeface="Times New Roman" panose="02020603050405020304" pitchFamily="18" charset="0"/>
              </a:rPr>
              <a:t>visible scop</a:t>
            </a:r>
            <a:r>
              <a:rPr lang="tr-TR" b="1" dirty="0">
                <a:solidFill>
                  <a:schemeClr val="bg1"/>
                </a:solidFill>
                <a:latin typeface="Times New Roman" panose="02020603050405020304" pitchFamily="18" charset="0"/>
                <a:cs typeface="Times New Roman" panose="02020603050405020304" pitchFamily="18" charset="0"/>
              </a:rPr>
              <a:t>e</a:t>
            </a:r>
          </a:p>
          <a:p>
            <a:pPr marL="457200" lvl="1" indent="0" algn="just">
              <a:lnSpc>
                <a:spcPct val="110000"/>
              </a:lnSpc>
              <a:buNone/>
            </a:pPr>
            <a:endParaRPr lang="en-US" dirty="0">
              <a:solidFill>
                <a:schemeClr val="bg1"/>
              </a:solidFill>
              <a:latin typeface="Times New Roman" panose="02020603050405020304" pitchFamily="18" charset="0"/>
              <a:cs typeface="Times New Roman" panose="02020603050405020304" pitchFamily="18" charset="0"/>
            </a:endParaRPr>
          </a:p>
          <a:p>
            <a:pPr lvl="1"/>
            <a:r>
              <a:rPr lang="en-US" dirty="0">
                <a:solidFill>
                  <a:schemeClr val="bg1"/>
                </a:solidFill>
                <a:latin typeface="Times New Roman" panose="02020603050405020304" pitchFamily="18" charset="0"/>
                <a:cs typeface="Times New Roman" panose="02020603050405020304" pitchFamily="18" charset="0"/>
              </a:rPr>
              <a:t>Multiple declarations with the same name can be made, and the visibility rules determine which declaration is valid</a:t>
            </a:r>
          </a:p>
          <a:p>
            <a:pPr lvl="1" algn="just">
              <a:lnSpc>
                <a:spcPct val="110000"/>
              </a:lnSpc>
            </a:pPr>
            <a:endParaRPr lang="tr-TR" b="1"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Component configuration</a:t>
            </a:r>
            <a:r>
              <a:rPr lang="en-US" dirty="0">
                <a:solidFill>
                  <a:schemeClr val="bg1"/>
                </a:solidFill>
                <a:latin typeface="Times New Roman" panose="02020603050405020304" pitchFamily="18" charset="0"/>
                <a:cs typeface="Times New Roman" panose="02020603050405020304" pitchFamily="18" charset="0"/>
              </a:rPr>
              <a:t> and </a:t>
            </a:r>
            <a:r>
              <a:rPr lang="en-US" b="1" dirty="0">
                <a:solidFill>
                  <a:schemeClr val="bg1"/>
                </a:solidFill>
                <a:latin typeface="Times New Roman" panose="02020603050405020304" pitchFamily="18" charset="0"/>
                <a:cs typeface="Times New Roman" panose="02020603050405020304" pitchFamily="18" charset="0"/>
              </a:rPr>
              <a:t>block configuration</a:t>
            </a:r>
            <a:r>
              <a:rPr lang="en-US" dirty="0">
                <a:solidFill>
                  <a:schemeClr val="bg1"/>
                </a:solidFill>
                <a:latin typeface="Times New Roman" panose="02020603050405020304" pitchFamily="18" charset="0"/>
                <a:cs typeface="Times New Roman" panose="02020603050405020304" pitchFamily="18" charset="0"/>
              </a:rPr>
              <a:t> declarations can become </a:t>
            </a:r>
            <a:r>
              <a:rPr lang="en-US" b="1" dirty="0">
                <a:solidFill>
                  <a:schemeClr val="bg1"/>
                </a:solidFill>
                <a:latin typeface="Times New Roman" panose="02020603050405020304" pitchFamily="18" charset="0"/>
                <a:cs typeface="Times New Roman" panose="02020603050405020304" pitchFamily="18" charset="0"/>
              </a:rPr>
              <a:t>visible by selection</a:t>
            </a:r>
            <a:endParaRPr lang="tr-TR" b="1"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b="1"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Use clauses</a:t>
            </a:r>
            <a:r>
              <a:rPr lang="en-US" dirty="0">
                <a:solidFill>
                  <a:schemeClr val="bg1"/>
                </a:solidFill>
                <a:latin typeface="Times New Roman" panose="02020603050405020304" pitchFamily="18" charset="0"/>
                <a:cs typeface="Times New Roman" panose="02020603050405020304" pitchFamily="18" charset="0"/>
              </a:rPr>
              <a:t> modify the visibility of declarations. </a:t>
            </a:r>
            <a:r>
              <a:rPr lang="en-US" b="1" dirty="0">
                <a:solidFill>
                  <a:schemeClr val="bg1"/>
                </a:solidFill>
                <a:latin typeface="Times New Roman" panose="02020603050405020304" pitchFamily="18" charset="0"/>
                <a:cs typeface="Times New Roman" panose="02020603050405020304" pitchFamily="18" charset="0"/>
              </a:rPr>
              <a:t>Hiding</a:t>
            </a:r>
            <a:r>
              <a:rPr lang="en-US" dirty="0">
                <a:solidFill>
                  <a:schemeClr val="bg1"/>
                </a:solidFill>
                <a:latin typeface="Times New Roman" panose="02020603050405020304" pitchFamily="18" charset="0"/>
                <a:cs typeface="Times New Roman" panose="02020603050405020304" pitchFamily="18" charset="0"/>
              </a:rPr>
              <a:t> conceals the same-named declarations from the outer scope</a:t>
            </a:r>
            <a:endParaRPr lang="tr-TR" b="1"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dirty="0">
                <a:solidFill>
                  <a:schemeClr val="bg1"/>
                </a:solidFill>
                <a:latin typeface="Times New Roman" panose="02020603050405020304" pitchFamily="18" charset="0"/>
                <a:cs typeface="Times New Roman" panose="02020603050405020304" pitchFamily="18" charset="0"/>
              </a:rPr>
              <a:t>An identifier cannot be used at the beginning of a declaration; it is valid only after the declaration end</a:t>
            </a:r>
            <a:endParaRPr lang="tr-TR" dirty="0">
              <a:solidFill>
                <a:schemeClr val="bg1"/>
              </a:solidFill>
              <a:latin typeface="Times New Roman" panose="02020603050405020304" pitchFamily="18" charset="0"/>
              <a:cs typeface="Times New Roman" panose="02020603050405020304" pitchFamily="18" charset="0"/>
            </a:endParaRPr>
          </a:p>
          <a:p>
            <a:pPr marL="457200" lvl="1" indent="0" algn="just">
              <a:lnSpc>
                <a:spcPct val="110000"/>
              </a:lnSpc>
              <a:buNone/>
            </a:pPr>
            <a:endParaRPr lang="tr-TR" dirty="0">
              <a:solidFill>
                <a:schemeClr val="bg1"/>
              </a:solidFill>
              <a:latin typeface="Times New Roman" panose="02020603050405020304" pitchFamily="18" charset="0"/>
              <a:cs typeface="Times New Roman" panose="02020603050405020304" pitchFamily="18" charset="0"/>
            </a:endParaRPr>
          </a:p>
          <a:p>
            <a:pPr marL="457200" lvl="1" indent="0" algn="just">
              <a:lnSpc>
                <a:spcPct val="110000"/>
              </a:lnSpc>
              <a:buNone/>
            </a:pPr>
            <a:endParaRPr lang="tr-TR" dirty="0">
              <a:solidFill>
                <a:schemeClr val="bg1"/>
              </a:solidFill>
              <a:latin typeface="Times New Roman" panose="02020603050405020304" pitchFamily="18" charset="0"/>
              <a:cs typeface="Times New Roman" panose="02020603050405020304" pitchFamily="18" charset="0"/>
            </a:endParaRPr>
          </a:p>
          <a:p>
            <a:pPr marL="914400" lvl="2" indent="0" algn="just">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endParaRPr lang="tr-TR" sz="2000" dirty="0">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6902B07E-FF91-2C67-E34F-553EA0CDF518}"/>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12</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3</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VISIBILITY</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D7BF583C-46D2-CBCA-CA27-4E7959A97E59}"/>
              </a:ext>
            </a:extLst>
          </p:cNvPr>
          <p:cNvSpPr txBox="1">
            <a:spLocks/>
          </p:cNvSpPr>
          <p:nvPr/>
        </p:nvSpPr>
        <p:spPr>
          <a:xfrm>
            <a:off x="6095416" y="698604"/>
            <a:ext cx="4976260" cy="609130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lvl="1" indent="0">
              <a:lnSpc>
                <a:spcPct val="110000"/>
              </a:lnSpc>
              <a:buNone/>
            </a:pPr>
            <a:endParaRPr lang="en-US" sz="2800" b="1" dirty="0">
              <a:solidFill>
                <a:schemeClr val="bg1"/>
              </a:solidFill>
            </a:endParaRPr>
          </a:p>
        </p:txBody>
      </p:sp>
      <p:sp>
        <p:nvSpPr>
          <p:cNvPr id="4" name="TextBox 3">
            <a:extLst>
              <a:ext uri="{FF2B5EF4-FFF2-40B4-BE49-F238E27FC236}">
                <a16:creationId xmlns:a16="http://schemas.microsoft.com/office/drawing/2014/main" id="{624FF78A-F015-6A66-9444-DA8D5EEAECF4}"/>
              </a:ext>
            </a:extLst>
          </p:cNvPr>
          <p:cNvSpPr txBox="1"/>
          <p:nvPr/>
        </p:nvSpPr>
        <p:spPr>
          <a:xfrm>
            <a:off x="5270090" y="5791538"/>
            <a:ext cx="6920741" cy="1015663"/>
          </a:xfrm>
          <a:prstGeom prst="rect">
            <a:avLst/>
          </a:prstGeom>
          <a:noFill/>
        </p:spPr>
        <p:txBody>
          <a:bodyPr wrap="square" rtlCol="0">
            <a:spAutoFit/>
          </a:bodyPr>
          <a:lstStyle/>
          <a:p>
            <a:r>
              <a:rPr lang="en-US" sz="2000" dirty="0">
                <a:solidFill>
                  <a:schemeClr val="bg1"/>
                </a:solidFill>
                <a:latin typeface="Times New Roman" panose="02020603050405020304" pitchFamily="18" charset="0"/>
                <a:cs typeface="Times New Roman" panose="02020603050405020304" pitchFamily="18" charset="0"/>
              </a:rPr>
              <a:t>procedure P (X: P); -- </a:t>
            </a:r>
            <a:r>
              <a:rPr lang="tr-TR" sz="2000" dirty="0">
                <a:solidFill>
                  <a:schemeClr val="bg1"/>
                </a:solidFill>
                <a:latin typeface="Times New Roman" panose="02020603050405020304" pitchFamily="18" charset="0"/>
                <a:cs typeface="Times New Roman" panose="02020603050405020304" pitchFamily="18" charset="0"/>
              </a:rPr>
              <a:t>i</a:t>
            </a:r>
            <a:r>
              <a:rPr lang="en-US" sz="2000" dirty="0">
                <a:solidFill>
                  <a:schemeClr val="bg1"/>
                </a:solidFill>
                <a:latin typeface="Times New Roman" panose="02020603050405020304" pitchFamily="18" charset="0"/>
                <a:cs typeface="Times New Roman" panose="02020603050405020304" pitchFamily="18" charset="0"/>
              </a:rPr>
              <a:t>llegal </a:t>
            </a:r>
            <a:endParaRPr lang="tr-TR" sz="2000" dirty="0">
              <a:solidFill>
                <a:schemeClr val="bg1"/>
              </a:solidFill>
              <a:latin typeface="Times New Roman" panose="02020603050405020304" pitchFamily="18" charset="0"/>
              <a:cs typeface="Times New Roman" panose="02020603050405020304" pitchFamily="18" charset="0"/>
            </a:endParaRPr>
          </a:p>
          <a:p>
            <a:r>
              <a:rPr lang="en-US" sz="2000" dirty="0">
                <a:solidFill>
                  <a:schemeClr val="bg1"/>
                </a:solidFill>
                <a:latin typeface="Times New Roman" panose="02020603050405020304" pitchFamily="18" charset="0"/>
                <a:cs typeface="Times New Roman" panose="02020603050405020304" pitchFamily="18" charset="0"/>
              </a:rPr>
              <a:t>function Q (X: real := Q) return 0; -- </a:t>
            </a:r>
            <a:r>
              <a:rPr lang="tr-TR" sz="2000" dirty="0">
                <a:solidFill>
                  <a:schemeClr val="bg1"/>
                </a:solidFill>
                <a:latin typeface="Times New Roman" panose="02020603050405020304" pitchFamily="18" charset="0"/>
                <a:cs typeface="Times New Roman" panose="02020603050405020304" pitchFamily="18" charset="0"/>
              </a:rPr>
              <a:t>i</a:t>
            </a:r>
            <a:r>
              <a:rPr lang="en-US" sz="2000" dirty="0">
                <a:solidFill>
                  <a:schemeClr val="bg1"/>
                </a:solidFill>
                <a:latin typeface="Times New Roman" panose="02020603050405020304" pitchFamily="18" charset="0"/>
                <a:cs typeface="Times New Roman" panose="02020603050405020304" pitchFamily="18" charset="0"/>
              </a:rPr>
              <a:t>llegal</a:t>
            </a:r>
            <a:endParaRPr lang="tr-TR" sz="2000" dirty="0">
              <a:solidFill>
                <a:schemeClr val="bg1"/>
              </a:solidFill>
              <a:latin typeface="Times New Roman" panose="02020603050405020304" pitchFamily="18" charset="0"/>
              <a:cs typeface="Times New Roman" panose="02020603050405020304" pitchFamily="18" charset="0"/>
            </a:endParaRPr>
          </a:p>
          <a:p>
            <a:r>
              <a:rPr lang="en-US" sz="2000" dirty="0">
                <a:solidFill>
                  <a:schemeClr val="bg1"/>
                </a:solidFill>
                <a:latin typeface="Times New Roman" panose="02020603050405020304" pitchFamily="18" charset="0"/>
                <a:cs typeface="Times New Roman" panose="02020603050405020304" pitchFamily="18" charset="0"/>
              </a:rPr>
              <a:t>procedure R (R: real); -- </a:t>
            </a:r>
            <a:r>
              <a:rPr lang="tr-TR" sz="2000" dirty="0">
                <a:solidFill>
                  <a:schemeClr val="bg1"/>
                </a:solidFill>
                <a:latin typeface="Times New Roman" panose="02020603050405020304" pitchFamily="18" charset="0"/>
                <a:cs typeface="Times New Roman" panose="02020603050405020304" pitchFamily="18" charset="0"/>
              </a:rPr>
              <a:t>l</a:t>
            </a:r>
            <a:r>
              <a:rPr lang="en-US" sz="2000" dirty="0">
                <a:solidFill>
                  <a:schemeClr val="bg1"/>
                </a:solidFill>
                <a:latin typeface="Times New Roman" panose="02020603050405020304" pitchFamily="18" charset="0"/>
                <a:cs typeface="Times New Roman" panose="02020603050405020304" pitchFamily="18" charset="0"/>
              </a:rPr>
              <a:t>egal (although perhaps confusing)</a:t>
            </a:r>
          </a:p>
        </p:txBody>
      </p:sp>
      <p:sp>
        <p:nvSpPr>
          <p:cNvPr id="7" name="TextBox 6">
            <a:extLst>
              <a:ext uri="{FF2B5EF4-FFF2-40B4-BE49-F238E27FC236}">
                <a16:creationId xmlns:a16="http://schemas.microsoft.com/office/drawing/2014/main" id="{084F339F-C8E7-769F-2394-71C2490BADB4}"/>
              </a:ext>
            </a:extLst>
          </p:cNvPr>
          <p:cNvSpPr txBox="1"/>
          <p:nvPr/>
        </p:nvSpPr>
        <p:spPr>
          <a:xfrm>
            <a:off x="1272724" y="5791538"/>
            <a:ext cx="4149766" cy="707886"/>
          </a:xfrm>
          <a:prstGeom prst="rect">
            <a:avLst/>
          </a:prstGeom>
          <a:noFill/>
        </p:spPr>
        <p:txBody>
          <a:bodyPr wrap="square" rtlCol="0">
            <a:spAutoFit/>
          </a:bodyPr>
          <a:lstStyle/>
          <a:p>
            <a:r>
              <a:rPr lang="fr-FR" sz="2000" dirty="0">
                <a:solidFill>
                  <a:schemeClr val="bg1"/>
                </a:solidFill>
                <a:latin typeface="Times New Roman" panose="02020603050405020304" pitchFamily="18" charset="0"/>
                <a:cs typeface="Times New Roman" panose="02020603050405020304" pitchFamily="18" charset="0"/>
              </a:rPr>
              <a:t>constant k: integer := k*k; -- illegal constant t: t; </a:t>
            </a:r>
            <a:r>
              <a:rPr lang="tr-TR" sz="2000" dirty="0">
                <a:solidFill>
                  <a:schemeClr val="bg1"/>
                </a:solidFill>
                <a:latin typeface="Times New Roman" panose="02020603050405020304" pitchFamily="18" charset="0"/>
                <a:cs typeface="Times New Roman" panose="02020603050405020304" pitchFamily="18" charset="0"/>
              </a:rPr>
              <a:t>				</a:t>
            </a:r>
            <a:r>
              <a:rPr lang="fr-FR" sz="2000" dirty="0">
                <a:solidFill>
                  <a:schemeClr val="bg1"/>
                </a:solidFill>
                <a:latin typeface="Times New Roman" panose="02020603050405020304" pitchFamily="18" charset="0"/>
                <a:cs typeface="Times New Roman" panose="02020603050405020304" pitchFamily="18" charset="0"/>
              </a:rPr>
              <a:t>-- illegal</a:t>
            </a:r>
            <a:endParaRPr lang="en-US" sz="2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16452978"/>
      </p:ext>
    </p:extLst>
  </p:cSld>
  <p:clrMapOvr>
    <a:masterClrMapping/>
  </p:clrMapOvr>
  <p:extLst>
    <p:ext uri="{6950BFC3-D8DA-4A85-94F7-54DA5524770B}">
      <p188:commentRel xmlns:p188="http://schemas.microsoft.com/office/powerpoint/2018/8/main" r:id="rId2"/>
    </p:ext>
  </p:extLst>
</p:sld>
</file>

<file path=ppt/slides/slide6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58DD4C1C-8335-03DE-3FE3-21DAD6B7F2AF}"/>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DAE24372-C615-CD69-7E57-46CDBD73CF1F}"/>
              </a:ext>
            </a:extLst>
          </p:cNvPr>
          <p:cNvSpPr>
            <a:spLocks noGrp="1"/>
          </p:cNvSpPr>
          <p:nvPr>
            <p:ph idx="1"/>
          </p:nvPr>
        </p:nvSpPr>
        <p:spPr>
          <a:xfrm>
            <a:off x="642026" y="510976"/>
            <a:ext cx="10535055" cy="5413169"/>
          </a:xfrm>
        </p:spPr>
        <p:txBody>
          <a:bodyPr>
            <a:noAutofit/>
          </a:bodyPr>
          <a:lstStyle/>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Use Clause</a:t>
            </a:r>
            <a:r>
              <a:rPr lang="en-US" dirty="0">
                <a:solidFill>
                  <a:schemeClr val="bg1"/>
                </a:solidFill>
                <a:latin typeface="Times New Roman" panose="02020603050405020304" pitchFamily="18" charset="0"/>
                <a:cs typeface="Times New Roman" panose="02020603050405020304" pitchFamily="18" charset="0"/>
              </a:rPr>
              <a:t> makes declarations in a package or library directly visible</a:t>
            </a:r>
            <a:endParaRPr lang="tr-TR" dirty="0">
              <a:solidFill>
                <a:schemeClr val="bg1"/>
              </a:solidFill>
              <a:latin typeface="Times New Roman" panose="02020603050405020304" pitchFamily="18" charset="0"/>
              <a:cs typeface="Times New Roman" panose="02020603050405020304" pitchFamily="18" charset="0"/>
            </a:endParaRPr>
          </a:p>
          <a:p>
            <a:pPr marL="457200" lvl="1" indent="0" algn="just">
              <a:lnSpc>
                <a:spcPct val="110000"/>
              </a:lnSpc>
              <a:buNone/>
            </a:pP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dirty="0">
                <a:solidFill>
                  <a:schemeClr val="bg1"/>
                </a:solidFill>
                <a:latin typeface="Times New Roman" panose="02020603050405020304" pitchFamily="18" charset="0"/>
                <a:cs typeface="Times New Roman" panose="02020603050405020304" pitchFamily="18" charset="0"/>
              </a:rPr>
              <a:t>Using </a:t>
            </a:r>
            <a:r>
              <a:rPr lang="tr-TR" b="1" dirty="0">
                <a:solidFill>
                  <a:schemeClr val="bg1"/>
                </a:solidFill>
                <a:latin typeface="Times New Roman" panose="02020603050405020304" pitchFamily="18" charset="0"/>
                <a:cs typeface="Times New Roman" panose="02020603050405020304" pitchFamily="18" charset="0"/>
              </a:rPr>
              <a:t>a</a:t>
            </a:r>
            <a:r>
              <a:rPr lang="en-US" b="1" dirty="0">
                <a:solidFill>
                  <a:schemeClr val="bg1"/>
                </a:solidFill>
                <a:latin typeface="Times New Roman" panose="02020603050405020304" pitchFamily="18" charset="0"/>
                <a:cs typeface="Times New Roman" panose="02020603050405020304" pitchFamily="18" charset="0"/>
              </a:rPr>
              <a:t>ll</a:t>
            </a:r>
            <a:r>
              <a:rPr lang="en-US" dirty="0">
                <a:solidFill>
                  <a:schemeClr val="bg1"/>
                </a:solidFill>
                <a:latin typeface="Times New Roman" panose="02020603050405020304" pitchFamily="18" charset="0"/>
                <a:cs typeface="Times New Roman" panose="02020603050405020304" pitchFamily="18" charset="0"/>
              </a:rPr>
              <a:t> makes all declarations visible</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dirty="0">
                <a:solidFill>
                  <a:schemeClr val="bg1"/>
                </a:solidFill>
                <a:latin typeface="Times New Roman" panose="02020603050405020304" pitchFamily="18" charset="0"/>
                <a:cs typeface="Times New Roman" panose="02020603050405020304" pitchFamily="18" charset="0"/>
              </a:rPr>
              <a:t>Declarations can be hidden by homographs</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dirty="0">
                <a:solidFill>
                  <a:schemeClr val="bg1"/>
                </a:solidFill>
                <a:latin typeface="Times New Roman" panose="02020603050405020304" pitchFamily="18" charset="0"/>
                <a:cs typeface="Times New Roman" panose="02020603050405020304" pitchFamily="18" charset="0"/>
              </a:rPr>
              <a:t>In case of explicit and implicit homographs, only the explicit one is visible</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dirty="0">
                <a:solidFill>
                  <a:schemeClr val="bg1"/>
                </a:solidFill>
                <a:latin typeface="Times New Roman" panose="02020603050405020304" pitchFamily="18" charset="0"/>
                <a:cs typeface="Times New Roman" panose="02020603050405020304" pitchFamily="18" charset="0"/>
              </a:rPr>
              <a:t>Declarations in uninstantiated packages cannot be made visible</a:t>
            </a:r>
            <a:endParaRPr lang="tr-TR" dirty="0">
              <a:solidFill>
                <a:schemeClr val="bg1"/>
              </a:solidFill>
              <a:latin typeface="Times New Roman" panose="02020603050405020304" pitchFamily="18" charset="0"/>
              <a:cs typeface="Times New Roman" panose="02020603050405020304" pitchFamily="18" charset="0"/>
            </a:endParaRPr>
          </a:p>
          <a:p>
            <a:pPr marL="457200" lvl="1" indent="0" algn="just">
              <a:lnSpc>
                <a:spcPct val="110000"/>
              </a:lnSpc>
              <a:buNone/>
            </a:pPr>
            <a:endParaRPr lang="tr-TR" dirty="0">
              <a:solidFill>
                <a:schemeClr val="bg1"/>
              </a:solidFill>
              <a:latin typeface="Times New Roman" panose="02020603050405020304" pitchFamily="18" charset="0"/>
              <a:cs typeface="Times New Roman" panose="02020603050405020304" pitchFamily="18" charset="0"/>
            </a:endParaRPr>
          </a:p>
          <a:p>
            <a:pPr marL="914400" lvl="2" indent="0" algn="just">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u</a:t>
            </a:r>
            <a:r>
              <a:rPr lang="en-US" sz="2000" dirty="0">
                <a:solidFill>
                  <a:schemeClr val="bg1"/>
                </a:solidFill>
                <a:latin typeface="Times New Roman" panose="02020603050405020304" pitchFamily="18" charset="0"/>
                <a:cs typeface="Times New Roman" panose="02020603050405020304" pitchFamily="18" charset="0"/>
              </a:rPr>
              <a:t>se</a:t>
            </a:r>
            <a:r>
              <a:rPr lang="tr-TR" sz="2000" dirty="0">
                <a:solidFill>
                  <a:schemeClr val="bg1"/>
                </a:solidFill>
                <a:latin typeface="Times New Roman" panose="02020603050405020304" pitchFamily="18" charset="0"/>
                <a:cs typeface="Times New Roman" panose="02020603050405020304" pitchFamily="18" charset="0"/>
              </a:rPr>
              <a:t> IEEE</a:t>
            </a:r>
            <a:r>
              <a:rPr lang="en-US" sz="2000" dirty="0">
                <a:solidFill>
                  <a:schemeClr val="bg1"/>
                </a:solidFill>
                <a:latin typeface="Times New Roman" panose="02020603050405020304" pitchFamily="18" charset="0"/>
                <a:cs typeface="Times New Roman" panose="02020603050405020304" pitchFamily="18" charset="0"/>
              </a:rPr>
              <a:t>.std_logic_1164.all</a:t>
            </a:r>
            <a:endParaRPr lang="tr-TR" sz="2000" dirty="0">
              <a:solidFill>
                <a:schemeClr val="bg1"/>
              </a:solidFill>
              <a:latin typeface="Times New Roman" panose="02020603050405020304" pitchFamily="18" charset="0"/>
              <a:cs typeface="Times New Roman" panose="02020603050405020304" pitchFamily="18" charset="0"/>
            </a:endParaRPr>
          </a:p>
          <a:p>
            <a:pPr marL="914400" lvl="2" indent="0" algn="just">
              <a:lnSpc>
                <a:spcPct val="110000"/>
              </a:lnSpc>
              <a:buNone/>
            </a:pPr>
            <a:r>
              <a:rPr lang="en-US" sz="2000" dirty="0">
                <a:solidFill>
                  <a:schemeClr val="bg1"/>
                </a:solidFill>
                <a:latin typeface="Times New Roman" panose="02020603050405020304" pitchFamily="18" charset="0"/>
                <a:cs typeface="Times New Roman" panose="02020603050405020304" pitchFamily="18" charset="0"/>
              </a:rPr>
              <a:t>use work.my_package.</a:t>
            </a:r>
            <a:r>
              <a:rPr lang="tr-TR" sz="2000" dirty="0">
                <a:solidFill>
                  <a:schemeClr val="bg1"/>
                </a:solidFill>
                <a:latin typeface="Times New Roman" panose="02020603050405020304" pitchFamily="18" charset="0"/>
                <a:cs typeface="Times New Roman" panose="02020603050405020304" pitchFamily="18" charset="0"/>
              </a:rPr>
              <a:t>all</a:t>
            </a:r>
          </a:p>
          <a:p>
            <a:pPr marL="914400" lvl="2" indent="0" algn="just">
              <a:lnSpc>
                <a:spcPct val="110000"/>
              </a:lnSpc>
              <a:buNone/>
            </a:pPr>
            <a:r>
              <a:rPr lang="en-US" sz="2000" dirty="0">
                <a:solidFill>
                  <a:schemeClr val="bg1"/>
                </a:solidFill>
                <a:latin typeface="Times New Roman" panose="02020603050405020304" pitchFamily="18" charset="0"/>
                <a:cs typeface="Times New Roman" panose="02020603050405020304" pitchFamily="18" charset="0"/>
              </a:rPr>
              <a:t>use work.my_package.my_function</a:t>
            </a:r>
            <a:endParaRPr lang="tr-TR" sz="2000" dirty="0">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F7EC137E-E17F-F9CC-92A3-877B555951EC}"/>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12</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4</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USE CLAUSES</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004D8578-6784-A190-E97D-66AD85E90032}"/>
              </a:ext>
            </a:extLst>
          </p:cNvPr>
          <p:cNvSpPr txBox="1">
            <a:spLocks/>
          </p:cNvSpPr>
          <p:nvPr/>
        </p:nvSpPr>
        <p:spPr>
          <a:xfrm>
            <a:off x="6095416" y="698604"/>
            <a:ext cx="4976260" cy="609130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lvl="1" indent="0">
              <a:lnSpc>
                <a:spcPct val="110000"/>
              </a:lnSpc>
              <a:buNone/>
            </a:pPr>
            <a:endParaRPr lang="en-US" sz="2800" b="1" dirty="0">
              <a:solidFill>
                <a:schemeClr val="bg1"/>
              </a:solidFill>
            </a:endParaRPr>
          </a:p>
        </p:txBody>
      </p:sp>
    </p:spTree>
    <p:extLst>
      <p:ext uri="{BB962C8B-B14F-4D97-AF65-F5344CB8AC3E}">
        <p14:creationId xmlns:p14="http://schemas.microsoft.com/office/powerpoint/2010/main" val="258631236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0A39266A-5ACB-A36D-3CCC-8D13A7A64CD8}"/>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F9D378DB-1567-7EA0-5338-4860C7261DB4}"/>
              </a:ext>
            </a:extLst>
          </p:cNvPr>
          <p:cNvSpPr>
            <a:spLocks noGrp="1"/>
          </p:cNvSpPr>
          <p:nvPr>
            <p:ph idx="1"/>
          </p:nvPr>
        </p:nvSpPr>
        <p:spPr>
          <a:xfrm>
            <a:off x="642026" y="695808"/>
            <a:ext cx="10535055" cy="5179697"/>
          </a:xfrm>
        </p:spPr>
        <p:txBody>
          <a:bodyPr>
            <a:noAutofit/>
          </a:bodyPr>
          <a:lstStyle/>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Overloading</a:t>
            </a:r>
            <a:r>
              <a:rPr lang="en-US" dirty="0">
                <a:solidFill>
                  <a:schemeClr val="bg1"/>
                </a:solidFill>
                <a:latin typeface="Times New Roman" panose="02020603050405020304" pitchFamily="18" charset="0"/>
                <a:cs typeface="Times New Roman" panose="02020603050405020304" pitchFamily="18" charset="0"/>
              </a:rPr>
              <a:t> is when the same name or operator refers to different entities in different contexts</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b="1"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Overload Resolution</a:t>
            </a:r>
            <a:r>
              <a:rPr lang="en-US" dirty="0">
                <a:solidFill>
                  <a:schemeClr val="bg1"/>
                </a:solidFill>
                <a:latin typeface="Times New Roman" panose="02020603050405020304" pitchFamily="18" charset="0"/>
                <a:cs typeface="Times New Roman" panose="02020603050405020304" pitchFamily="18" charset="0"/>
              </a:rPr>
              <a:t> is the process used to select the correct meaning when multiple meanings are possible</a:t>
            </a:r>
            <a:endParaRPr lang="tr-TR" dirty="0">
              <a:solidFill>
                <a:schemeClr val="bg1"/>
              </a:solidFill>
              <a:latin typeface="Times New Roman" panose="02020603050405020304" pitchFamily="18" charset="0"/>
              <a:cs typeface="Times New Roman" panose="02020603050405020304" pitchFamily="18" charset="0"/>
            </a:endParaRPr>
          </a:p>
          <a:p>
            <a:pPr marL="457200" lvl="1" indent="0" algn="just">
              <a:lnSpc>
                <a:spcPct val="110000"/>
              </a:lnSpc>
              <a:buNone/>
            </a:pPr>
            <a:endParaRPr lang="tr-TR" dirty="0">
              <a:solidFill>
                <a:schemeClr val="bg1"/>
              </a:solidFill>
              <a:latin typeface="Times New Roman" panose="02020603050405020304" pitchFamily="18" charset="0"/>
              <a:cs typeface="Times New Roman" panose="02020603050405020304" pitchFamily="18" charset="0"/>
            </a:endParaRPr>
          </a:p>
          <a:p>
            <a:pPr marL="457200" lvl="1" indent="0" algn="just">
              <a:lnSpc>
                <a:spcPct val="110000"/>
              </a:lnSpc>
              <a:buNone/>
            </a:pPr>
            <a:r>
              <a:rPr lang="tr-TR" b="1" dirty="0">
                <a:solidFill>
                  <a:schemeClr val="bg1"/>
                </a:solidFill>
                <a:latin typeface="Times New Roman" panose="02020603050405020304" pitchFamily="18" charset="0"/>
                <a:cs typeface="Times New Roman" panose="02020603050405020304" pitchFamily="18" charset="0"/>
              </a:rPr>
              <a:t>RULES</a:t>
            </a:r>
          </a:p>
          <a:p>
            <a:pPr lvl="1" algn="just">
              <a:lnSpc>
                <a:spcPct val="110000"/>
              </a:lnSpc>
            </a:pPr>
            <a:r>
              <a:rPr lang="en-US" dirty="0">
                <a:solidFill>
                  <a:schemeClr val="bg1"/>
                </a:solidFill>
                <a:latin typeface="Times New Roman" panose="02020603050405020304" pitchFamily="18" charset="0"/>
                <a:cs typeface="Times New Roman" panose="02020603050405020304" pitchFamily="18" charset="0"/>
              </a:rPr>
              <a:t>Compatibility between names, expressions, and types</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dirty="0">
                <a:solidFill>
                  <a:schemeClr val="bg1"/>
                </a:solidFill>
                <a:latin typeface="Times New Roman" panose="02020603050405020304" pitchFamily="18" charset="0"/>
                <a:cs typeface="Times New Roman" panose="02020603050405020304" pitchFamily="18" charset="0"/>
              </a:rPr>
              <a:t>Conformance between parameters and types</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dirty="0">
                <a:solidFill>
                  <a:schemeClr val="bg1"/>
                </a:solidFill>
                <a:latin typeface="Times New Roman" panose="02020603050405020304" pitchFamily="18" charset="0"/>
                <a:cs typeface="Times New Roman" panose="02020603050405020304" pitchFamily="18" charset="0"/>
              </a:rPr>
              <a:t>Selecting the correct entity based on the context</a:t>
            </a:r>
            <a:endParaRPr lang="tr-TR" sz="2000" dirty="0">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D9761FC7-B1CF-6474-C689-9628B9CA7F16}"/>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12</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5</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THE CONTEXT OF OVERLOAD RESOLUTION</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C970DBD2-6DC2-4E98-FAB6-E347B08C65C0}"/>
              </a:ext>
            </a:extLst>
          </p:cNvPr>
          <p:cNvSpPr txBox="1">
            <a:spLocks/>
          </p:cNvSpPr>
          <p:nvPr/>
        </p:nvSpPr>
        <p:spPr>
          <a:xfrm>
            <a:off x="6095416" y="698604"/>
            <a:ext cx="4976260" cy="609130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lvl="1" indent="0">
              <a:lnSpc>
                <a:spcPct val="110000"/>
              </a:lnSpc>
              <a:buNone/>
            </a:pPr>
            <a:endParaRPr lang="en-US" sz="2800" b="1" dirty="0">
              <a:solidFill>
                <a:schemeClr val="bg1"/>
              </a:solidFill>
            </a:endParaRPr>
          </a:p>
        </p:txBody>
      </p:sp>
    </p:spTree>
    <p:extLst>
      <p:ext uri="{BB962C8B-B14F-4D97-AF65-F5344CB8AC3E}">
        <p14:creationId xmlns:p14="http://schemas.microsoft.com/office/powerpoint/2010/main" val="422856079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1E2227D4-50C4-05E6-9907-880928968727}"/>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671DD8F1-2CDA-1016-76E4-3A7F6D3F4F56}"/>
              </a:ext>
            </a:extLst>
          </p:cNvPr>
          <p:cNvSpPr txBox="1">
            <a:spLocks/>
          </p:cNvSpPr>
          <p:nvPr/>
        </p:nvSpPr>
        <p:spPr>
          <a:xfrm>
            <a:off x="5907110" y="0"/>
            <a:ext cx="6284889" cy="4580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tr-TR" sz="2800" b="1" dirty="0">
                <a:solidFill>
                  <a:srgbClr val="FF0000"/>
                </a:solidFill>
              </a:rPr>
              <a:t>13</a:t>
            </a:r>
            <a:r>
              <a:rPr lang="en-US" sz="2800" b="1" dirty="0">
                <a:solidFill>
                  <a:srgbClr val="FF0000"/>
                </a:solidFill>
              </a:rPr>
              <a:t>. </a:t>
            </a:r>
            <a:r>
              <a:rPr lang="tr-TR" sz="2800" b="1" dirty="0">
                <a:solidFill>
                  <a:srgbClr val="FF0000"/>
                </a:solidFill>
              </a:rPr>
              <a:t>DESIGN UNITS AND THEIR ANALYSIS</a:t>
            </a:r>
            <a:endParaRPr lang="en-US" sz="2800" b="1" dirty="0">
              <a:solidFill>
                <a:srgbClr val="FF0000"/>
              </a:solidFill>
            </a:endParaRPr>
          </a:p>
        </p:txBody>
      </p:sp>
      <p:sp>
        <p:nvSpPr>
          <p:cNvPr id="9" name="Content Placeholder 2">
            <a:extLst>
              <a:ext uri="{FF2B5EF4-FFF2-40B4-BE49-F238E27FC236}">
                <a16:creationId xmlns:a16="http://schemas.microsoft.com/office/drawing/2014/main" id="{973C1BE5-2C39-311E-D5A1-832828785A1E}"/>
              </a:ext>
            </a:extLst>
          </p:cNvPr>
          <p:cNvSpPr txBox="1">
            <a:spLocks/>
          </p:cNvSpPr>
          <p:nvPr/>
        </p:nvSpPr>
        <p:spPr>
          <a:xfrm>
            <a:off x="5907111" y="479201"/>
            <a:ext cx="6284890" cy="409703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Font typeface="Arial" panose="020B0604020202020204" pitchFamily="34" charset="0"/>
              <a:buNone/>
            </a:pPr>
            <a:r>
              <a:rPr lang="en-US" b="1" dirty="0">
                <a:solidFill>
                  <a:srgbClr val="FF0000"/>
                </a:solidFill>
              </a:rPr>
              <a:t> </a:t>
            </a:r>
            <a:r>
              <a:rPr lang="tr-TR" b="1" dirty="0">
                <a:solidFill>
                  <a:srgbClr val="FF0000"/>
                </a:solidFill>
              </a:rPr>
              <a:t>  13.1 </a:t>
            </a:r>
            <a:r>
              <a:rPr lang="tr-TR" b="1" dirty="0">
                <a:solidFill>
                  <a:schemeClr val="bg1"/>
                </a:solidFill>
              </a:rPr>
              <a:t>Design Units</a:t>
            </a:r>
            <a:endParaRPr lang="en-US" b="1" dirty="0">
              <a:solidFill>
                <a:schemeClr val="bg1"/>
              </a:solidFill>
            </a:endParaRPr>
          </a:p>
          <a:p>
            <a:pPr marL="0" indent="0">
              <a:lnSpc>
                <a:spcPct val="110000"/>
              </a:lnSpc>
              <a:buFont typeface="Arial" panose="020B0604020202020204" pitchFamily="34" charset="0"/>
              <a:buNone/>
            </a:pPr>
            <a:r>
              <a:rPr lang="en-US" b="1" dirty="0">
                <a:solidFill>
                  <a:srgbClr val="FF0000"/>
                </a:solidFill>
              </a:rPr>
              <a:t> </a:t>
            </a:r>
            <a:r>
              <a:rPr lang="tr-TR" b="1" dirty="0">
                <a:solidFill>
                  <a:srgbClr val="FF0000"/>
                </a:solidFill>
              </a:rPr>
              <a:t>  13</a:t>
            </a:r>
            <a:r>
              <a:rPr lang="en-US" b="1" dirty="0">
                <a:solidFill>
                  <a:srgbClr val="FF0000"/>
                </a:solidFill>
              </a:rPr>
              <a:t>.2 </a:t>
            </a:r>
            <a:r>
              <a:rPr lang="tr-TR" b="1" dirty="0">
                <a:solidFill>
                  <a:schemeClr val="bg1"/>
                </a:solidFill>
              </a:rPr>
              <a:t>Design Libraries</a:t>
            </a:r>
            <a:endParaRPr lang="en-US" b="1" dirty="0">
              <a:solidFill>
                <a:schemeClr val="bg1"/>
              </a:solidFill>
            </a:endParaRPr>
          </a:p>
          <a:p>
            <a:pPr marL="0" indent="0">
              <a:lnSpc>
                <a:spcPct val="110000"/>
              </a:lnSpc>
              <a:buFont typeface="Arial" panose="020B0604020202020204" pitchFamily="34" charset="0"/>
              <a:buNone/>
            </a:pPr>
            <a:r>
              <a:rPr lang="en-US" b="1" dirty="0">
                <a:solidFill>
                  <a:srgbClr val="FF0000"/>
                </a:solidFill>
              </a:rPr>
              <a:t> </a:t>
            </a:r>
            <a:r>
              <a:rPr lang="tr-TR" b="1" dirty="0">
                <a:solidFill>
                  <a:srgbClr val="FF0000"/>
                </a:solidFill>
              </a:rPr>
              <a:t>  13</a:t>
            </a:r>
            <a:r>
              <a:rPr lang="en-US" b="1" dirty="0">
                <a:solidFill>
                  <a:srgbClr val="FF0000"/>
                </a:solidFill>
              </a:rPr>
              <a:t>.3 </a:t>
            </a:r>
            <a:r>
              <a:rPr lang="tr-TR" b="1" dirty="0">
                <a:solidFill>
                  <a:schemeClr val="bg1"/>
                </a:solidFill>
              </a:rPr>
              <a:t>Context Declerations</a:t>
            </a:r>
            <a:endParaRPr lang="en-US" b="1" dirty="0">
              <a:solidFill>
                <a:schemeClr val="bg1"/>
              </a:solidFill>
            </a:endParaRPr>
          </a:p>
          <a:p>
            <a:pPr marL="0" indent="0">
              <a:lnSpc>
                <a:spcPct val="110000"/>
              </a:lnSpc>
              <a:buNone/>
            </a:pPr>
            <a:r>
              <a:rPr lang="tr-TR" b="1" dirty="0">
                <a:solidFill>
                  <a:srgbClr val="FF0000"/>
                </a:solidFill>
              </a:rPr>
              <a:t> </a:t>
            </a:r>
            <a:r>
              <a:rPr lang="en-GB" b="1" dirty="0">
                <a:solidFill>
                  <a:srgbClr val="FF0000"/>
                </a:solidFill>
              </a:rPr>
              <a:t>  </a:t>
            </a:r>
            <a:r>
              <a:rPr lang="tr-TR" b="1" dirty="0">
                <a:solidFill>
                  <a:srgbClr val="FF0000"/>
                </a:solidFill>
              </a:rPr>
              <a:t>13</a:t>
            </a:r>
            <a:r>
              <a:rPr lang="en-US" b="1" dirty="0">
                <a:solidFill>
                  <a:srgbClr val="FF0000"/>
                </a:solidFill>
              </a:rPr>
              <a:t>.4 </a:t>
            </a:r>
            <a:r>
              <a:rPr lang="tr-TR" b="1" dirty="0">
                <a:solidFill>
                  <a:schemeClr val="bg1"/>
                </a:solidFill>
              </a:rPr>
              <a:t>Context Clauses</a:t>
            </a:r>
          </a:p>
          <a:p>
            <a:pPr marL="0" indent="0">
              <a:lnSpc>
                <a:spcPct val="110000"/>
              </a:lnSpc>
              <a:buFont typeface="Arial" panose="020B0604020202020204" pitchFamily="34" charset="0"/>
              <a:buNone/>
            </a:pPr>
            <a:r>
              <a:rPr lang="en-GB" b="1" dirty="0">
                <a:solidFill>
                  <a:srgbClr val="FF0000"/>
                </a:solidFill>
              </a:rPr>
              <a:t>   </a:t>
            </a:r>
            <a:r>
              <a:rPr lang="tr-TR" b="1" dirty="0">
                <a:solidFill>
                  <a:srgbClr val="FF0000"/>
                </a:solidFill>
              </a:rPr>
              <a:t>13</a:t>
            </a:r>
            <a:r>
              <a:rPr lang="en-US" b="1" dirty="0">
                <a:solidFill>
                  <a:srgbClr val="FF0000"/>
                </a:solidFill>
              </a:rPr>
              <a:t>.5 </a:t>
            </a:r>
            <a:r>
              <a:rPr lang="tr-TR" b="1" dirty="0">
                <a:solidFill>
                  <a:schemeClr val="bg1"/>
                </a:solidFill>
              </a:rPr>
              <a:t>Order of Analysis</a:t>
            </a:r>
            <a:r>
              <a:rPr lang="en-GB" b="1" dirty="0">
                <a:solidFill>
                  <a:srgbClr val="FF0000"/>
                </a:solidFill>
              </a:rPr>
              <a:t> </a:t>
            </a:r>
          </a:p>
        </p:txBody>
      </p:sp>
      <p:pic>
        <p:nvPicPr>
          <p:cNvPr id="7" name="Picture 6" descr="close up of circuit board">
            <a:extLst>
              <a:ext uri="{FF2B5EF4-FFF2-40B4-BE49-F238E27FC236}">
                <a16:creationId xmlns:a16="http://schemas.microsoft.com/office/drawing/2014/main" id="{28E543D8-9EE5-D93D-CC5F-C41103F28B61}"/>
              </a:ext>
            </a:extLst>
          </p:cNvPr>
          <p:cNvPicPr>
            <a:picLocks noChangeAspect="1"/>
          </p:cNvPicPr>
          <p:nvPr/>
        </p:nvPicPr>
        <p:blipFill rotWithShape="1">
          <a:blip r:embed="rId3">
            <a:alphaModFix amt="30000"/>
          </a:blip>
          <a:srcRect l="17220" r="9210" b="-1"/>
          <a:stretch/>
        </p:blipFill>
        <p:spPr>
          <a:xfrm>
            <a:off x="-10357" y="10"/>
            <a:ext cx="5917468" cy="6857990"/>
          </a:xfrm>
          <a:prstGeom prst="rect">
            <a:avLst/>
          </a:prstGeom>
        </p:spPr>
      </p:pic>
      <p:sp>
        <p:nvSpPr>
          <p:cNvPr id="10" name="Subtitle 2">
            <a:extLst>
              <a:ext uri="{FF2B5EF4-FFF2-40B4-BE49-F238E27FC236}">
                <a16:creationId xmlns:a16="http://schemas.microsoft.com/office/drawing/2014/main" id="{2B119161-8564-2ABF-6C68-A5227206B872}"/>
              </a:ext>
            </a:extLst>
          </p:cNvPr>
          <p:cNvSpPr txBox="1">
            <a:spLocks/>
          </p:cNvSpPr>
          <p:nvPr/>
        </p:nvSpPr>
        <p:spPr>
          <a:xfrm>
            <a:off x="-10358" y="152676"/>
            <a:ext cx="5982231" cy="132912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spcBef>
                <a:spcPts val="0"/>
              </a:spcBef>
              <a:buNone/>
            </a:pPr>
            <a:r>
              <a:rPr lang="en-US" sz="6000" b="1" dirty="0">
                <a:solidFill>
                  <a:srgbClr val="FF0000"/>
                </a:solidFill>
              </a:rPr>
              <a:t>Chapter </a:t>
            </a:r>
            <a:r>
              <a:rPr lang="tr-TR" sz="6000" b="1" dirty="0">
                <a:solidFill>
                  <a:srgbClr val="FF0000"/>
                </a:solidFill>
              </a:rPr>
              <a:t>13</a:t>
            </a:r>
            <a:endParaRPr lang="en-US" sz="6000" b="1" dirty="0">
              <a:solidFill>
                <a:srgbClr val="FF0000"/>
              </a:solidFill>
            </a:endParaRPr>
          </a:p>
          <a:p>
            <a:pPr marL="0" indent="0" algn="ctr">
              <a:lnSpc>
                <a:spcPct val="100000"/>
              </a:lnSpc>
              <a:spcBef>
                <a:spcPts val="0"/>
              </a:spcBef>
              <a:buNone/>
            </a:pPr>
            <a:r>
              <a:rPr lang="en-US" sz="6000" b="1" dirty="0">
                <a:solidFill>
                  <a:srgbClr val="FF0000"/>
                </a:solidFill>
              </a:rPr>
              <a:t>Presenter:</a:t>
            </a:r>
          </a:p>
          <a:p>
            <a:pPr marL="0" indent="0" algn="ctr">
              <a:lnSpc>
                <a:spcPct val="100000"/>
              </a:lnSpc>
              <a:spcBef>
                <a:spcPts val="0"/>
              </a:spcBef>
              <a:buNone/>
            </a:pPr>
            <a:r>
              <a:rPr lang="tr-TR" sz="6000" b="1" dirty="0">
                <a:solidFill>
                  <a:schemeClr val="bg1"/>
                </a:solidFill>
              </a:rPr>
              <a:t>Orhan Çalışkan</a:t>
            </a:r>
            <a:endParaRPr lang="en-US" sz="6000" b="1" i="1" dirty="0">
              <a:solidFill>
                <a:schemeClr val="bg1"/>
              </a:solidFill>
            </a:endParaRPr>
          </a:p>
        </p:txBody>
      </p:sp>
    </p:spTree>
    <p:extLst>
      <p:ext uri="{BB962C8B-B14F-4D97-AF65-F5344CB8AC3E}">
        <p14:creationId xmlns:p14="http://schemas.microsoft.com/office/powerpoint/2010/main" val="346009997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EC24D6A0-388B-1D48-5762-9C9133DF0BFD}"/>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AF018BB3-9AA0-D491-2403-6FBBEA5BAC73}"/>
              </a:ext>
            </a:extLst>
          </p:cNvPr>
          <p:cNvSpPr>
            <a:spLocks noGrp="1"/>
          </p:cNvSpPr>
          <p:nvPr>
            <p:ph idx="1"/>
          </p:nvPr>
        </p:nvSpPr>
        <p:spPr>
          <a:xfrm>
            <a:off x="642026" y="695808"/>
            <a:ext cx="10535055" cy="2066847"/>
          </a:xfrm>
        </p:spPr>
        <p:txBody>
          <a:bodyPr>
            <a:noAutofit/>
          </a:bodyPr>
          <a:lstStyle/>
          <a:p>
            <a:pPr lvl="1" algn="just">
              <a:lnSpc>
                <a:spcPct val="110000"/>
              </a:lnSpc>
            </a:pPr>
            <a:r>
              <a:rPr lang="tr-TR" dirty="0">
                <a:solidFill>
                  <a:schemeClr val="bg1"/>
                </a:solidFill>
                <a:latin typeface="Times New Roman" panose="02020603050405020304" pitchFamily="18" charset="0"/>
                <a:cs typeface="Times New Roman" panose="02020603050405020304" pitchFamily="18" charset="0"/>
              </a:rPr>
              <a:t>I</a:t>
            </a:r>
            <a:r>
              <a:rPr lang="en-US" dirty="0">
                <a:solidFill>
                  <a:schemeClr val="bg1"/>
                </a:solidFill>
                <a:latin typeface="Times New Roman" panose="02020603050405020304" pitchFamily="18" charset="0"/>
                <a:cs typeface="Times New Roman" panose="02020603050405020304" pitchFamily="18" charset="0"/>
              </a:rPr>
              <a:t>ndependently analyzed constructs that are added to the design library</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tr-TR" dirty="0">
                <a:solidFill>
                  <a:schemeClr val="bg1"/>
                </a:solidFill>
                <a:latin typeface="Times New Roman" panose="02020603050405020304" pitchFamily="18" charset="0"/>
                <a:cs typeface="Times New Roman" panose="02020603050405020304" pitchFamily="18" charset="0"/>
              </a:rPr>
              <a:t>D</a:t>
            </a:r>
            <a:r>
              <a:rPr lang="en-US" dirty="0">
                <a:solidFill>
                  <a:schemeClr val="bg1"/>
                </a:solidFill>
                <a:latin typeface="Times New Roman" panose="02020603050405020304" pitchFamily="18" charset="0"/>
                <a:cs typeface="Times New Roman" panose="02020603050405020304" pitchFamily="18" charset="0"/>
              </a:rPr>
              <a:t>esign file consists of multiple design units</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Primary Units</a:t>
            </a:r>
            <a:r>
              <a:rPr lang="en-US" dirty="0">
                <a:solidFill>
                  <a:schemeClr val="bg1"/>
                </a:solidFill>
                <a:latin typeface="Times New Roman" panose="02020603050405020304" pitchFamily="18" charset="0"/>
                <a:cs typeface="Times New Roman" panose="02020603050405020304" pitchFamily="18" charset="0"/>
              </a:rPr>
              <a:t>: Core structures like entity declarations, package declarations, and context declarations</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Secondary Units</a:t>
            </a:r>
            <a:r>
              <a:rPr lang="en-US" dirty="0">
                <a:solidFill>
                  <a:schemeClr val="bg1"/>
                </a:solidFill>
                <a:latin typeface="Times New Roman" panose="02020603050405020304" pitchFamily="18" charset="0"/>
                <a:cs typeface="Times New Roman" panose="02020603050405020304" pitchFamily="18" charset="0"/>
              </a:rPr>
              <a:t>: Bodies of primary units, such as architecture bodies</a:t>
            </a:r>
            <a:endParaRPr lang="tr-TR" sz="2000" dirty="0">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3DE71E18-6AE3-F871-B64B-D276EFFBF656}"/>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13</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1</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DESIGN UNITS</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D1805E08-4FE1-2D90-0CD8-4F9B2DF62F4C}"/>
              </a:ext>
            </a:extLst>
          </p:cNvPr>
          <p:cNvSpPr txBox="1">
            <a:spLocks/>
          </p:cNvSpPr>
          <p:nvPr/>
        </p:nvSpPr>
        <p:spPr>
          <a:xfrm>
            <a:off x="6095416" y="698604"/>
            <a:ext cx="4976260" cy="609130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lvl="1" indent="0">
              <a:lnSpc>
                <a:spcPct val="110000"/>
              </a:lnSpc>
              <a:buNone/>
            </a:pPr>
            <a:endParaRPr lang="en-US" sz="2800" b="1" dirty="0">
              <a:solidFill>
                <a:schemeClr val="bg1"/>
              </a:solidFill>
            </a:endParaRPr>
          </a:p>
        </p:txBody>
      </p:sp>
      <p:sp>
        <p:nvSpPr>
          <p:cNvPr id="3" name="Content Placeholder 2">
            <a:extLst>
              <a:ext uri="{FF2B5EF4-FFF2-40B4-BE49-F238E27FC236}">
                <a16:creationId xmlns:a16="http://schemas.microsoft.com/office/drawing/2014/main" id="{E51D9890-1ADD-6FEE-EBE6-9957E6A57011}"/>
              </a:ext>
            </a:extLst>
          </p:cNvPr>
          <p:cNvSpPr txBox="1">
            <a:spLocks/>
          </p:cNvSpPr>
          <p:nvPr/>
        </p:nvSpPr>
        <p:spPr bwMode="auto">
          <a:xfrm>
            <a:off x="1168" y="2916009"/>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13</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2</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DESIGN LIBRARIES</a:t>
            </a:r>
            <a:endParaRPr lang="en-GB" sz="4000" b="1" i="1" dirty="0">
              <a:solidFill>
                <a:schemeClr val="bg1"/>
              </a:solidFill>
              <a:latin typeface="Tw Cen MT (Body)"/>
              <a:cs typeface="Times New Roman" panose="02020603050405020304" pitchFamily="18" charset="0"/>
            </a:endParaRPr>
          </a:p>
        </p:txBody>
      </p:sp>
      <p:sp>
        <p:nvSpPr>
          <p:cNvPr id="5" name="Content Placeholder 2">
            <a:extLst>
              <a:ext uri="{FF2B5EF4-FFF2-40B4-BE49-F238E27FC236}">
                <a16:creationId xmlns:a16="http://schemas.microsoft.com/office/drawing/2014/main" id="{60388A83-4F7D-4981-2B25-F6437CD089D1}"/>
              </a:ext>
            </a:extLst>
          </p:cNvPr>
          <p:cNvSpPr txBox="1">
            <a:spLocks/>
          </p:cNvSpPr>
          <p:nvPr/>
        </p:nvSpPr>
        <p:spPr>
          <a:xfrm>
            <a:off x="642026" y="3611817"/>
            <a:ext cx="10535055" cy="317808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Design Library</a:t>
            </a:r>
            <a:r>
              <a:rPr lang="en-US" dirty="0">
                <a:solidFill>
                  <a:schemeClr val="bg1"/>
                </a:solidFill>
                <a:latin typeface="Times New Roman" panose="02020603050405020304" pitchFamily="18" charset="0"/>
                <a:cs typeface="Times New Roman" panose="02020603050405020304" pitchFamily="18" charset="0"/>
              </a:rPr>
              <a:t>: An implementation-dependent storage area for design units. An application can support multiple design libraries</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Library Clause</a:t>
            </a:r>
            <a:r>
              <a:rPr lang="en-US" dirty="0">
                <a:solidFill>
                  <a:schemeClr val="bg1"/>
                </a:solidFill>
                <a:latin typeface="Times New Roman" panose="02020603050405020304" pitchFamily="18" charset="0"/>
                <a:cs typeface="Times New Roman" panose="02020603050405020304" pitchFamily="18" charset="0"/>
              </a:rPr>
              <a:t>: Defines logical names for libraries in design units. If the same name is defined multiple times, only the first definition is valid.</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Working Library</a:t>
            </a:r>
            <a:r>
              <a:rPr lang="en-US" dirty="0">
                <a:solidFill>
                  <a:schemeClr val="bg1"/>
                </a:solidFill>
                <a:latin typeface="Times New Roman" panose="02020603050405020304" pitchFamily="18" charset="0"/>
                <a:cs typeface="Times New Roman" panose="02020603050405020304" pitchFamily="18" charset="0"/>
              </a:rPr>
              <a:t>: The library where the library unit resulting from the analysis of a design unit is place</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Resource Library</a:t>
            </a:r>
            <a:r>
              <a:rPr lang="en-US" dirty="0">
                <a:solidFill>
                  <a:schemeClr val="bg1"/>
                </a:solidFill>
                <a:latin typeface="Times New Roman" panose="02020603050405020304" pitchFamily="18" charset="0"/>
                <a:cs typeface="Times New Roman" panose="02020603050405020304" pitchFamily="18" charset="0"/>
              </a:rPr>
              <a:t>: Libraries that contain library units referenced in the analyzed design unit</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68918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ECA0C149-BBDA-0A55-39F7-EF53B4B6007D}"/>
            </a:ext>
          </a:extLst>
        </p:cNvPr>
        <p:cNvGrpSpPr/>
        <p:nvPr/>
      </p:nvGrpSpPr>
      <p:grpSpPr>
        <a:xfrm>
          <a:off x="0" y="0"/>
          <a:ext cx="0" cy="0"/>
          <a:chOff x="0" y="0"/>
          <a:chExt cx="0" cy="0"/>
        </a:xfrm>
      </p:grpSpPr>
      <p:sp>
        <p:nvSpPr>
          <p:cNvPr id="5" name="Content Placeholder 2">
            <a:extLst>
              <a:ext uri="{FF2B5EF4-FFF2-40B4-BE49-F238E27FC236}">
                <a16:creationId xmlns:a16="http://schemas.microsoft.com/office/drawing/2014/main" id="{3525874F-D280-46E1-47F5-A8804C10265A}"/>
              </a:ext>
            </a:extLst>
          </p:cNvPr>
          <p:cNvSpPr txBox="1">
            <a:spLocks/>
          </p:cNvSpPr>
          <p:nvPr/>
        </p:nvSpPr>
        <p:spPr bwMode="auto">
          <a:xfrm>
            <a:off x="1168"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4</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2</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SUBPROGRAM DECLARATİONS </a:t>
            </a:r>
            <a:endParaRPr lang="en-GB" sz="4000" b="1" i="1" dirty="0">
              <a:solidFill>
                <a:schemeClr val="bg1"/>
              </a:solidFill>
              <a:latin typeface="Tw Cen MT (Body)"/>
              <a:cs typeface="Times New Roman" panose="02020603050405020304" pitchFamily="18" charset="0"/>
            </a:endParaRPr>
          </a:p>
        </p:txBody>
      </p:sp>
      <p:sp>
        <p:nvSpPr>
          <p:cNvPr id="7" name="Content Placeholder 2">
            <a:extLst>
              <a:ext uri="{FF2B5EF4-FFF2-40B4-BE49-F238E27FC236}">
                <a16:creationId xmlns:a16="http://schemas.microsoft.com/office/drawing/2014/main" id="{49AD6CAC-6E1A-2F9E-189C-D025C3E07DC4}"/>
              </a:ext>
            </a:extLst>
          </p:cNvPr>
          <p:cNvSpPr txBox="1">
            <a:spLocks/>
          </p:cNvSpPr>
          <p:nvPr/>
        </p:nvSpPr>
        <p:spPr>
          <a:xfrm>
            <a:off x="733293" y="586138"/>
            <a:ext cx="11247213" cy="3237308"/>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sz="2000" dirty="0">
                <a:solidFill>
                  <a:schemeClr val="bg1"/>
                </a:solidFill>
                <a:latin typeface="Times New Roman" panose="02020603050405020304" pitchFamily="18" charset="0"/>
                <a:cs typeface="Times New Roman" panose="02020603050405020304" pitchFamily="18" charset="0"/>
              </a:rPr>
              <a:t>Pure functions always return the same output for the same input values</a:t>
            </a:r>
            <a:endParaRPr lang="tr-TR" sz="2000" dirty="0">
              <a:solidFill>
                <a:schemeClr val="bg1"/>
              </a:solidFill>
              <a:latin typeface="Times New Roman" panose="02020603050405020304" pitchFamily="18" charset="0"/>
              <a:cs typeface="Times New Roman" panose="02020603050405020304" pitchFamily="18" charset="0"/>
            </a:endParaRPr>
          </a:p>
          <a:p>
            <a:r>
              <a:rPr lang="en-US" sz="2000" dirty="0">
                <a:solidFill>
                  <a:schemeClr val="bg1"/>
                </a:solidFill>
                <a:latin typeface="Times New Roman" panose="02020603050405020304" pitchFamily="18" charset="0"/>
                <a:cs typeface="Times New Roman" panose="02020603050405020304" pitchFamily="18" charset="0"/>
              </a:rPr>
              <a:t>Impure functions may produce different outputs for the same inputs or modify external variables or signals</a:t>
            </a:r>
            <a:endParaRPr lang="tr-TR" sz="2000" dirty="0">
              <a:solidFill>
                <a:schemeClr val="bg1"/>
              </a:solidFill>
              <a:latin typeface="Times New Roman" panose="02020603050405020304" pitchFamily="18" charset="0"/>
              <a:cs typeface="Times New Roman" panose="02020603050405020304" pitchFamily="18" charset="0"/>
            </a:endParaRPr>
          </a:p>
          <a:p>
            <a:r>
              <a:rPr lang="en-US" sz="2000" dirty="0">
                <a:solidFill>
                  <a:schemeClr val="bg1"/>
                </a:solidFill>
                <a:latin typeface="Times New Roman" panose="02020603050405020304" pitchFamily="18" charset="0"/>
                <a:cs typeface="Times New Roman" panose="02020603050405020304" pitchFamily="18" charset="0"/>
              </a:rPr>
              <a:t>Constant parameters allow read-only access, while variable parameters allow both reading and writing of values during subprogram execution</a:t>
            </a:r>
            <a:endParaRPr lang="tr-TR" sz="2000" dirty="0">
              <a:solidFill>
                <a:schemeClr val="bg1"/>
              </a:solidFill>
              <a:latin typeface="Times New Roman" panose="02020603050405020304" pitchFamily="18" charset="0"/>
              <a:cs typeface="Times New Roman" panose="02020603050405020304" pitchFamily="18" charset="0"/>
            </a:endParaRPr>
          </a:p>
          <a:p>
            <a:r>
              <a:rPr lang="en-US" sz="2000" dirty="0">
                <a:solidFill>
                  <a:schemeClr val="bg1"/>
                </a:solidFill>
                <a:latin typeface="Times New Roman" panose="02020603050405020304" pitchFamily="18" charset="0"/>
                <a:cs typeface="Times New Roman" panose="02020603050405020304" pitchFamily="18" charset="0"/>
              </a:rPr>
              <a:t>Signal parameters pass references to signals, their drivers, or both into the subprogram call</a:t>
            </a:r>
            <a:br>
              <a:rPr lang="tr-TR" altLang="tr-TR" sz="2700" dirty="0">
                <a:solidFill>
                  <a:schemeClr val="bg1"/>
                </a:solidFill>
                <a:latin typeface="Times New Roman" panose="02020603050405020304" pitchFamily="18" charset="0"/>
                <a:cs typeface="Times New Roman" panose="02020603050405020304" pitchFamily="18" charset="0"/>
              </a:rPr>
            </a:br>
            <a:endParaRPr lang="en-US" sz="2700" dirty="0">
              <a:latin typeface="Times New Roman" panose="02020603050405020304" pitchFamily="18" charset="0"/>
              <a:ea typeface="Calibri" panose="020F0502020204030204" pitchFamily="34" charset="0"/>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200" dirty="0">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
        <p:nvSpPr>
          <p:cNvPr id="3" name="Content Placeholder 2">
            <a:extLst>
              <a:ext uri="{FF2B5EF4-FFF2-40B4-BE49-F238E27FC236}">
                <a16:creationId xmlns:a16="http://schemas.microsoft.com/office/drawing/2014/main" id="{BC2D7645-A16B-EAE1-3C15-045C2BAA71E3}"/>
              </a:ext>
            </a:extLst>
          </p:cNvPr>
          <p:cNvSpPr txBox="1">
            <a:spLocks/>
          </p:cNvSpPr>
          <p:nvPr/>
        </p:nvSpPr>
        <p:spPr bwMode="auto">
          <a:xfrm>
            <a:off x="0" y="2886546"/>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4</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3</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SUBPROGRAM BODIES </a:t>
            </a:r>
            <a:endParaRPr lang="en-GB" sz="4000" b="1" i="1" dirty="0">
              <a:solidFill>
                <a:schemeClr val="bg1"/>
              </a:solidFill>
              <a:latin typeface="Tw Cen MT (Body)"/>
              <a:cs typeface="Times New Roman" panose="02020603050405020304" pitchFamily="18" charset="0"/>
            </a:endParaRPr>
          </a:p>
        </p:txBody>
      </p:sp>
      <p:sp>
        <p:nvSpPr>
          <p:cNvPr id="4" name="Content Placeholder 2">
            <a:extLst>
              <a:ext uri="{FF2B5EF4-FFF2-40B4-BE49-F238E27FC236}">
                <a16:creationId xmlns:a16="http://schemas.microsoft.com/office/drawing/2014/main" id="{C96512AB-F4E0-B608-C766-55D96C20DB0F}"/>
              </a:ext>
            </a:extLst>
          </p:cNvPr>
          <p:cNvSpPr txBox="1">
            <a:spLocks/>
          </p:cNvSpPr>
          <p:nvPr/>
        </p:nvSpPr>
        <p:spPr>
          <a:xfrm>
            <a:off x="733292" y="3429000"/>
            <a:ext cx="10724247" cy="815255"/>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sz="2000" dirty="0">
                <a:solidFill>
                  <a:schemeClr val="bg1"/>
                </a:solidFill>
                <a:latin typeface="Times New Roman" panose="02020603050405020304" pitchFamily="18" charset="0"/>
                <a:cs typeface="Times New Roman" panose="02020603050405020304" pitchFamily="18" charset="0"/>
              </a:rPr>
              <a:t>A body consists of three main parts: specification (definition of parameters and type), declarative part (variables, constants, or nested subprograms), and statement part (sequential operations)</a:t>
            </a:r>
            <a:endParaRPr lang="tr-TR" sz="2000" dirty="0">
              <a:solidFill>
                <a:schemeClr val="bg1"/>
              </a:solidFill>
              <a:latin typeface="Times New Roman" panose="02020603050405020304" pitchFamily="18" charset="0"/>
              <a:cs typeface="Times New Roman" panose="02020603050405020304" pitchFamily="18" charset="0"/>
            </a:endParaRPr>
          </a:p>
          <a:p>
            <a:pPr marL="0" indent="0">
              <a:buNone/>
            </a:pPr>
            <a:endParaRPr lang="en-US" sz="2000" dirty="0">
              <a:solidFill>
                <a:schemeClr val="bg1"/>
              </a:solidFill>
              <a:latin typeface="Times New Roman" panose="02020603050405020304" pitchFamily="18" charset="0"/>
              <a:cs typeface="Times New Roman" panose="02020603050405020304" pitchFamily="18" charset="0"/>
            </a:endParaRPr>
          </a:p>
          <a:p>
            <a:pPr marL="0" indent="0">
              <a:lnSpc>
                <a:spcPct val="110000"/>
              </a:lnSpc>
              <a:buFont typeface="Arial" panose="020B0604020202020204" pitchFamily="34" charset="0"/>
              <a:buNone/>
            </a:pPr>
            <a:endParaRPr lang="tr-TR" altLang="tr-TR" sz="2000" dirty="0">
              <a:solidFill>
                <a:schemeClr val="bg1"/>
              </a:solidFill>
              <a:latin typeface="Times New Roman" panose="02020603050405020304" pitchFamily="18" charset="0"/>
              <a:cs typeface="Times New Roman" panose="02020603050405020304" pitchFamily="18" charset="0"/>
            </a:endParaRPr>
          </a:p>
          <a:p>
            <a:pPr marL="0" indent="0">
              <a:lnSpc>
                <a:spcPct val="110000"/>
              </a:lnSpc>
              <a:buFont typeface="Arial" panose="020B0604020202020204" pitchFamily="34" charset="0"/>
              <a:buNone/>
            </a:pPr>
            <a:br>
              <a:rPr lang="tr-TR" altLang="tr-TR" sz="2700" dirty="0">
                <a:solidFill>
                  <a:schemeClr val="bg1"/>
                </a:solidFill>
                <a:latin typeface="Times New Roman" panose="02020603050405020304" pitchFamily="18" charset="0"/>
                <a:cs typeface="Times New Roman" panose="02020603050405020304" pitchFamily="18" charset="0"/>
              </a:rPr>
            </a:br>
            <a:endParaRPr lang="tr-TR" altLang="tr-TR" sz="2700" dirty="0">
              <a:solidFill>
                <a:schemeClr val="bg1"/>
              </a:solidFill>
              <a:latin typeface="Times New Roman" panose="02020603050405020304" pitchFamily="18" charset="0"/>
              <a:cs typeface="Times New Roman" panose="02020603050405020304" pitchFamily="18" charset="0"/>
            </a:endParaRPr>
          </a:p>
          <a:p>
            <a:pPr>
              <a:lnSpc>
                <a:spcPct val="110000"/>
              </a:lnSpc>
            </a:pPr>
            <a:endParaRPr lang="en-US" sz="2700" dirty="0">
              <a:latin typeface="Times New Roman" panose="02020603050405020304" pitchFamily="18" charset="0"/>
              <a:ea typeface="Calibri" panose="020F0502020204030204" pitchFamily="34" charset="0"/>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200" dirty="0">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
        <p:nvSpPr>
          <p:cNvPr id="6" name="Content Placeholder 2">
            <a:extLst>
              <a:ext uri="{FF2B5EF4-FFF2-40B4-BE49-F238E27FC236}">
                <a16:creationId xmlns:a16="http://schemas.microsoft.com/office/drawing/2014/main" id="{62D805BA-A4E3-8CDF-616A-62A802462915}"/>
              </a:ext>
            </a:extLst>
          </p:cNvPr>
          <p:cNvSpPr txBox="1">
            <a:spLocks/>
          </p:cNvSpPr>
          <p:nvPr/>
        </p:nvSpPr>
        <p:spPr bwMode="auto">
          <a:xfrm>
            <a:off x="1168" y="4244255"/>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3600" b="1" dirty="0">
                <a:solidFill>
                  <a:srgbClr val="FF0000"/>
                </a:solidFill>
                <a:latin typeface="Tw Cen MT (Headings)"/>
                <a:ea typeface="+mj-ea"/>
                <a:cs typeface="+mj-cs"/>
              </a:rPr>
              <a:t>			</a:t>
            </a:r>
            <a:r>
              <a:rPr lang="tr-TR" sz="3600" b="1" dirty="0">
                <a:solidFill>
                  <a:srgbClr val="FF0000"/>
                </a:solidFill>
                <a:latin typeface="Tw Cen MT (Headings)"/>
                <a:ea typeface="+mj-ea"/>
                <a:cs typeface="+mj-cs"/>
              </a:rPr>
              <a:t>4</a:t>
            </a:r>
            <a:r>
              <a:rPr lang="en-GB" sz="3600" b="1" dirty="0">
                <a:solidFill>
                  <a:srgbClr val="FF0000"/>
                </a:solidFill>
                <a:latin typeface="Tw Cen MT (Headings)"/>
                <a:ea typeface="+mj-ea"/>
                <a:cs typeface="+mj-cs"/>
              </a:rPr>
              <a:t>.</a:t>
            </a:r>
            <a:r>
              <a:rPr lang="tr-TR" sz="3600" b="1" dirty="0">
                <a:solidFill>
                  <a:srgbClr val="FF0000"/>
                </a:solidFill>
                <a:latin typeface="Tw Cen MT (Headings)"/>
                <a:ea typeface="+mj-ea"/>
                <a:cs typeface="+mj-cs"/>
              </a:rPr>
              <a:t>4</a:t>
            </a:r>
            <a:r>
              <a:rPr lang="en-GB" sz="3600" b="1" dirty="0">
                <a:solidFill>
                  <a:srgbClr val="FF0000"/>
                </a:solidFill>
                <a:latin typeface="Tw Cen MT (Headings)"/>
                <a:ea typeface="+mj-ea"/>
                <a:cs typeface="+mj-cs"/>
              </a:rPr>
              <a:t> </a:t>
            </a:r>
            <a:r>
              <a:rPr lang="tr-TR" sz="3600" b="1" dirty="0">
                <a:solidFill>
                  <a:schemeClr val="bg1"/>
                </a:solidFill>
                <a:latin typeface="Tw Cen MT (Body)"/>
                <a:ea typeface="+mj-ea"/>
                <a:cs typeface="Times New Roman" panose="02020603050405020304" pitchFamily="18" charset="0"/>
              </a:rPr>
              <a:t>SUBPROGRAM INSTANTIATION DECLARATIONS</a:t>
            </a:r>
            <a:endParaRPr lang="en-GB" sz="3600" b="1" i="1" dirty="0">
              <a:solidFill>
                <a:schemeClr val="bg1"/>
              </a:solidFill>
              <a:latin typeface="Tw Cen MT (Body)"/>
              <a:cs typeface="Times New Roman" panose="02020603050405020304" pitchFamily="18" charset="0"/>
            </a:endParaRPr>
          </a:p>
        </p:txBody>
      </p:sp>
      <p:sp>
        <p:nvSpPr>
          <p:cNvPr id="8" name="Content Placeholder 2">
            <a:extLst>
              <a:ext uri="{FF2B5EF4-FFF2-40B4-BE49-F238E27FC236}">
                <a16:creationId xmlns:a16="http://schemas.microsoft.com/office/drawing/2014/main" id="{0009E90F-CCAA-3F94-BA10-A500CF3195A5}"/>
              </a:ext>
            </a:extLst>
          </p:cNvPr>
          <p:cNvSpPr txBox="1">
            <a:spLocks/>
          </p:cNvSpPr>
          <p:nvPr/>
        </p:nvSpPr>
        <p:spPr>
          <a:xfrm>
            <a:off x="733292" y="4885267"/>
            <a:ext cx="10724247" cy="1238588"/>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sz="2000" dirty="0">
                <a:solidFill>
                  <a:schemeClr val="bg1"/>
                </a:solidFill>
                <a:latin typeface="Times New Roman" panose="02020603050405020304" pitchFamily="18" charset="0"/>
                <a:cs typeface="Times New Roman" panose="02020603050405020304" pitchFamily="18" charset="0"/>
              </a:rPr>
              <a:t>Subprogram instantiation customizes a general subprogram template into an independent version with specific parameters or generics</a:t>
            </a:r>
            <a:endParaRPr lang="tr-TR" altLang="tr-TR" sz="2000" dirty="0">
              <a:solidFill>
                <a:schemeClr val="bg1"/>
              </a:solidFill>
              <a:latin typeface="Times New Roman" panose="02020603050405020304" pitchFamily="18" charset="0"/>
              <a:cs typeface="Times New Roman" panose="02020603050405020304" pitchFamily="18" charset="0"/>
            </a:endParaRPr>
          </a:p>
          <a:p>
            <a:pPr marL="0" indent="0">
              <a:lnSpc>
                <a:spcPct val="110000"/>
              </a:lnSpc>
              <a:buFont typeface="Arial" panose="020B0604020202020204" pitchFamily="34" charset="0"/>
              <a:buNone/>
            </a:pPr>
            <a:br>
              <a:rPr lang="tr-TR" altLang="tr-TR" sz="2700" dirty="0">
                <a:solidFill>
                  <a:schemeClr val="bg1"/>
                </a:solidFill>
                <a:latin typeface="Times New Roman" panose="02020603050405020304" pitchFamily="18" charset="0"/>
                <a:cs typeface="Times New Roman" panose="02020603050405020304" pitchFamily="18" charset="0"/>
              </a:rPr>
            </a:br>
            <a:endParaRPr lang="tr-TR" altLang="tr-TR" sz="2700" dirty="0">
              <a:solidFill>
                <a:schemeClr val="bg1"/>
              </a:solidFill>
              <a:latin typeface="Times New Roman" panose="02020603050405020304" pitchFamily="18" charset="0"/>
              <a:cs typeface="Times New Roman" panose="02020603050405020304" pitchFamily="18" charset="0"/>
            </a:endParaRPr>
          </a:p>
          <a:p>
            <a:pPr>
              <a:lnSpc>
                <a:spcPct val="110000"/>
              </a:lnSpc>
            </a:pPr>
            <a:endParaRPr lang="en-US" sz="2700" dirty="0">
              <a:latin typeface="Times New Roman" panose="02020603050405020304" pitchFamily="18" charset="0"/>
              <a:ea typeface="Calibri" panose="020F0502020204030204" pitchFamily="34" charset="0"/>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200" dirty="0">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Tree>
    <p:extLst>
      <p:ext uri="{BB962C8B-B14F-4D97-AF65-F5344CB8AC3E}">
        <p14:creationId xmlns:p14="http://schemas.microsoft.com/office/powerpoint/2010/main" val="3299077598"/>
      </p:ext>
    </p:extLst>
  </p:cSld>
  <p:clrMapOvr>
    <a:masterClrMapping/>
  </p:clrMapOvr>
  <p:extLst>
    <p:ext uri="{6950BFC3-D8DA-4A85-94F7-54DA5524770B}">
      <p188:commentRel xmlns:p188="http://schemas.microsoft.com/office/powerpoint/2018/8/main" r:id="rId2"/>
    </p:ext>
  </p:extLst>
</p:sld>
</file>

<file path=ppt/slides/slide7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4995D135-1CCF-2C0A-C07F-667853C2D3C7}"/>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61063CDE-B041-2164-021D-51DB4CDF96B2}"/>
              </a:ext>
            </a:extLst>
          </p:cNvPr>
          <p:cNvSpPr>
            <a:spLocks noGrp="1"/>
          </p:cNvSpPr>
          <p:nvPr>
            <p:ph idx="1"/>
          </p:nvPr>
        </p:nvSpPr>
        <p:spPr>
          <a:xfrm>
            <a:off x="642026" y="695808"/>
            <a:ext cx="10535055" cy="5695053"/>
          </a:xfrm>
        </p:spPr>
        <p:txBody>
          <a:bodyPr>
            <a:noAutofit/>
          </a:bodyPr>
          <a:lstStyle/>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Context Declaration</a:t>
            </a:r>
            <a:r>
              <a:rPr lang="en-US" dirty="0">
                <a:solidFill>
                  <a:schemeClr val="bg1"/>
                </a:solidFill>
                <a:latin typeface="Times New Roman" panose="02020603050405020304" pitchFamily="18" charset="0"/>
                <a:cs typeface="Times New Roman" panose="02020603050405020304" pitchFamily="18" charset="0"/>
              </a:rPr>
              <a:t>: Defines context items that design units can reference</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b="1"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Context Clause</a:t>
            </a:r>
            <a:r>
              <a:rPr lang="en-US" dirty="0">
                <a:solidFill>
                  <a:schemeClr val="bg1"/>
                </a:solidFill>
                <a:latin typeface="Times New Roman" panose="02020603050405020304" pitchFamily="18" charset="0"/>
                <a:cs typeface="Times New Roman" panose="02020603050405020304" pitchFamily="18" charset="0"/>
              </a:rPr>
              <a:t>: Defines the initial name environment before the analysis of a design unit</a:t>
            </a:r>
            <a:endParaRPr lang="tr-TR" sz="2000"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en-US" sz="2000" dirty="0">
                <a:solidFill>
                  <a:schemeClr val="bg1"/>
                </a:solidFill>
                <a:latin typeface="Times New Roman" panose="02020603050405020304" pitchFamily="18" charset="0"/>
                <a:cs typeface="Times New Roman" panose="02020603050405020304" pitchFamily="18" charset="0"/>
              </a:rPr>
              <a:t>Scope: library_clause, use_clause, context_reference</a:t>
            </a:r>
            <a:endParaRPr lang="tr-TR" sz="2000" dirty="0">
              <a:solidFill>
                <a:schemeClr val="bg1"/>
              </a:solidFill>
              <a:latin typeface="Times New Roman" panose="02020603050405020304" pitchFamily="18" charset="0"/>
              <a:cs typeface="Times New Roman" panose="02020603050405020304" pitchFamily="18" charset="0"/>
            </a:endParaRPr>
          </a:p>
          <a:p>
            <a:pPr lvl="3" algn="just">
              <a:lnSpc>
                <a:spcPct val="110000"/>
              </a:lnSpc>
            </a:pPr>
            <a:r>
              <a:rPr lang="en-US" sz="2000" b="1" dirty="0">
                <a:solidFill>
                  <a:schemeClr val="bg1"/>
                </a:solidFill>
                <a:latin typeface="Times New Roman" panose="02020603050405020304" pitchFamily="18" charset="0"/>
                <a:cs typeface="Times New Roman" panose="02020603050405020304" pitchFamily="18" charset="0"/>
              </a:rPr>
              <a:t>Library Clause</a:t>
            </a:r>
            <a:r>
              <a:rPr lang="en-US" sz="2000" dirty="0">
                <a:solidFill>
                  <a:schemeClr val="bg1"/>
                </a:solidFill>
                <a:latin typeface="Times New Roman" panose="02020603050405020304" pitchFamily="18" charset="0"/>
                <a:cs typeface="Times New Roman" panose="02020603050405020304" pitchFamily="18" charset="0"/>
              </a:rPr>
              <a:t>: Defines the logical library names to be used in the design unit</a:t>
            </a:r>
            <a:endParaRPr lang="tr-TR" sz="2000" dirty="0">
              <a:solidFill>
                <a:schemeClr val="bg1"/>
              </a:solidFill>
              <a:latin typeface="Times New Roman" panose="02020603050405020304" pitchFamily="18" charset="0"/>
              <a:cs typeface="Times New Roman" panose="02020603050405020304" pitchFamily="18" charset="0"/>
            </a:endParaRPr>
          </a:p>
          <a:p>
            <a:pPr lvl="3" algn="just">
              <a:lnSpc>
                <a:spcPct val="110000"/>
              </a:lnSpc>
            </a:pPr>
            <a:r>
              <a:rPr lang="en-US" sz="2000" b="1" dirty="0">
                <a:solidFill>
                  <a:schemeClr val="bg1"/>
                </a:solidFill>
                <a:latin typeface="Times New Roman" panose="02020603050405020304" pitchFamily="18" charset="0"/>
                <a:cs typeface="Times New Roman" panose="02020603050405020304" pitchFamily="18" charset="0"/>
              </a:rPr>
              <a:t>Use Clause</a:t>
            </a:r>
            <a:r>
              <a:rPr lang="en-US" sz="2000" dirty="0">
                <a:solidFill>
                  <a:schemeClr val="bg1"/>
                </a:solidFill>
                <a:latin typeface="Times New Roman" panose="02020603050405020304" pitchFamily="18" charset="0"/>
                <a:cs typeface="Times New Roman" panose="02020603050405020304" pitchFamily="18" charset="0"/>
              </a:rPr>
              <a:t>: Makes certain declarations directly visible within the design unit</a:t>
            </a:r>
            <a:endParaRPr lang="tr-TR" sz="2000" dirty="0">
              <a:solidFill>
                <a:schemeClr val="bg1"/>
              </a:solidFill>
              <a:latin typeface="Times New Roman" panose="02020603050405020304" pitchFamily="18" charset="0"/>
              <a:cs typeface="Times New Roman" panose="02020603050405020304" pitchFamily="18" charset="0"/>
            </a:endParaRPr>
          </a:p>
          <a:p>
            <a:pPr lvl="3" algn="just">
              <a:lnSpc>
                <a:spcPct val="110000"/>
              </a:lnSpc>
            </a:pPr>
            <a:r>
              <a:rPr lang="tr-TR" sz="2000" b="1" dirty="0">
                <a:solidFill>
                  <a:schemeClr val="bg1"/>
                </a:solidFill>
                <a:latin typeface="Times New Roman" panose="02020603050405020304" pitchFamily="18" charset="0"/>
                <a:cs typeface="Times New Roman" panose="02020603050405020304" pitchFamily="18" charset="0"/>
              </a:rPr>
              <a:t>Context Reference</a:t>
            </a:r>
            <a:r>
              <a:rPr lang="tr-TR" sz="2000" dirty="0">
                <a:solidFill>
                  <a:schemeClr val="bg1"/>
                </a:solidFill>
                <a:latin typeface="Times New Roman" panose="02020603050405020304" pitchFamily="18" charset="0"/>
                <a:cs typeface="Times New Roman" panose="02020603050405020304" pitchFamily="18" charset="0"/>
              </a:rPr>
              <a:t>: References another context declaration</a:t>
            </a:r>
          </a:p>
          <a:p>
            <a:pPr lvl="3" algn="just">
              <a:lnSpc>
                <a:spcPct val="110000"/>
              </a:lnSpc>
            </a:pPr>
            <a:endParaRPr lang="tr-TR" sz="2000" dirty="0">
              <a:solidFill>
                <a:schemeClr val="bg1"/>
              </a:solidFill>
              <a:latin typeface="Times New Roman" panose="02020603050405020304" pitchFamily="18" charset="0"/>
              <a:cs typeface="Times New Roman" panose="02020603050405020304" pitchFamily="18" charset="0"/>
            </a:endParaRPr>
          </a:p>
          <a:p>
            <a:pPr marL="3657600" lvl="8" indent="0" algn="just">
              <a:lnSpc>
                <a:spcPct val="110000"/>
              </a:lnSpc>
              <a:buNone/>
            </a:pPr>
            <a:r>
              <a:rPr lang="en-US" sz="2000" dirty="0">
                <a:solidFill>
                  <a:schemeClr val="bg1"/>
                </a:solidFill>
                <a:latin typeface="Times New Roman" panose="02020603050405020304" pitchFamily="18" charset="0"/>
                <a:cs typeface="Times New Roman" panose="02020603050405020304" pitchFamily="18" charset="0"/>
              </a:rPr>
              <a:t>context project_context is</a:t>
            </a:r>
          </a:p>
          <a:p>
            <a:pPr marL="3657600" lvl="8" indent="0" algn="just">
              <a:lnSpc>
                <a:spcPct val="110000"/>
              </a:lnSpc>
              <a:buNone/>
            </a:pPr>
            <a:r>
              <a:rPr lang="en-US" sz="2000" dirty="0">
                <a:solidFill>
                  <a:schemeClr val="bg1"/>
                </a:solidFill>
                <a:latin typeface="Times New Roman" panose="02020603050405020304" pitchFamily="18" charset="0"/>
                <a:cs typeface="Times New Roman" panose="02020603050405020304" pitchFamily="18" charset="0"/>
              </a:rPr>
              <a:t>    library project_lib;</a:t>
            </a:r>
          </a:p>
          <a:p>
            <a:pPr marL="3657600" lvl="8" indent="0" algn="just">
              <a:lnSpc>
                <a:spcPct val="110000"/>
              </a:lnSpc>
              <a:buNone/>
            </a:pPr>
            <a:r>
              <a:rPr lang="en-US" sz="2000" dirty="0">
                <a:solidFill>
                  <a:schemeClr val="bg1"/>
                </a:solidFill>
                <a:latin typeface="Times New Roman" panose="02020603050405020304" pitchFamily="18" charset="0"/>
                <a:cs typeface="Times New Roman" panose="02020603050405020304" pitchFamily="18" charset="0"/>
              </a:rPr>
              <a:t>    use project_lib.project_defs.all;</a:t>
            </a:r>
          </a:p>
          <a:p>
            <a:pPr marL="3657600" lvl="8" indent="0" algn="just">
              <a:lnSpc>
                <a:spcPct val="110000"/>
              </a:lnSpc>
              <a:buNone/>
            </a:pPr>
            <a:r>
              <a:rPr lang="en-US" sz="2000" dirty="0">
                <a:solidFill>
                  <a:schemeClr val="bg1"/>
                </a:solidFill>
                <a:latin typeface="Times New Roman" panose="02020603050405020304" pitchFamily="18" charset="0"/>
                <a:cs typeface="Times New Roman" panose="02020603050405020304" pitchFamily="18" charset="0"/>
              </a:rPr>
              <a:t>    library IP_lib;</a:t>
            </a:r>
          </a:p>
          <a:p>
            <a:pPr marL="3657600" lvl="8" indent="0" algn="just">
              <a:lnSpc>
                <a:spcPct val="110000"/>
              </a:lnSpc>
              <a:buNone/>
            </a:pPr>
            <a:r>
              <a:rPr lang="en-US" sz="2000" dirty="0">
                <a:solidFill>
                  <a:schemeClr val="bg1"/>
                </a:solidFill>
                <a:latin typeface="Times New Roman" panose="02020603050405020304" pitchFamily="18" charset="0"/>
                <a:cs typeface="Times New Roman" panose="02020603050405020304" pitchFamily="18" charset="0"/>
              </a:rPr>
              <a:t>    context IP_lib.IP_context;</a:t>
            </a:r>
          </a:p>
          <a:p>
            <a:pPr marL="3657600" lvl="8" indent="0" algn="just">
              <a:lnSpc>
                <a:spcPct val="110000"/>
              </a:lnSpc>
              <a:buNone/>
            </a:pPr>
            <a:r>
              <a:rPr lang="en-US" sz="2000" dirty="0">
                <a:solidFill>
                  <a:schemeClr val="bg1"/>
                </a:solidFill>
                <a:latin typeface="Times New Roman" panose="02020603050405020304" pitchFamily="18" charset="0"/>
                <a:cs typeface="Times New Roman" panose="02020603050405020304" pitchFamily="18" charset="0"/>
              </a:rPr>
              <a:t>end context project_context;</a:t>
            </a:r>
            <a:endParaRPr lang="tr-TR" sz="2000" dirty="0">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6922A609-7CC7-DFCD-5870-4F0AA430CD6C}"/>
              </a:ext>
            </a:extLst>
          </p:cNvPr>
          <p:cNvSpPr txBox="1">
            <a:spLocks/>
          </p:cNvSpPr>
          <p:nvPr/>
        </p:nvSpPr>
        <p:spPr bwMode="auto">
          <a:xfrm>
            <a:off x="-593388" y="0"/>
            <a:ext cx="124611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13</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3,4</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CONTEXT DECLERATIONS / CONTEXT CLAUSE </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C8BF3E38-2C4A-27AA-DC3D-7E16E1948D42}"/>
              </a:ext>
            </a:extLst>
          </p:cNvPr>
          <p:cNvSpPr txBox="1">
            <a:spLocks/>
          </p:cNvSpPr>
          <p:nvPr/>
        </p:nvSpPr>
        <p:spPr>
          <a:xfrm>
            <a:off x="6095416" y="698604"/>
            <a:ext cx="4976260" cy="609130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lvl="1" indent="0">
              <a:lnSpc>
                <a:spcPct val="110000"/>
              </a:lnSpc>
              <a:buNone/>
            </a:pPr>
            <a:endParaRPr lang="en-US" sz="2800" b="1" dirty="0">
              <a:solidFill>
                <a:schemeClr val="bg1"/>
              </a:solidFill>
            </a:endParaRPr>
          </a:p>
        </p:txBody>
      </p:sp>
    </p:spTree>
    <p:extLst>
      <p:ext uri="{BB962C8B-B14F-4D97-AF65-F5344CB8AC3E}">
        <p14:creationId xmlns:p14="http://schemas.microsoft.com/office/powerpoint/2010/main" val="1517914795"/>
      </p:ext>
    </p:extLst>
  </p:cSld>
  <p:clrMapOvr>
    <a:masterClrMapping/>
  </p:clrMapOvr>
  <p:extLst>
    <p:ext uri="{6950BFC3-D8DA-4A85-94F7-54DA5524770B}">
      <p188:commentRel xmlns:p188="http://schemas.microsoft.com/office/powerpoint/2018/8/main" r:id="rId2"/>
    </p:ext>
  </p:extLst>
</p:sld>
</file>

<file path=ppt/slides/slide7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5B4055FB-F7D8-E7EA-F29B-4B44B520235C}"/>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BB21ACD5-A2B4-B3CF-D852-F2A9FACB2A13}"/>
              </a:ext>
            </a:extLst>
          </p:cNvPr>
          <p:cNvSpPr>
            <a:spLocks noGrp="1"/>
          </p:cNvSpPr>
          <p:nvPr>
            <p:ph idx="1"/>
          </p:nvPr>
        </p:nvSpPr>
        <p:spPr>
          <a:xfrm>
            <a:off x="642026" y="695808"/>
            <a:ext cx="10535055" cy="5463588"/>
          </a:xfrm>
        </p:spPr>
        <p:txBody>
          <a:bodyPr>
            <a:noAutofit/>
          </a:bodyPr>
          <a:lstStyle/>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The order of design unit analysis</a:t>
            </a:r>
            <a:r>
              <a:rPr lang="en-US" dirty="0">
                <a:solidFill>
                  <a:schemeClr val="bg1"/>
                </a:solidFill>
                <a:latin typeface="Times New Roman" panose="02020603050405020304" pitchFamily="18" charset="0"/>
                <a:cs typeface="Times New Roman" panose="02020603050405020304" pitchFamily="18" charset="0"/>
              </a:rPr>
              <a:t> is based on visibility rules</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b="1"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A primary unit</a:t>
            </a:r>
            <a:r>
              <a:rPr lang="en-US" dirty="0">
                <a:solidFill>
                  <a:schemeClr val="bg1"/>
                </a:solidFill>
                <a:latin typeface="Times New Roman" panose="02020603050405020304" pitchFamily="18" charset="0"/>
                <a:cs typeface="Times New Roman" panose="02020603050405020304" pitchFamily="18" charset="0"/>
              </a:rPr>
              <a:t> must be analyzed before the design unit where its name is referenced</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b="1"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A primary unit</a:t>
            </a:r>
            <a:r>
              <a:rPr lang="en-US" dirty="0">
                <a:solidFill>
                  <a:schemeClr val="bg1"/>
                </a:solidFill>
                <a:latin typeface="Times New Roman" panose="02020603050405020304" pitchFamily="18" charset="0"/>
                <a:cs typeface="Times New Roman" panose="02020603050405020304" pitchFamily="18" charset="0"/>
              </a:rPr>
              <a:t> must be analyzed before its corresponding </a:t>
            </a:r>
            <a:r>
              <a:rPr lang="en-US" b="1" dirty="0">
                <a:solidFill>
                  <a:schemeClr val="bg1"/>
                </a:solidFill>
                <a:latin typeface="Times New Roman" panose="02020603050405020304" pitchFamily="18" charset="0"/>
                <a:cs typeface="Times New Roman" panose="02020603050405020304" pitchFamily="18" charset="0"/>
              </a:rPr>
              <a:t>secondary unit</a:t>
            </a:r>
            <a:r>
              <a:rPr lang="en-US" dirty="0">
                <a:solidFill>
                  <a:schemeClr val="bg1"/>
                </a:solidFill>
                <a:latin typeface="Times New Roman" panose="02020603050405020304" pitchFamily="18" charset="0"/>
                <a:cs typeface="Times New Roman" panose="02020603050405020304" pitchFamily="18" charset="0"/>
              </a:rPr>
              <a:t>, as the secondary unit depends on the primary unit</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b="1"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b="1" dirty="0">
                <a:solidFill>
                  <a:schemeClr val="bg1"/>
                </a:solidFill>
                <a:latin typeface="Times New Roman" panose="02020603050405020304" pitchFamily="18" charset="0"/>
                <a:cs typeface="Times New Roman" panose="02020603050405020304" pitchFamily="18" charset="0"/>
              </a:rPr>
              <a:t>In case of an error</a:t>
            </a:r>
            <a:r>
              <a:rPr lang="en-US" dirty="0">
                <a:solidFill>
                  <a:schemeClr val="bg1"/>
                </a:solidFill>
                <a:latin typeface="Times New Roman" panose="02020603050405020304" pitchFamily="18" charset="0"/>
                <a:cs typeface="Times New Roman" panose="02020603050405020304" pitchFamily="18" charset="0"/>
              </a:rPr>
              <a:t>, the analysis is rejected and does not affect the working library</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dirty="0">
                <a:solidFill>
                  <a:schemeClr val="bg1"/>
                </a:solidFill>
                <a:latin typeface="Times New Roman" panose="02020603050405020304" pitchFamily="18" charset="0"/>
                <a:cs typeface="Times New Roman" panose="02020603050405020304" pitchFamily="18" charset="0"/>
              </a:rPr>
              <a:t>A </a:t>
            </a:r>
            <a:r>
              <a:rPr lang="en-US" b="1" dirty="0">
                <a:solidFill>
                  <a:schemeClr val="bg1"/>
                </a:solidFill>
                <a:latin typeface="Times New Roman" panose="02020603050405020304" pitchFamily="18" charset="0"/>
                <a:cs typeface="Times New Roman" panose="02020603050405020304" pitchFamily="18" charset="0"/>
              </a:rPr>
              <a:t>changed library unit</a:t>
            </a:r>
            <a:r>
              <a:rPr lang="en-US" dirty="0">
                <a:solidFill>
                  <a:schemeClr val="bg1"/>
                </a:solidFill>
                <a:latin typeface="Times New Roman" panose="02020603050405020304" pitchFamily="18" charset="0"/>
                <a:cs typeface="Times New Roman" panose="02020603050405020304" pitchFamily="18" charset="0"/>
              </a:rPr>
              <a:t> may affect other units that reference its name</a:t>
            </a: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endParaRPr lang="tr-TR" dirty="0">
              <a:solidFill>
                <a:schemeClr val="bg1"/>
              </a:solidFill>
              <a:latin typeface="Times New Roman" panose="02020603050405020304" pitchFamily="18" charset="0"/>
              <a:cs typeface="Times New Roman" panose="02020603050405020304" pitchFamily="18" charset="0"/>
            </a:endParaRPr>
          </a:p>
          <a:p>
            <a:pPr lvl="1" algn="just">
              <a:lnSpc>
                <a:spcPct val="110000"/>
              </a:lnSpc>
            </a:pPr>
            <a:r>
              <a:rPr lang="en-US" dirty="0">
                <a:solidFill>
                  <a:schemeClr val="bg1"/>
                </a:solidFill>
                <a:latin typeface="Times New Roman" panose="02020603050405020304" pitchFamily="18" charset="0"/>
                <a:cs typeface="Times New Roman" panose="02020603050405020304" pitchFamily="18" charset="0"/>
              </a:rPr>
              <a:t>A </a:t>
            </a:r>
            <a:r>
              <a:rPr lang="en-US" b="1" dirty="0">
                <a:solidFill>
                  <a:schemeClr val="bg1"/>
                </a:solidFill>
                <a:latin typeface="Times New Roman" panose="02020603050405020304" pitchFamily="18" charset="0"/>
                <a:cs typeface="Times New Roman" panose="02020603050405020304" pitchFamily="18" charset="0"/>
              </a:rPr>
              <a:t>changed library unit</a:t>
            </a:r>
            <a:r>
              <a:rPr lang="en-US" dirty="0">
                <a:solidFill>
                  <a:schemeClr val="bg1"/>
                </a:solidFill>
                <a:latin typeface="Times New Roman" panose="02020603050405020304" pitchFamily="18" charset="0"/>
                <a:cs typeface="Times New Roman" panose="02020603050405020304" pitchFamily="18" charset="0"/>
              </a:rPr>
              <a:t> becomes obsolete and must be reanalyzed before it can be used again</a:t>
            </a:r>
            <a:endParaRPr lang="tr-TR" dirty="0">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B2DB50FB-E2FD-2B00-9752-DED9E8339DD7}"/>
              </a:ext>
            </a:extLst>
          </p:cNvPr>
          <p:cNvSpPr txBox="1">
            <a:spLocks/>
          </p:cNvSpPr>
          <p:nvPr/>
        </p:nvSpPr>
        <p:spPr bwMode="auto">
          <a:xfrm>
            <a:off x="0" y="0"/>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13</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5</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ORDER OF ANALYSIS </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9413B26D-BA38-C8B3-A846-A970D1516E14}"/>
              </a:ext>
            </a:extLst>
          </p:cNvPr>
          <p:cNvSpPr txBox="1">
            <a:spLocks/>
          </p:cNvSpPr>
          <p:nvPr/>
        </p:nvSpPr>
        <p:spPr>
          <a:xfrm>
            <a:off x="6095416" y="698604"/>
            <a:ext cx="4976260" cy="609130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lvl="1" indent="0">
              <a:lnSpc>
                <a:spcPct val="110000"/>
              </a:lnSpc>
              <a:buNone/>
            </a:pPr>
            <a:endParaRPr lang="en-US" sz="2800" b="1" dirty="0">
              <a:solidFill>
                <a:schemeClr val="bg1"/>
              </a:solidFill>
            </a:endParaRPr>
          </a:p>
        </p:txBody>
      </p:sp>
    </p:spTree>
    <p:extLst>
      <p:ext uri="{BB962C8B-B14F-4D97-AF65-F5344CB8AC3E}">
        <p14:creationId xmlns:p14="http://schemas.microsoft.com/office/powerpoint/2010/main" val="370162812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BB8131B-848F-A970-AE86-D51247069832}"/>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FD745759-3444-CE05-BB20-ECDBC38C242B}"/>
              </a:ext>
            </a:extLst>
          </p:cNvPr>
          <p:cNvSpPr txBox="1">
            <a:spLocks/>
          </p:cNvSpPr>
          <p:nvPr/>
        </p:nvSpPr>
        <p:spPr>
          <a:xfrm>
            <a:off x="5907110" y="0"/>
            <a:ext cx="6284889" cy="4580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tr-TR" sz="2800" b="1" i="0" u="none" strike="noStrike" kern="1200" cap="all" spc="0" normalizeH="0" baseline="0" noProof="0" dirty="0">
                <a:ln>
                  <a:noFill/>
                </a:ln>
                <a:solidFill>
                  <a:srgbClr val="FF0000"/>
                </a:solidFill>
                <a:effectLst/>
                <a:uLnTx/>
                <a:uFillTx/>
                <a:latin typeface="Tw Cen MT" panose="020B0602020104020603"/>
                <a:ea typeface="+mj-ea"/>
                <a:cs typeface="+mj-cs"/>
              </a:rPr>
              <a:t>14. ELABORATION AND EXECUTION</a:t>
            </a:r>
          </a:p>
        </p:txBody>
      </p:sp>
      <p:sp>
        <p:nvSpPr>
          <p:cNvPr id="9" name="Content Placeholder 2">
            <a:extLst>
              <a:ext uri="{FF2B5EF4-FFF2-40B4-BE49-F238E27FC236}">
                <a16:creationId xmlns:a16="http://schemas.microsoft.com/office/drawing/2014/main" id="{F7F4627A-B78B-C4DE-6723-65B7165468B4}"/>
              </a:ext>
            </a:extLst>
          </p:cNvPr>
          <p:cNvSpPr txBox="1">
            <a:spLocks/>
          </p:cNvSpPr>
          <p:nvPr/>
        </p:nvSpPr>
        <p:spPr>
          <a:xfrm>
            <a:off x="5907111" y="479201"/>
            <a:ext cx="6284890" cy="409703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1000"/>
              </a:spcBef>
              <a:spcAft>
                <a:spcPts val="0"/>
              </a:spcAft>
              <a:buClrTx/>
              <a:buSzPct val="125000"/>
              <a:buFont typeface="Arial" panose="020B0604020202020204" pitchFamily="34" charset="0"/>
              <a:buNone/>
              <a:tabLst/>
              <a:defRPr/>
            </a:pPr>
            <a:r>
              <a:rPr kumimoji="0" lang="en-US" sz="2400" b="1" i="0" u="none" strike="noStrike" kern="1200" cap="none" spc="0" normalizeH="0" baseline="0" noProof="0" dirty="0">
                <a:ln>
                  <a:noFill/>
                </a:ln>
                <a:solidFill>
                  <a:srgbClr val="FF0000"/>
                </a:solidFill>
                <a:effectLst/>
                <a:uLnTx/>
                <a:uFillTx/>
                <a:latin typeface="Tw Cen MT" panose="020B0602020104020603"/>
                <a:ea typeface="+mn-ea"/>
                <a:cs typeface="+mn-cs"/>
              </a:rPr>
              <a:t> </a:t>
            </a:r>
            <a:r>
              <a:rPr kumimoji="0" lang="tr-TR" sz="2400" b="1" i="0" u="none" strike="noStrike" kern="1200" cap="none" spc="0" normalizeH="0" baseline="0" noProof="0" dirty="0">
                <a:ln>
                  <a:noFill/>
                </a:ln>
                <a:solidFill>
                  <a:srgbClr val="FF0000"/>
                </a:solidFill>
                <a:effectLst/>
                <a:uLnTx/>
                <a:uFillTx/>
                <a:latin typeface="Tw Cen MT" panose="020B0602020104020603"/>
                <a:ea typeface="+mn-ea"/>
                <a:cs typeface="+mn-cs"/>
              </a:rPr>
              <a:t>  14.1 </a:t>
            </a:r>
            <a:r>
              <a:rPr kumimoji="0" lang="en-US" sz="2400" b="1" i="0" u="none" strike="noStrike" kern="1200" cap="none" spc="0" normalizeH="0" baseline="0" noProof="0" dirty="0">
                <a:ln>
                  <a:noFill/>
                </a:ln>
                <a:solidFill>
                  <a:prstClr val="black"/>
                </a:solidFill>
                <a:effectLst/>
                <a:uLnTx/>
                <a:uFillTx/>
                <a:latin typeface="Tw Cen MT" panose="020B0602020104020603"/>
                <a:ea typeface="+mn-ea"/>
                <a:cs typeface="+mn-cs"/>
              </a:rPr>
              <a:t>General</a:t>
            </a:r>
          </a:p>
          <a:p>
            <a:pPr marL="0" marR="0" lvl="0" indent="0" algn="l" defTabSz="914400" rtl="0" eaLnBrk="1" fontAlgn="auto" latinLnBrk="0" hangingPunct="1">
              <a:lnSpc>
                <a:spcPct val="110000"/>
              </a:lnSpc>
              <a:spcBef>
                <a:spcPts val="1000"/>
              </a:spcBef>
              <a:spcAft>
                <a:spcPts val="0"/>
              </a:spcAft>
              <a:buClrTx/>
              <a:buSzPct val="125000"/>
              <a:buFont typeface="Arial" panose="020B0604020202020204" pitchFamily="34" charset="0"/>
              <a:buNone/>
              <a:tabLst/>
              <a:defRPr/>
            </a:pPr>
            <a:r>
              <a:rPr kumimoji="0" lang="en-US" sz="2400" b="1" i="0" u="none" strike="noStrike" kern="1200" cap="none" spc="0" normalizeH="0" baseline="0" noProof="0" dirty="0">
                <a:ln>
                  <a:noFill/>
                </a:ln>
                <a:solidFill>
                  <a:srgbClr val="FF0000"/>
                </a:solidFill>
                <a:effectLst/>
                <a:uLnTx/>
                <a:uFillTx/>
                <a:latin typeface="Tw Cen MT" panose="020B0602020104020603"/>
                <a:ea typeface="+mn-ea"/>
                <a:cs typeface="+mn-cs"/>
              </a:rPr>
              <a:t> </a:t>
            </a:r>
            <a:r>
              <a:rPr kumimoji="0" lang="tr-TR" sz="2400" b="1" i="0" u="none" strike="noStrike" kern="1200" cap="none" spc="0" normalizeH="0" baseline="0" noProof="0" dirty="0">
                <a:ln>
                  <a:noFill/>
                </a:ln>
                <a:solidFill>
                  <a:srgbClr val="FF0000"/>
                </a:solidFill>
                <a:effectLst/>
                <a:uLnTx/>
                <a:uFillTx/>
                <a:latin typeface="Tw Cen MT" panose="020B0602020104020603"/>
                <a:ea typeface="+mn-ea"/>
                <a:cs typeface="+mn-cs"/>
              </a:rPr>
              <a:t>  14</a:t>
            </a:r>
            <a:r>
              <a:rPr kumimoji="0" lang="en-US" sz="2400" b="1" i="0" u="none" strike="noStrike" kern="1200" cap="none" spc="0" normalizeH="0" baseline="0" noProof="0" dirty="0">
                <a:ln>
                  <a:noFill/>
                </a:ln>
                <a:solidFill>
                  <a:srgbClr val="FF0000"/>
                </a:solidFill>
                <a:effectLst/>
                <a:uLnTx/>
                <a:uFillTx/>
                <a:latin typeface="Tw Cen MT" panose="020B0602020104020603"/>
                <a:ea typeface="+mn-ea"/>
                <a:cs typeface="+mn-cs"/>
              </a:rPr>
              <a:t>.2 </a:t>
            </a:r>
            <a:r>
              <a:rPr kumimoji="0" lang="tr-TR" sz="2400" b="1" i="0" u="none" strike="noStrike" kern="1200" cap="none" spc="0" normalizeH="0" baseline="0" noProof="0" dirty="0" err="1">
                <a:ln>
                  <a:noFill/>
                </a:ln>
                <a:solidFill>
                  <a:prstClr val="black"/>
                </a:solidFill>
                <a:effectLst/>
                <a:uLnTx/>
                <a:uFillTx/>
                <a:latin typeface="Tw Cen MT" panose="020B0602020104020603"/>
                <a:ea typeface="+mn-ea"/>
                <a:cs typeface="+mn-cs"/>
              </a:rPr>
              <a:t>Elaboration</a:t>
            </a:r>
            <a:r>
              <a:rPr kumimoji="0" lang="tr-TR" sz="2400" b="1" i="0" u="none" strike="noStrike" kern="1200" cap="none" spc="0" normalizeH="0" baseline="0" noProof="0" dirty="0">
                <a:ln>
                  <a:noFill/>
                </a:ln>
                <a:solidFill>
                  <a:prstClr val="black"/>
                </a:solidFill>
                <a:effectLst/>
                <a:uLnTx/>
                <a:uFillTx/>
                <a:latin typeface="Tw Cen MT" panose="020B0602020104020603"/>
                <a:ea typeface="+mn-ea"/>
                <a:cs typeface="+mn-cs"/>
              </a:rPr>
              <a:t> of a Design </a:t>
            </a:r>
            <a:r>
              <a:rPr kumimoji="0" lang="tr-TR" sz="2400" b="1" i="0" u="none" strike="noStrike" kern="1200" cap="none" spc="0" normalizeH="0" baseline="0" noProof="0" dirty="0" err="1">
                <a:ln>
                  <a:noFill/>
                </a:ln>
                <a:solidFill>
                  <a:prstClr val="black"/>
                </a:solidFill>
                <a:effectLst/>
                <a:uLnTx/>
                <a:uFillTx/>
                <a:latin typeface="Tw Cen MT" panose="020B0602020104020603"/>
                <a:ea typeface="+mn-ea"/>
                <a:cs typeface="+mn-cs"/>
              </a:rPr>
              <a:t>Hierarchy</a:t>
            </a:r>
            <a:endParaRPr kumimoji="0" lang="en-US" sz="2400" b="1" i="0" u="none" strike="noStrike" kern="1200" cap="none" spc="0" normalizeH="0" baseline="0" noProof="0" dirty="0">
              <a:ln>
                <a:noFill/>
              </a:ln>
              <a:solidFill>
                <a:prstClr val="black"/>
              </a:solidFill>
              <a:effectLst/>
              <a:uLnTx/>
              <a:uFillTx/>
              <a:latin typeface="Tw Cen MT" panose="020B0602020104020603"/>
              <a:ea typeface="+mn-ea"/>
              <a:cs typeface="+mn-cs"/>
            </a:endParaRPr>
          </a:p>
          <a:p>
            <a:pPr marL="0" marR="0" lvl="0" indent="0" algn="l" defTabSz="914400" rtl="0" eaLnBrk="1" fontAlgn="auto" latinLnBrk="0" hangingPunct="1">
              <a:lnSpc>
                <a:spcPct val="110000"/>
              </a:lnSpc>
              <a:spcBef>
                <a:spcPts val="1000"/>
              </a:spcBef>
              <a:spcAft>
                <a:spcPts val="0"/>
              </a:spcAft>
              <a:buClrTx/>
              <a:buSzPct val="125000"/>
              <a:buFont typeface="Arial" panose="020B0604020202020204" pitchFamily="34" charset="0"/>
              <a:buNone/>
              <a:tabLst/>
              <a:defRPr/>
            </a:pPr>
            <a:r>
              <a:rPr kumimoji="0" lang="en-US" sz="2400" b="1" i="0" u="none" strike="noStrike" kern="1200" cap="none" spc="0" normalizeH="0" baseline="0" noProof="0" dirty="0">
                <a:ln>
                  <a:noFill/>
                </a:ln>
                <a:solidFill>
                  <a:srgbClr val="FF0000"/>
                </a:solidFill>
                <a:effectLst/>
                <a:uLnTx/>
                <a:uFillTx/>
                <a:latin typeface="Tw Cen MT" panose="020B0602020104020603"/>
                <a:ea typeface="+mn-ea"/>
                <a:cs typeface="+mn-cs"/>
              </a:rPr>
              <a:t> </a:t>
            </a:r>
            <a:r>
              <a:rPr kumimoji="0" lang="tr-TR" sz="2400" b="1" i="0" u="none" strike="noStrike" kern="1200" cap="none" spc="0" normalizeH="0" baseline="0" noProof="0" dirty="0">
                <a:ln>
                  <a:noFill/>
                </a:ln>
                <a:solidFill>
                  <a:srgbClr val="FF0000"/>
                </a:solidFill>
                <a:effectLst/>
                <a:uLnTx/>
                <a:uFillTx/>
                <a:latin typeface="Tw Cen MT" panose="020B0602020104020603"/>
                <a:ea typeface="+mn-ea"/>
                <a:cs typeface="+mn-cs"/>
              </a:rPr>
              <a:t>  14</a:t>
            </a:r>
            <a:r>
              <a:rPr kumimoji="0" lang="en-US" sz="2400" b="1" i="0" u="none" strike="noStrike" kern="1200" cap="none" spc="0" normalizeH="0" baseline="0" noProof="0" dirty="0">
                <a:ln>
                  <a:noFill/>
                </a:ln>
                <a:solidFill>
                  <a:srgbClr val="FF0000"/>
                </a:solidFill>
                <a:effectLst/>
                <a:uLnTx/>
                <a:uFillTx/>
                <a:latin typeface="Tw Cen MT" panose="020B0602020104020603"/>
                <a:ea typeface="+mn-ea"/>
                <a:cs typeface="+mn-cs"/>
              </a:rPr>
              <a:t>.3 </a:t>
            </a:r>
            <a:r>
              <a:rPr kumimoji="0" lang="tr-TR" sz="2400" b="1" i="0" u="none" strike="noStrike" kern="1200" cap="none" spc="0" normalizeH="0" baseline="0" noProof="0" dirty="0" err="1">
                <a:ln>
                  <a:noFill/>
                </a:ln>
                <a:solidFill>
                  <a:prstClr val="black"/>
                </a:solidFill>
                <a:effectLst/>
                <a:uLnTx/>
                <a:uFillTx/>
                <a:latin typeface="Tw Cen MT" panose="020B0602020104020603"/>
                <a:ea typeface="+mn-ea"/>
                <a:cs typeface="+mn-cs"/>
              </a:rPr>
              <a:t>Elaboration</a:t>
            </a:r>
            <a:r>
              <a:rPr kumimoji="0" lang="tr-TR" sz="2400" b="1" i="0" u="none" strike="noStrike" kern="1200" cap="none" spc="0" normalizeH="0" baseline="0" noProof="0" dirty="0">
                <a:ln>
                  <a:noFill/>
                </a:ln>
                <a:solidFill>
                  <a:prstClr val="black"/>
                </a:solidFill>
                <a:effectLst/>
                <a:uLnTx/>
                <a:uFillTx/>
                <a:latin typeface="Tw Cen MT" panose="020B0602020104020603"/>
                <a:ea typeface="+mn-ea"/>
                <a:cs typeface="+mn-cs"/>
              </a:rPr>
              <a:t> of a </a:t>
            </a:r>
            <a:r>
              <a:rPr kumimoji="0" lang="tr-TR" sz="2400" b="1" i="0" u="none" strike="noStrike" kern="1200" cap="none" spc="0" normalizeH="0" baseline="0" noProof="0" dirty="0" err="1">
                <a:ln>
                  <a:noFill/>
                </a:ln>
                <a:solidFill>
                  <a:prstClr val="black"/>
                </a:solidFill>
                <a:effectLst/>
                <a:uLnTx/>
                <a:uFillTx/>
                <a:latin typeface="Tw Cen MT" panose="020B0602020104020603"/>
                <a:ea typeface="+mn-ea"/>
                <a:cs typeface="+mn-cs"/>
              </a:rPr>
              <a:t>Block</a:t>
            </a:r>
            <a:r>
              <a:rPr kumimoji="0" lang="tr-TR" sz="2400" b="1" i="0" u="none" strike="noStrike" kern="1200" cap="none" spc="0" normalizeH="0" baseline="0" noProof="0" dirty="0">
                <a:ln>
                  <a:noFill/>
                </a:ln>
                <a:solidFill>
                  <a:prstClr val="black"/>
                </a:solidFill>
                <a:effectLst/>
                <a:uLnTx/>
                <a:uFillTx/>
                <a:latin typeface="Tw Cen MT" panose="020B0602020104020603"/>
                <a:ea typeface="+mn-ea"/>
                <a:cs typeface="+mn-cs"/>
              </a:rPr>
              <a:t>, </a:t>
            </a:r>
            <a:r>
              <a:rPr kumimoji="0" lang="tr-TR" sz="2400" b="1" i="0" u="none" strike="noStrike" kern="1200" cap="none" spc="0" normalizeH="0" baseline="0" noProof="0" dirty="0" err="1">
                <a:ln>
                  <a:noFill/>
                </a:ln>
                <a:solidFill>
                  <a:prstClr val="black"/>
                </a:solidFill>
                <a:effectLst/>
                <a:uLnTx/>
                <a:uFillTx/>
                <a:latin typeface="Tw Cen MT" panose="020B0602020104020603"/>
                <a:ea typeface="+mn-ea"/>
                <a:cs typeface="+mn-cs"/>
              </a:rPr>
              <a:t>Package</a:t>
            </a:r>
            <a:r>
              <a:rPr kumimoji="0" lang="tr-TR" sz="2400" b="1" i="0" u="none" strike="noStrike" kern="1200" cap="none" spc="0" normalizeH="0" baseline="0" noProof="0" dirty="0">
                <a:ln>
                  <a:noFill/>
                </a:ln>
                <a:solidFill>
                  <a:prstClr val="black"/>
                </a:solidFill>
                <a:effectLst/>
                <a:uLnTx/>
                <a:uFillTx/>
                <a:latin typeface="Tw Cen MT" panose="020B0602020104020603"/>
                <a:ea typeface="+mn-ea"/>
                <a:cs typeface="+mn-cs"/>
              </a:rPr>
              <a:t>, </a:t>
            </a:r>
            <a:r>
              <a:rPr kumimoji="0" lang="tr-TR" sz="2400" b="1" i="0" u="none" strike="noStrike" kern="1200" cap="none" spc="0" normalizeH="0" baseline="0" noProof="0" dirty="0" err="1">
                <a:ln>
                  <a:noFill/>
                </a:ln>
                <a:solidFill>
                  <a:prstClr val="black"/>
                </a:solidFill>
                <a:effectLst/>
                <a:uLnTx/>
                <a:uFillTx/>
                <a:latin typeface="Tw Cen MT" panose="020B0602020104020603"/>
                <a:ea typeface="+mn-ea"/>
                <a:cs typeface="+mn-cs"/>
              </a:rPr>
              <a:t>Subprogram</a:t>
            </a:r>
            <a:r>
              <a:rPr kumimoji="0" lang="tr-TR" sz="2400" b="1" i="0" u="none" strike="noStrike" kern="1200" cap="none" spc="0" normalizeH="0" baseline="0" noProof="0" dirty="0">
                <a:ln>
                  <a:noFill/>
                </a:ln>
                <a:solidFill>
                  <a:prstClr val="black"/>
                </a:solidFill>
                <a:effectLst/>
                <a:uLnTx/>
                <a:uFillTx/>
                <a:latin typeface="Tw Cen MT" panose="020B0602020104020603"/>
                <a:ea typeface="+mn-ea"/>
                <a:cs typeface="+mn-cs"/>
              </a:rPr>
              <a:t> </a:t>
            </a:r>
            <a:r>
              <a:rPr kumimoji="0" lang="tr-TR" sz="2400" b="1" i="0" u="none" strike="noStrike" kern="1200" cap="none" spc="0" normalizeH="0" baseline="0" noProof="0" dirty="0" err="1">
                <a:ln>
                  <a:noFill/>
                </a:ln>
                <a:solidFill>
                  <a:prstClr val="black"/>
                </a:solidFill>
                <a:effectLst/>
                <a:uLnTx/>
                <a:uFillTx/>
                <a:latin typeface="Tw Cen MT" panose="020B0602020104020603"/>
                <a:ea typeface="+mn-ea"/>
                <a:cs typeface="+mn-cs"/>
              </a:rPr>
              <a:t>or</a:t>
            </a:r>
            <a:r>
              <a:rPr kumimoji="0" lang="tr-TR" sz="2400" b="1" i="0" u="none" strike="noStrike" kern="1200" cap="none" spc="0" normalizeH="0" baseline="0" noProof="0" dirty="0">
                <a:ln>
                  <a:noFill/>
                </a:ln>
                <a:solidFill>
                  <a:prstClr val="black"/>
                </a:solidFill>
                <a:effectLst/>
                <a:uLnTx/>
                <a:uFillTx/>
                <a:latin typeface="Tw Cen MT" panose="020B0602020104020603"/>
                <a:ea typeface="+mn-ea"/>
                <a:cs typeface="+mn-cs"/>
              </a:rPr>
              <a:t> </a:t>
            </a:r>
            <a:r>
              <a:rPr kumimoji="0" lang="tr-TR" sz="2400" b="1" i="0" u="none" strike="noStrike" kern="1200" cap="none" spc="0" normalizeH="0" baseline="0" noProof="0" dirty="0" err="1">
                <a:ln>
                  <a:noFill/>
                </a:ln>
                <a:solidFill>
                  <a:prstClr val="black"/>
                </a:solidFill>
                <a:effectLst/>
                <a:uLnTx/>
                <a:uFillTx/>
                <a:latin typeface="Tw Cen MT" panose="020B0602020104020603"/>
                <a:ea typeface="+mn-ea"/>
                <a:cs typeface="+mn-cs"/>
              </a:rPr>
              <a:t>Protected</a:t>
            </a:r>
            <a:r>
              <a:rPr kumimoji="0" lang="tr-TR" sz="2400" b="1" i="0" u="none" strike="noStrike" kern="1200" cap="none" spc="0" normalizeH="0" baseline="0" noProof="0" dirty="0">
                <a:ln>
                  <a:noFill/>
                </a:ln>
                <a:solidFill>
                  <a:prstClr val="black"/>
                </a:solidFill>
                <a:effectLst/>
                <a:uLnTx/>
                <a:uFillTx/>
                <a:latin typeface="Tw Cen MT" panose="020B0602020104020603"/>
                <a:ea typeface="+mn-ea"/>
                <a:cs typeface="+mn-cs"/>
              </a:rPr>
              <a:t> </a:t>
            </a:r>
            <a:r>
              <a:rPr kumimoji="0" lang="tr-TR" sz="2400" b="1" i="0" u="none" strike="noStrike" kern="1200" cap="none" spc="0" normalizeH="0" baseline="0" noProof="0" dirty="0" err="1">
                <a:ln>
                  <a:noFill/>
                </a:ln>
                <a:solidFill>
                  <a:prstClr val="black"/>
                </a:solidFill>
                <a:effectLst/>
                <a:uLnTx/>
                <a:uFillTx/>
                <a:latin typeface="Tw Cen MT" panose="020B0602020104020603"/>
                <a:ea typeface="+mn-ea"/>
                <a:cs typeface="+mn-cs"/>
              </a:rPr>
              <a:t>Type</a:t>
            </a:r>
            <a:r>
              <a:rPr kumimoji="0" lang="tr-TR" sz="2400" b="1" i="0" u="none" strike="noStrike" kern="1200" cap="none" spc="0" normalizeH="0" baseline="0" noProof="0" dirty="0">
                <a:ln>
                  <a:noFill/>
                </a:ln>
                <a:solidFill>
                  <a:prstClr val="black"/>
                </a:solidFill>
                <a:effectLst/>
                <a:uLnTx/>
                <a:uFillTx/>
                <a:latin typeface="Tw Cen MT" panose="020B0602020104020603"/>
                <a:ea typeface="+mn-ea"/>
                <a:cs typeface="+mn-cs"/>
              </a:rPr>
              <a:t> </a:t>
            </a:r>
            <a:r>
              <a:rPr kumimoji="0" lang="tr-TR" sz="2400" b="1" i="0" u="none" strike="noStrike" kern="1200" cap="none" spc="0" normalizeH="0" baseline="0" noProof="0" dirty="0" err="1">
                <a:ln>
                  <a:noFill/>
                </a:ln>
                <a:solidFill>
                  <a:prstClr val="black"/>
                </a:solidFill>
                <a:effectLst/>
                <a:uLnTx/>
                <a:uFillTx/>
                <a:latin typeface="Tw Cen MT" panose="020B0602020104020603"/>
                <a:ea typeface="+mn-ea"/>
                <a:cs typeface="+mn-cs"/>
              </a:rPr>
              <a:t>Header</a:t>
            </a:r>
            <a:endParaRPr kumimoji="0" lang="en-US" sz="2400" b="1" i="0" u="none" strike="noStrike" kern="1200" cap="none" spc="0" normalizeH="0" baseline="0" noProof="0" dirty="0">
              <a:ln>
                <a:noFill/>
              </a:ln>
              <a:solidFill>
                <a:prstClr val="black"/>
              </a:solidFill>
              <a:effectLst/>
              <a:uLnTx/>
              <a:uFillTx/>
              <a:latin typeface="Tw Cen MT" panose="020B0602020104020603"/>
              <a:ea typeface="+mn-ea"/>
              <a:cs typeface="+mn-cs"/>
            </a:endParaRPr>
          </a:p>
          <a:p>
            <a:pPr marL="0" marR="0" lvl="0" indent="0" algn="l" defTabSz="914400" rtl="0" eaLnBrk="1" fontAlgn="auto" latinLnBrk="0" hangingPunct="1">
              <a:lnSpc>
                <a:spcPct val="110000"/>
              </a:lnSpc>
              <a:spcBef>
                <a:spcPts val="1000"/>
              </a:spcBef>
              <a:spcAft>
                <a:spcPts val="0"/>
              </a:spcAft>
              <a:buClrTx/>
              <a:buSzPct val="125000"/>
              <a:buFont typeface="Arial" panose="020B0604020202020204" pitchFamily="34" charset="0"/>
              <a:buNone/>
              <a:tabLst/>
              <a:defRPr/>
            </a:pPr>
            <a:r>
              <a:rPr kumimoji="0" lang="tr-TR" sz="2400" b="1" i="0" u="none" strike="noStrike" kern="1200" cap="none" spc="0" normalizeH="0" baseline="0" noProof="0" dirty="0">
                <a:ln>
                  <a:noFill/>
                </a:ln>
                <a:solidFill>
                  <a:srgbClr val="FF0000"/>
                </a:solidFill>
                <a:effectLst/>
                <a:uLnTx/>
                <a:uFillTx/>
                <a:latin typeface="Tw Cen MT" panose="020B0602020104020603"/>
                <a:ea typeface="+mn-ea"/>
                <a:cs typeface="+mn-cs"/>
              </a:rPr>
              <a:t> </a:t>
            </a:r>
            <a:r>
              <a:rPr kumimoji="0" lang="en-GB" sz="2400" b="1" i="0" u="none" strike="noStrike" kern="1200" cap="none" spc="0" normalizeH="0" baseline="0" noProof="0" dirty="0">
                <a:ln>
                  <a:noFill/>
                </a:ln>
                <a:solidFill>
                  <a:srgbClr val="FF0000"/>
                </a:solidFill>
                <a:effectLst/>
                <a:uLnTx/>
                <a:uFillTx/>
                <a:latin typeface="Tw Cen MT" panose="020B0602020104020603"/>
                <a:ea typeface="+mn-ea"/>
                <a:cs typeface="+mn-cs"/>
              </a:rPr>
              <a:t>  </a:t>
            </a:r>
            <a:r>
              <a:rPr kumimoji="0" lang="tr-TR" sz="2400" b="1" i="0" u="none" strike="noStrike" kern="1200" cap="none" spc="0" normalizeH="0" baseline="0" noProof="0" dirty="0">
                <a:ln>
                  <a:noFill/>
                </a:ln>
                <a:solidFill>
                  <a:srgbClr val="FF0000"/>
                </a:solidFill>
                <a:effectLst/>
                <a:uLnTx/>
                <a:uFillTx/>
                <a:latin typeface="Tw Cen MT" panose="020B0602020104020603"/>
                <a:ea typeface="+mn-ea"/>
                <a:cs typeface="+mn-cs"/>
              </a:rPr>
              <a:t>14</a:t>
            </a:r>
            <a:r>
              <a:rPr kumimoji="0" lang="en-US" sz="2400" b="1" i="0" u="none" strike="noStrike" kern="1200" cap="none" spc="0" normalizeH="0" baseline="0" noProof="0" dirty="0">
                <a:ln>
                  <a:noFill/>
                </a:ln>
                <a:solidFill>
                  <a:srgbClr val="FF0000"/>
                </a:solidFill>
                <a:effectLst/>
                <a:uLnTx/>
                <a:uFillTx/>
                <a:latin typeface="Tw Cen MT" panose="020B0602020104020603"/>
                <a:ea typeface="+mn-ea"/>
                <a:cs typeface="+mn-cs"/>
              </a:rPr>
              <a:t>.4 </a:t>
            </a:r>
            <a:r>
              <a:rPr kumimoji="0" lang="tr-TR" sz="2400" b="1" i="0" u="none" strike="noStrike" kern="1200" cap="none" spc="0" normalizeH="0" baseline="0" noProof="0" dirty="0" err="1">
                <a:ln>
                  <a:noFill/>
                </a:ln>
                <a:solidFill>
                  <a:prstClr val="black"/>
                </a:solidFill>
                <a:effectLst/>
                <a:uLnTx/>
                <a:uFillTx/>
                <a:latin typeface="Tw Cen MT" panose="020B0602020104020603"/>
                <a:ea typeface="+mn-ea"/>
                <a:cs typeface="+mn-cs"/>
              </a:rPr>
              <a:t>Elaboration</a:t>
            </a:r>
            <a:r>
              <a:rPr kumimoji="0" lang="tr-TR" sz="2400" b="1" i="0" u="none" strike="noStrike" kern="1200" cap="none" spc="0" normalizeH="0" baseline="0" noProof="0" dirty="0">
                <a:ln>
                  <a:noFill/>
                </a:ln>
                <a:solidFill>
                  <a:prstClr val="black"/>
                </a:solidFill>
                <a:effectLst/>
                <a:uLnTx/>
                <a:uFillTx/>
                <a:latin typeface="Tw Cen MT" panose="020B0602020104020603"/>
                <a:ea typeface="+mn-ea"/>
                <a:cs typeface="+mn-cs"/>
              </a:rPr>
              <a:t> of a </a:t>
            </a:r>
            <a:r>
              <a:rPr kumimoji="0" lang="tr-TR" sz="2400" b="1" i="0" u="none" strike="noStrike" kern="1200" cap="none" spc="0" normalizeH="0" baseline="0" noProof="0" dirty="0" err="1">
                <a:ln>
                  <a:noFill/>
                </a:ln>
                <a:solidFill>
                  <a:prstClr val="black"/>
                </a:solidFill>
                <a:effectLst/>
                <a:uLnTx/>
                <a:uFillTx/>
                <a:latin typeface="Tw Cen MT" panose="020B0602020104020603"/>
                <a:ea typeface="+mn-ea"/>
                <a:cs typeface="+mn-cs"/>
              </a:rPr>
              <a:t>Declarative</a:t>
            </a:r>
            <a:r>
              <a:rPr kumimoji="0" lang="tr-TR" sz="2400" b="1" i="0" u="none" strike="noStrike" kern="1200" cap="none" spc="0" normalizeH="0" baseline="0" noProof="0" dirty="0">
                <a:ln>
                  <a:noFill/>
                </a:ln>
                <a:solidFill>
                  <a:prstClr val="black"/>
                </a:solidFill>
                <a:effectLst/>
                <a:uLnTx/>
                <a:uFillTx/>
                <a:latin typeface="Tw Cen MT" panose="020B0602020104020603"/>
                <a:ea typeface="+mn-ea"/>
                <a:cs typeface="+mn-cs"/>
              </a:rPr>
              <a:t> </a:t>
            </a:r>
            <a:r>
              <a:rPr kumimoji="0" lang="tr-TR" sz="2400" b="1" i="0" u="none" strike="noStrike" kern="1200" cap="none" spc="0" normalizeH="0" baseline="0" noProof="0" dirty="0" err="1">
                <a:ln>
                  <a:noFill/>
                </a:ln>
                <a:solidFill>
                  <a:prstClr val="black"/>
                </a:solidFill>
                <a:effectLst/>
                <a:uLnTx/>
                <a:uFillTx/>
                <a:latin typeface="Tw Cen MT" panose="020B0602020104020603"/>
                <a:ea typeface="+mn-ea"/>
                <a:cs typeface="+mn-cs"/>
              </a:rPr>
              <a:t>Part</a:t>
            </a:r>
            <a:endParaRPr kumimoji="0" lang="tr-TR" sz="2400" b="1" i="0" u="none" strike="noStrike" kern="1200" cap="none" spc="0" normalizeH="0" baseline="0" noProof="0" dirty="0">
              <a:ln>
                <a:noFill/>
              </a:ln>
              <a:solidFill>
                <a:prstClr val="black"/>
              </a:solidFill>
              <a:effectLst/>
              <a:uLnTx/>
              <a:uFillTx/>
              <a:latin typeface="Tw Cen MT" panose="020B0602020104020603"/>
              <a:ea typeface="+mn-ea"/>
              <a:cs typeface="+mn-cs"/>
            </a:endParaRPr>
          </a:p>
          <a:p>
            <a:pPr marL="0" marR="0" lvl="0" indent="0" algn="l" defTabSz="914400" rtl="0" eaLnBrk="1" fontAlgn="auto" latinLnBrk="0" hangingPunct="1">
              <a:lnSpc>
                <a:spcPct val="110000"/>
              </a:lnSpc>
              <a:spcBef>
                <a:spcPts val="1000"/>
              </a:spcBef>
              <a:spcAft>
                <a:spcPts val="0"/>
              </a:spcAft>
              <a:buClrTx/>
              <a:buSzPct val="125000"/>
              <a:buFont typeface="Arial" panose="020B0604020202020204" pitchFamily="34" charset="0"/>
              <a:buNone/>
              <a:tabLst/>
              <a:defRPr/>
            </a:pPr>
            <a:r>
              <a:rPr kumimoji="0" lang="en-GB" sz="2400" b="1" i="0" u="none" strike="noStrike" kern="1200" cap="none" spc="0" normalizeH="0" baseline="0" noProof="0" dirty="0">
                <a:ln>
                  <a:noFill/>
                </a:ln>
                <a:solidFill>
                  <a:srgbClr val="FF0000"/>
                </a:solidFill>
                <a:effectLst/>
                <a:uLnTx/>
                <a:uFillTx/>
                <a:latin typeface="Tw Cen MT" panose="020B0602020104020603"/>
                <a:ea typeface="+mn-ea"/>
                <a:cs typeface="+mn-cs"/>
              </a:rPr>
              <a:t>   </a:t>
            </a:r>
            <a:r>
              <a:rPr kumimoji="0" lang="tr-TR" sz="2400" b="1" i="0" u="none" strike="noStrike" kern="1200" cap="none" spc="0" normalizeH="0" baseline="0" noProof="0" dirty="0">
                <a:ln>
                  <a:noFill/>
                </a:ln>
                <a:solidFill>
                  <a:srgbClr val="FF0000"/>
                </a:solidFill>
                <a:effectLst/>
                <a:uLnTx/>
                <a:uFillTx/>
                <a:latin typeface="Tw Cen MT" panose="020B0602020104020603"/>
                <a:ea typeface="+mn-ea"/>
                <a:cs typeface="+mn-cs"/>
              </a:rPr>
              <a:t>14</a:t>
            </a:r>
            <a:r>
              <a:rPr kumimoji="0" lang="en-US" sz="2400" b="1" i="0" u="none" strike="noStrike" kern="1200" cap="none" spc="0" normalizeH="0" baseline="0" noProof="0" dirty="0">
                <a:ln>
                  <a:noFill/>
                </a:ln>
                <a:solidFill>
                  <a:srgbClr val="FF0000"/>
                </a:solidFill>
                <a:effectLst/>
                <a:uLnTx/>
                <a:uFillTx/>
                <a:latin typeface="Tw Cen MT" panose="020B0602020104020603"/>
                <a:ea typeface="+mn-ea"/>
                <a:cs typeface="+mn-cs"/>
              </a:rPr>
              <a:t>.5 </a:t>
            </a:r>
            <a:r>
              <a:rPr kumimoji="0" lang="tr-TR" sz="2400" b="1" i="0" u="none" strike="noStrike" kern="1200" cap="none" spc="0" normalizeH="0" baseline="0" noProof="0" dirty="0" err="1">
                <a:ln>
                  <a:noFill/>
                </a:ln>
                <a:solidFill>
                  <a:prstClr val="black"/>
                </a:solidFill>
                <a:effectLst/>
                <a:uLnTx/>
                <a:uFillTx/>
                <a:latin typeface="Tw Cen MT" panose="020B0602020104020603"/>
                <a:ea typeface="+mn-ea"/>
                <a:cs typeface="+mn-cs"/>
              </a:rPr>
              <a:t>Elaboration</a:t>
            </a:r>
            <a:r>
              <a:rPr kumimoji="0" lang="tr-TR" sz="2400" b="1" i="0" u="none" strike="noStrike" kern="1200" cap="none" spc="0" normalizeH="0" baseline="0" noProof="0" dirty="0">
                <a:ln>
                  <a:noFill/>
                </a:ln>
                <a:solidFill>
                  <a:prstClr val="black"/>
                </a:solidFill>
                <a:effectLst/>
                <a:uLnTx/>
                <a:uFillTx/>
                <a:latin typeface="Tw Cen MT" panose="020B0602020104020603"/>
                <a:ea typeface="+mn-ea"/>
                <a:cs typeface="+mn-cs"/>
              </a:rPr>
              <a:t> of a Statement </a:t>
            </a:r>
            <a:r>
              <a:rPr kumimoji="0" lang="tr-TR" sz="2400" b="1" i="0" u="none" strike="noStrike" kern="1200" cap="none" spc="0" normalizeH="0" baseline="0" noProof="0" dirty="0" err="1">
                <a:ln>
                  <a:noFill/>
                </a:ln>
                <a:solidFill>
                  <a:prstClr val="black"/>
                </a:solidFill>
                <a:effectLst/>
                <a:uLnTx/>
                <a:uFillTx/>
                <a:latin typeface="Tw Cen MT" panose="020B0602020104020603"/>
                <a:ea typeface="+mn-ea"/>
                <a:cs typeface="+mn-cs"/>
              </a:rPr>
              <a:t>Part</a:t>
            </a:r>
            <a:r>
              <a:rPr kumimoji="0" lang="en-GB" sz="2400" b="1" i="0" u="none" strike="noStrike" kern="1200" cap="none" spc="0" normalizeH="0" baseline="0" noProof="0" dirty="0">
                <a:ln>
                  <a:noFill/>
                </a:ln>
                <a:solidFill>
                  <a:srgbClr val="FF0000"/>
                </a:solidFill>
                <a:effectLst/>
                <a:uLnTx/>
                <a:uFillTx/>
                <a:latin typeface="Tw Cen MT" panose="020B0602020104020603"/>
                <a:ea typeface="+mn-ea"/>
                <a:cs typeface="+mn-cs"/>
              </a:rPr>
              <a:t> </a:t>
            </a:r>
          </a:p>
          <a:p>
            <a:pPr marL="0" marR="0" lvl="0" indent="0" algn="l" defTabSz="914400" rtl="0" eaLnBrk="1" fontAlgn="auto" latinLnBrk="0" hangingPunct="1">
              <a:lnSpc>
                <a:spcPct val="110000"/>
              </a:lnSpc>
              <a:spcBef>
                <a:spcPts val="1000"/>
              </a:spcBef>
              <a:spcAft>
                <a:spcPts val="0"/>
              </a:spcAft>
              <a:buClrTx/>
              <a:buSzPct val="125000"/>
              <a:buFont typeface="Arial" panose="020B0604020202020204" pitchFamily="34" charset="0"/>
              <a:buNone/>
              <a:tabLst/>
              <a:defRPr/>
            </a:pPr>
            <a:r>
              <a:rPr kumimoji="0" lang="en-GB" sz="2400" b="1" i="0" u="none" strike="noStrike" kern="1200" cap="none" spc="0" normalizeH="0" baseline="0" noProof="0" dirty="0">
                <a:ln>
                  <a:noFill/>
                </a:ln>
                <a:solidFill>
                  <a:srgbClr val="FF0000"/>
                </a:solidFill>
                <a:effectLst/>
                <a:uLnTx/>
                <a:uFillTx/>
                <a:latin typeface="Tw Cen MT" panose="020B0602020104020603"/>
                <a:ea typeface="+mn-ea"/>
                <a:cs typeface="+mn-cs"/>
              </a:rPr>
              <a:t>   </a:t>
            </a:r>
            <a:r>
              <a:rPr kumimoji="0" lang="tr-TR" sz="2400" b="1" i="0" u="none" strike="noStrike" kern="1200" cap="none" spc="0" normalizeH="0" baseline="0" noProof="0" dirty="0">
                <a:ln>
                  <a:noFill/>
                </a:ln>
                <a:solidFill>
                  <a:srgbClr val="FF0000"/>
                </a:solidFill>
                <a:effectLst/>
                <a:uLnTx/>
                <a:uFillTx/>
                <a:latin typeface="Tw Cen MT" panose="020B0602020104020603"/>
                <a:ea typeface="+mn-ea"/>
                <a:cs typeface="+mn-cs"/>
              </a:rPr>
              <a:t>14</a:t>
            </a:r>
            <a:r>
              <a:rPr kumimoji="0" lang="en-US" sz="2400" b="1" i="0" u="none" strike="noStrike" kern="1200" cap="none" spc="0" normalizeH="0" baseline="0" noProof="0" dirty="0">
                <a:ln>
                  <a:noFill/>
                </a:ln>
                <a:solidFill>
                  <a:srgbClr val="FF0000"/>
                </a:solidFill>
                <a:effectLst/>
                <a:uLnTx/>
                <a:uFillTx/>
                <a:latin typeface="Tw Cen MT" panose="020B0602020104020603"/>
                <a:ea typeface="+mn-ea"/>
                <a:cs typeface="+mn-cs"/>
              </a:rPr>
              <a:t>.6 </a:t>
            </a:r>
            <a:r>
              <a:rPr kumimoji="0" lang="tr-TR" sz="2400" b="1" i="0" u="none" strike="noStrike" kern="1200" cap="none" spc="0" normalizeH="0" baseline="0" noProof="0" dirty="0" err="1">
                <a:ln>
                  <a:noFill/>
                </a:ln>
                <a:solidFill>
                  <a:prstClr val="black"/>
                </a:solidFill>
                <a:effectLst/>
                <a:uLnTx/>
                <a:uFillTx/>
                <a:latin typeface="Tw Cen MT" panose="020B0602020104020603"/>
                <a:ea typeface="+mn-ea"/>
                <a:cs typeface="+mn-cs"/>
              </a:rPr>
              <a:t>Dynamic</a:t>
            </a:r>
            <a:r>
              <a:rPr kumimoji="0" lang="tr-TR" sz="2400" b="1" i="0" u="none" strike="noStrike" kern="1200" cap="none" spc="0" normalizeH="0" baseline="0" noProof="0" dirty="0">
                <a:ln>
                  <a:noFill/>
                </a:ln>
                <a:solidFill>
                  <a:prstClr val="black"/>
                </a:solidFill>
                <a:effectLst/>
                <a:uLnTx/>
                <a:uFillTx/>
                <a:latin typeface="Tw Cen MT" panose="020B0602020104020603"/>
                <a:ea typeface="+mn-ea"/>
                <a:cs typeface="+mn-cs"/>
              </a:rPr>
              <a:t> </a:t>
            </a:r>
            <a:r>
              <a:rPr kumimoji="0" lang="tr-TR" sz="2400" b="1" i="0" u="none" strike="noStrike" kern="1200" cap="none" spc="0" normalizeH="0" baseline="0" noProof="0" dirty="0" err="1">
                <a:ln>
                  <a:noFill/>
                </a:ln>
                <a:solidFill>
                  <a:prstClr val="black"/>
                </a:solidFill>
                <a:effectLst/>
                <a:uLnTx/>
                <a:uFillTx/>
                <a:latin typeface="Tw Cen MT" panose="020B0602020104020603"/>
                <a:ea typeface="+mn-ea"/>
                <a:cs typeface="+mn-cs"/>
              </a:rPr>
              <a:t>Elaboration</a:t>
            </a:r>
            <a:endParaRPr kumimoji="0" lang="en-US" sz="2400" b="1" i="0" u="none" strike="noStrike" kern="1200" cap="none" spc="0" normalizeH="0" baseline="0" noProof="0" dirty="0">
              <a:ln>
                <a:noFill/>
              </a:ln>
              <a:solidFill>
                <a:prstClr val="black"/>
              </a:solidFill>
              <a:effectLst/>
              <a:uLnTx/>
              <a:uFillTx/>
              <a:latin typeface="Tw Cen MT" panose="020B0602020104020603"/>
              <a:ea typeface="+mn-ea"/>
              <a:cs typeface="+mn-cs"/>
            </a:endParaRPr>
          </a:p>
          <a:p>
            <a:pPr marL="0" marR="0" lvl="0" indent="0" algn="l" defTabSz="914400" rtl="0" eaLnBrk="1" fontAlgn="auto" latinLnBrk="0" hangingPunct="1">
              <a:lnSpc>
                <a:spcPct val="110000"/>
              </a:lnSpc>
              <a:spcBef>
                <a:spcPts val="1000"/>
              </a:spcBef>
              <a:spcAft>
                <a:spcPts val="0"/>
              </a:spcAft>
              <a:buClrTx/>
              <a:buSzPct val="125000"/>
              <a:buFont typeface="Arial" panose="020B0604020202020204" pitchFamily="34" charset="0"/>
              <a:buNone/>
              <a:tabLst/>
              <a:defRPr/>
            </a:pPr>
            <a:r>
              <a:rPr kumimoji="0" lang="tr-TR" sz="2400" b="1" i="0" u="none" strike="noStrike" kern="1200" cap="none" spc="0" normalizeH="0" baseline="0" noProof="0" dirty="0">
                <a:ln>
                  <a:noFill/>
                </a:ln>
                <a:solidFill>
                  <a:srgbClr val="FF0000"/>
                </a:solidFill>
                <a:effectLst/>
                <a:uLnTx/>
                <a:uFillTx/>
                <a:latin typeface="Tw Cen MT" panose="020B0602020104020603"/>
                <a:ea typeface="+mn-ea"/>
                <a:cs typeface="+mn-cs"/>
              </a:rPr>
              <a:t>   14.</a:t>
            </a:r>
            <a:r>
              <a:rPr kumimoji="0" lang="en-GB" sz="2400" b="1" i="0" u="none" strike="noStrike" kern="1200" cap="none" spc="0" normalizeH="0" baseline="0" noProof="0" dirty="0">
                <a:ln>
                  <a:noFill/>
                </a:ln>
                <a:solidFill>
                  <a:srgbClr val="FF0000"/>
                </a:solidFill>
                <a:effectLst/>
                <a:uLnTx/>
                <a:uFillTx/>
                <a:latin typeface="Tw Cen MT" panose="020B0602020104020603"/>
                <a:ea typeface="+mn-ea"/>
                <a:cs typeface="+mn-cs"/>
              </a:rPr>
              <a:t>7</a:t>
            </a:r>
            <a:r>
              <a:rPr kumimoji="0" lang="tr-TR" sz="2400" b="1" i="0" u="none" strike="noStrike" kern="1200" cap="none" spc="0" normalizeH="0" baseline="0" noProof="0" dirty="0">
                <a:ln>
                  <a:noFill/>
                </a:ln>
                <a:solidFill>
                  <a:srgbClr val="FF0000"/>
                </a:solidFill>
                <a:effectLst/>
                <a:uLnTx/>
                <a:uFillTx/>
                <a:latin typeface="Tw Cen MT" panose="020B0602020104020603"/>
                <a:ea typeface="+mn-ea"/>
                <a:cs typeface="+mn-cs"/>
              </a:rPr>
              <a:t> </a:t>
            </a:r>
            <a:r>
              <a:rPr kumimoji="0" lang="tr-TR" sz="2400" b="1" i="0" u="none" strike="noStrike" kern="1200" cap="none" spc="0" normalizeH="0" baseline="0" noProof="0" dirty="0" err="1">
                <a:ln>
                  <a:noFill/>
                </a:ln>
                <a:solidFill>
                  <a:prstClr val="black"/>
                </a:solidFill>
                <a:effectLst/>
                <a:uLnTx/>
                <a:uFillTx/>
                <a:latin typeface="Tw Cen MT" panose="020B0602020104020603"/>
                <a:ea typeface="+mn-ea"/>
                <a:cs typeface="+mn-cs"/>
              </a:rPr>
              <a:t>Execution</a:t>
            </a:r>
            <a:r>
              <a:rPr kumimoji="0" lang="tr-TR" sz="2400" b="1" i="0" u="none" strike="noStrike" kern="1200" cap="none" spc="0" normalizeH="0" baseline="0" noProof="0" dirty="0">
                <a:ln>
                  <a:noFill/>
                </a:ln>
                <a:solidFill>
                  <a:prstClr val="black"/>
                </a:solidFill>
                <a:effectLst/>
                <a:uLnTx/>
                <a:uFillTx/>
                <a:latin typeface="Tw Cen MT" panose="020B0602020104020603"/>
                <a:ea typeface="+mn-ea"/>
                <a:cs typeface="+mn-cs"/>
              </a:rPr>
              <a:t> of a Model</a:t>
            </a:r>
            <a:endParaRPr kumimoji="0" lang="en-US" sz="2400" b="1" i="0" u="none" strike="noStrike" kern="1200" cap="none" spc="0" normalizeH="0" baseline="0" noProof="0" dirty="0">
              <a:ln>
                <a:noFill/>
              </a:ln>
              <a:solidFill>
                <a:prstClr val="black"/>
              </a:solidFill>
              <a:effectLst/>
              <a:uLnTx/>
              <a:uFillTx/>
              <a:latin typeface="Tw Cen MT" panose="020B0602020104020603"/>
              <a:ea typeface="+mn-ea"/>
              <a:cs typeface="+mn-cs"/>
            </a:endParaRPr>
          </a:p>
          <a:p>
            <a:pPr marL="0" marR="0" lvl="0" indent="0" algn="l" defTabSz="914400" rtl="0" eaLnBrk="1" fontAlgn="auto" latinLnBrk="0" hangingPunct="1">
              <a:lnSpc>
                <a:spcPct val="110000"/>
              </a:lnSpc>
              <a:spcBef>
                <a:spcPts val="1000"/>
              </a:spcBef>
              <a:spcAft>
                <a:spcPts val="0"/>
              </a:spcAft>
              <a:buClrTx/>
              <a:buSzPct val="125000"/>
              <a:buFont typeface="Arial" panose="020B0604020202020204" pitchFamily="34" charset="0"/>
              <a:buNone/>
              <a:tabLst/>
              <a:defRPr/>
            </a:pPr>
            <a:r>
              <a:rPr kumimoji="0" lang="tr-TR" sz="2400" b="1" i="0" u="none" strike="noStrike" kern="1200" cap="none" spc="0" normalizeH="0" baseline="0" noProof="0" dirty="0">
                <a:ln>
                  <a:noFill/>
                </a:ln>
                <a:solidFill>
                  <a:srgbClr val="FF0000"/>
                </a:solidFill>
                <a:effectLst/>
                <a:uLnTx/>
                <a:uFillTx/>
                <a:latin typeface="Tw Cen MT" panose="020B0602020104020603"/>
                <a:ea typeface="+mn-ea"/>
                <a:cs typeface="+mn-cs"/>
              </a:rPr>
              <a:t> </a:t>
            </a:r>
            <a:r>
              <a:rPr kumimoji="0" lang="en-GB" sz="2400" b="1" i="0" u="none" strike="noStrike" kern="1200" cap="none" spc="0" normalizeH="0" baseline="0" noProof="0" dirty="0">
                <a:ln>
                  <a:noFill/>
                </a:ln>
                <a:solidFill>
                  <a:srgbClr val="FF0000"/>
                </a:solidFill>
                <a:effectLst/>
                <a:uLnTx/>
                <a:uFillTx/>
                <a:latin typeface="Tw Cen MT" panose="020B0602020104020603"/>
                <a:ea typeface="+mn-ea"/>
                <a:cs typeface="+mn-cs"/>
              </a:rPr>
              <a:t> </a:t>
            </a:r>
            <a:r>
              <a:rPr kumimoji="0" lang="tr-TR" sz="2400" b="1" i="0" u="none" strike="noStrike" kern="1200" cap="none" spc="0" normalizeH="0" baseline="0" noProof="0" dirty="0">
                <a:ln>
                  <a:noFill/>
                </a:ln>
                <a:solidFill>
                  <a:srgbClr val="FF0000"/>
                </a:solidFill>
                <a:effectLst/>
                <a:uLnTx/>
                <a:uFillTx/>
                <a:latin typeface="Tw Cen MT" panose="020B0602020104020603"/>
                <a:ea typeface="+mn-ea"/>
                <a:cs typeface="+mn-cs"/>
              </a:rPr>
              <a:t> </a:t>
            </a:r>
            <a:r>
              <a:rPr kumimoji="0" lang="en-GB" sz="2400" b="1" i="0" u="none" strike="noStrike" kern="1200" cap="none" spc="0" normalizeH="0" baseline="0" noProof="0" dirty="0">
                <a:ln>
                  <a:noFill/>
                </a:ln>
                <a:solidFill>
                  <a:srgbClr val="FF0000"/>
                </a:solidFill>
                <a:effectLst/>
                <a:uLnTx/>
                <a:uFillTx/>
                <a:latin typeface="Tw Cen MT" panose="020B0602020104020603"/>
                <a:ea typeface="+mn-ea"/>
                <a:cs typeface="+mn-cs"/>
              </a:rPr>
              <a:t>   </a:t>
            </a:r>
            <a:endParaRPr kumimoji="0" lang="en-US" sz="2400" b="1" i="0" u="none" strike="noStrike" kern="1200" cap="none" spc="0" normalizeH="0" baseline="0" noProof="0" dirty="0">
              <a:ln>
                <a:noFill/>
              </a:ln>
              <a:solidFill>
                <a:prstClr val="black"/>
              </a:solidFill>
              <a:effectLst/>
              <a:uLnTx/>
              <a:uFillTx/>
              <a:latin typeface="Tw Cen MT" panose="020B0602020104020603"/>
              <a:ea typeface="+mn-ea"/>
              <a:cs typeface="+mn-cs"/>
            </a:endParaRPr>
          </a:p>
        </p:txBody>
      </p:sp>
      <p:pic>
        <p:nvPicPr>
          <p:cNvPr id="7" name="Picture 6" descr="close up of circuit board">
            <a:extLst>
              <a:ext uri="{FF2B5EF4-FFF2-40B4-BE49-F238E27FC236}">
                <a16:creationId xmlns:a16="http://schemas.microsoft.com/office/drawing/2014/main" id="{C9AB72EA-9237-DE89-D066-2959A04C8ED5}"/>
              </a:ext>
            </a:extLst>
          </p:cNvPr>
          <p:cNvPicPr>
            <a:picLocks noChangeAspect="1"/>
          </p:cNvPicPr>
          <p:nvPr/>
        </p:nvPicPr>
        <p:blipFill rotWithShape="1">
          <a:blip r:embed="rId3">
            <a:alphaModFix amt="30000"/>
          </a:blip>
          <a:srcRect l="17220" r="9210" b="-1"/>
          <a:stretch/>
        </p:blipFill>
        <p:spPr>
          <a:xfrm>
            <a:off x="-10357" y="10"/>
            <a:ext cx="5917468" cy="6857990"/>
          </a:xfrm>
          <a:prstGeom prst="rect">
            <a:avLst/>
          </a:prstGeom>
        </p:spPr>
      </p:pic>
      <p:sp>
        <p:nvSpPr>
          <p:cNvPr id="10" name="Subtitle 2">
            <a:extLst>
              <a:ext uri="{FF2B5EF4-FFF2-40B4-BE49-F238E27FC236}">
                <a16:creationId xmlns:a16="http://schemas.microsoft.com/office/drawing/2014/main" id="{80E57893-EC59-F2DA-28FE-C0D6D1DF0D38}"/>
              </a:ext>
            </a:extLst>
          </p:cNvPr>
          <p:cNvSpPr txBox="1">
            <a:spLocks/>
          </p:cNvSpPr>
          <p:nvPr/>
        </p:nvSpPr>
        <p:spPr>
          <a:xfrm>
            <a:off x="-10358" y="152676"/>
            <a:ext cx="5982231" cy="132912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Pct val="125000"/>
              <a:buFont typeface="Arial" panose="020B0604020202020204" pitchFamily="34" charset="0"/>
              <a:buNone/>
              <a:tabLst/>
              <a:defRPr/>
            </a:pPr>
            <a:r>
              <a:rPr kumimoji="0" lang="en-US" sz="6000" b="1" i="0" u="none" strike="noStrike" kern="1200" cap="none" spc="0" normalizeH="0" baseline="0" noProof="0" dirty="0">
                <a:ln>
                  <a:noFill/>
                </a:ln>
                <a:solidFill>
                  <a:srgbClr val="FF0000"/>
                </a:solidFill>
                <a:effectLst/>
                <a:uLnTx/>
                <a:uFillTx/>
                <a:latin typeface="Tw Cen MT" panose="020B0602020104020603"/>
                <a:ea typeface="+mn-ea"/>
                <a:cs typeface="+mn-cs"/>
              </a:rPr>
              <a:t>Chapter </a:t>
            </a:r>
            <a:r>
              <a:rPr kumimoji="0" lang="tr-TR" sz="6000" b="1" i="0" u="none" strike="noStrike" kern="1200" cap="none" spc="0" normalizeH="0" baseline="0" noProof="0" dirty="0">
                <a:ln>
                  <a:noFill/>
                </a:ln>
                <a:solidFill>
                  <a:srgbClr val="FF0000"/>
                </a:solidFill>
                <a:effectLst/>
                <a:uLnTx/>
                <a:uFillTx/>
                <a:latin typeface="Tw Cen MT" panose="020B0602020104020603"/>
                <a:ea typeface="+mn-ea"/>
                <a:cs typeface="+mn-cs"/>
              </a:rPr>
              <a:t>14</a:t>
            </a:r>
            <a:endParaRPr kumimoji="0" lang="en-US" sz="6000" b="1" i="0" u="none" strike="noStrike" kern="1200" cap="none" spc="0" normalizeH="0" baseline="0" noProof="0" dirty="0">
              <a:ln>
                <a:noFill/>
              </a:ln>
              <a:solidFill>
                <a:srgbClr val="FF0000"/>
              </a:solidFill>
              <a:effectLst/>
              <a:uLnTx/>
              <a:uFillTx/>
              <a:latin typeface="Tw Cen MT" panose="020B0602020104020603"/>
              <a:ea typeface="+mn-ea"/>
              <a:cs typeface="+mn-cs"/>
            </a:endParaRPr>
          </a:p>
          <a:p>
            <a:pPr marL="0" marR="0" lvl="0" indent="0" algn="ctr" defTabSz="914400" rtl="0" eaLnBrk="1" fontAlgn="auto" latinLnBrk="0" hangingPunct="1">
              <a:lnSpc>
                <a:spcPct val="100000"/>
              </a:lnSpc>
              <a:spcBef>
                <a:spcPts val="0"/>
              </a:spcBef>
              <a:spcAft>
                <a:spcPts val="0"/>
              </a:spcAft>
              <a:buClrTx/>
              <a:buSzPct val="125000"/>
              <a:buFont typeface="Arial" panose="020B0604020202020204" pitchFamily="34" charset="0"/>
              <a:buNone/>
              <a:tabLst/>
              <a:defRPr/>
            </a:pPr>
            <a:r>
              <a:rPr kumimoji="0" lang="en-US" sz="6000" b="1" i="0" u="none" strike="noStrike" kern="1200" cap="none" spc="0" normalizeH="0" baseline="0" noProof="0" dirty="0">
                <a:ln>
                  <a:noFill/>
                </a:ln>
                <a:solidFill>
                  <a:srgbClr val="FF0000"/>
                </a:solidFill>
                <a:effectLst/>
                <a:uLnTx/>
                <a:uFillTx/>
                <a:latin typeface="Tw Cen MT" panose="020B0602020104020603"/>
                <a:ea typeface="+mn-ea"/>
                <a:cs typeface="+mn-cs"/>
              </a:rPr>
              <a:t>Presenter:</a:t>
            </a:r>
          </a:p>
          <a:p>
            <a:pPr marL="0" marR="0" lvl="0" indent="0" algn="ctr" defTabSz="914400" rtl="0" eaLnBrk="1" fontAlgn="auto" latinLnBrk="0" hangingPunct="1">
              <a:lnSpc>
                <a:spcPct val="100000"/>
              </a:lnSpc>
              <a:spcBef>
                <a:spcPts val="0"/>
              </a:spcBef>
              <a:spcAft>
                <a:spcPts val="0"/>
              </a:spcAft>
              <a:buClrTx/>
              <a:buSzPct val="125000"/>
              <a:buFont typeface="Arial" panose="020B0604020202020204" pitchFamily="34" charset="0"/>
              <a:buNone/>
              <a:tabLst/>
              <a:defRPr/>
            </a:pPr>
            <a:r>
              <a:rPr kumimoji="0" lang="en-GB" sz="6000" b="1" i="0" u="none" strike="noStrike" kern="1200" cap="none" spc="0" normalizeH="0" baseline="0" noProof="0" dirty="0">
                <a:ln>
                  <a:noFill/>
                </a:ln>
                <a:solidFill>
                  <a:prstClr val="black"/>
                </a:solidFill>
                <a:effectLst/>
                <a:uLnTx/>
                <a:uFillTx/>
                <a:latin typeface="Tw Cen MT" panose="020B0602020104020603"/>
                <a:ea typeface="+mn-ea"/>
                <a:cs typeface="+mn-cs"/>
              </a:rPr>
              <a:t>Seyit Ko</a:t>
            </a:r>
            <a:r>
              <a:rPr kumimoji="0" lang="tr-TR" sz="6000" b="1" i="0" u="none" strike="noStrike" kern="1200" cap="none" spc="0" normalizeH="0" baseline="0" noProof="0" dirty="0">
                <a:ln>
                  <a:noFill/>
                </a:ln>
                <a:solidFill>
                  <a:prstClr val="black"/>
                </a:solidFill>
                <a:effectLst/>
                <a:uLnTx/>
                <a:uFillTx/>
                <a:latin typeface="Tw Cen MT" panose="020B0602020104020603"/>
                <a:ea typeface="+mn-ea"/>
                <a:cs typeface="+mn-cs"/>
              </a:rPr>
              <a:t>çak</a:t>
            </a:r>
            <a:endParaRPr kumimoji="0" lang="en-US" sz="6000" b="1" i="1" u="none" strike="noStrike" kern="1200" cap="none" spc="0" normalizeH="0" baseline="0" noProof="0" dirty="0">
              <a:ln>
                <a:noFill/>
              </a:ln>
              <a:solidFill>
                <a:prstClr val="black"/>
              </a:solidFill>
              <a:effectLst/>
              <a:uLnTx/>
              <a:uFillTx/>
              <a:latin typeface="Tw Cen MT" panose="020B0602020104020603"/>
              <a:ea typeface="+mn-ea"/>
              <a:cs typeface="+mn-cs"/>
            </a:endParaRPr>
          </a:p>
        </p:txBody>
      </p:sp>
    </p:spTree>
    <p:extLst>
      <p:ext uri="{BB962C8B-B14F-4D97-AF65-F5344CB8AC3E}">
        <p14:creationId xmlns:p14="http://schemas.microsoft.com/office/powerpoint/2010/main" val="134648171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FD969D6B-C7D1-EB74-5C07-8C0A19D4E037}"/>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441D8A0E-1324-4DC0-DABA-4DB082884856}"/>
              </a:ext>
            </a:extLst>
          </p:cNvPr>
          <p:cNvSpPr>
            <a:spLocks noGrp="1"/>
          </p:cNvSpPr>
          <p:nvPr>
            <p:ph idx="1"/>
          </p:nvPr>
        </p:nvSpPr>
        <p:spPr>
          <a:xfrm>
            <a:off x="733876" y="698604"/>
            <a:ext cx="10724247" cy="817897"/>
          </a:xfrm>
        </p:spPr>
        <p:txBody>
          <a:bodyPr>
            <a:noAutofit/>
          </a:bodyPr>
          <a:lstStyle/>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To execute a model, the design hierarchy is first elaborated, followed by the initialization of nets, and then the repetitive simulation cycle begins, during which processes are executed and nets are updated</a:t>
            </a:r>
            <a:endParaRPr lang="tr-TR" sz="2000" dirty="0">
              <a:solidFill>
                <a:schemeClr val="bg1"/>
              </a:solidFill>
              <a:latin typeface="Times New Roman" panose="02020603050405020304" pitchFamily="18" charset="0"/>
              <a:cs typeface="Times New Roman" panose="02020603050405020304" pitchFamily="18" charset="0"/>
            </a:endParaRPr>
          </a:p>
          <a:p>
            <a:pPr>
              <a:lnSpc>
                <a:spcPct val="110000"/>
              </a:lnSpc>
            </a:pPr>
            <a:endParaRPr kumimoji="0" lang="tr-TR" altLang="tr-TR"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marL="0" indent="0">
              <a:lnSpc>
                <a:spcPct val="110000"/>
              </a:lnSpc>
              <a:buNone/>
            </a:pPr>
            <a:br>
              <a:rPr kumimoji="0" lang="tr-TR" altLang="tr-TR" sz="27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br>
            <a:endParaRPr kumimoji="0" lang="tr-TR" altLang="tr-TR" sz="27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a:lnSpc>
                <a:spcPct val="110000"/>
              </a:lnSpc>
            </a:pPr>
            <a:endParaRPr lang="en-US" sz="2700" dirty="0">
              <a:effectLst/>
              <a:latin typeface="Times New Roman" panose="02020603050405020304" pitchFamily="18" charset="0"/>
              <a:ea typeface="Calibri" panose="020F0502020204030204" pitchFamily="34" charset="0"/>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200" dirty="0">
              <a:effectLst/>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effectLst/>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
        <p:nvSpPr>
          <p:cNvPr id="8" name="Content Placeholder 2">
            <a:extLst>
              <a:ext uri="{FF2B5EF4-FFF2-40B4-BE49-F238E27FC236}">
                <a16:creationId xmlns:a16="http://schemas.microsoft.com/office/drawing/2014/main" id="{8903BD1C-328B-0241-1982-B6D2FB524C08}"/>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marR="0" lvl="0" indent="0" algn="l" defTabSz="457200" rtl="0" eaLnBrk="1" fontAlgn="base" latinLnBrk="0" hangingPunct="1">
              <a:lnSpc>
                <a:spcPct val="100000"/>
              </a:lnSpc>
              <a:spcBef>
                <a:spcPct val="0"/>
              </a:spcBef>
              <a:spcAft>
                <a:spcPts val="1200"/>
              </a:spcAft>
              <a:buClr>
                <a:srgbClr val="E60000"/>
              </a:buClr>
              <a:buSzPct val="105000"/>
              <a:buFont typeface="Times" pitchFamily="18" charset="0"/>
              <a:buNone/>
              <a:tabLst/>
              <a:defRPr/>
            </a:pP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			</a:t>
            </a:r>
            <a:r>
              <a:rPr kumimoji="0" lang="tr-TR" sz="4000" b="1" i="0" u="none" strike="noStrike" kern="1200" cap="none" spc="0" normalizeH="0" baseline="0" noProof="0" dirty="0">
                <a:ln>
                  <a:noFill/>
                </a:ln>
                <a:solidFill>
                  <a:srgbClr val="FF0000"/>
                </a:solidFill>
                <a:effectLst/>
                <a:uLnTx/>
                <a:uFillTx/>
                <a:latin typeface="Tw Cen MT (Headings)"/>
                <a:ea typeface="+mn-ea"/>
                <a:cs typeface="+mn-cs"/>
              </a:rPr>
              <a:t>14</a:t>
            </a: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a:t>
            </a:r>
            <a:r>
              <a:rPr kumimoji="0" lang="tr-TR" sz="4000" b="1" i="0" u="none" strike="noStrike" kern="1200" cap="none" spc="0" normalizeH="0" baseline="0" noProof="0" dirty="0">
                <a:ln>
                  <a:noFill/>
                </a:ln>
                <a:solidFill>
                  <a:srgbClr val="FF0000"/>
                </a:solidFill>
                <a:effectLst/>
                <a:uLnTx/>
                <a:uFillTx/>
                <a:latin typeface="Tw Cen MT (Headings)"/>
                <a:ea typeface="+mn-ea"/>
                <a:cs typeface="+mn-cs"/>
              </a:rPr>
              <a:t>1</a:t>
            </a: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 </a:t>
            </a:r>
            <a:r>
              <a:rPr kumimoji="0" lang="en-GB" sz="4000" b="1" i="0" u="none" strike="noStrike" kern="1200" cap="none" spc="0" normalizeH="0" baseline="0" noProof="0" dirty="0">
                <a:ln>
                  <a:noFill/>
                </a:ln>
                <a:solidFill>
                  <a:prstClr val="black"/>
                </a:solidFill>
                <a:effectLst/>
                <a:uLnTx/>
                <a:uFillTx/>
                <a:latin typeface="Tw Cen MT (Body)"/>
                <a:ea typeface="+mn-ea"/>
                <a:cs typeface="Times New Roman" panose="02020603050405020304" pitchFamily="18" charset="0"/>
              </a:rPr>
              <a:t>GENERAL</a:t>
            </a:r>
            <a:endParaRPr kumimoji="0" lang="en-GB" sz="4000" b="1" i="1" u="none" strike="noStrike" kern="1200" cap="none" spc="0" normalizeH="0" baseline="0" noProof="0" dirty="0">
              <a:ln>
                <a:noFill/>
              </a:ln>
              <a:solidFill>
                <a:prstClr val="black"/>
              </a:solidFill>
              <a:effectLst/>
              <a:uLnTx/>
              <a:uFillTx/>
              <a:latin typeface="Tw Cen MT (Body)"/>
              <a:ea typeface="+mn-ea"/>
              <a:cs typeface="Times New Roman" panose="02020603050405020304" pitchFamily="18" charset="0"/>
            </a:endParaRPr>
          </a:p>
        </p:txBody>
      </p:sp>
      <p:sp>
        <p:nvSpPr>
          <p:cNvPr id="4" name="Content Placeholder 2">
            <a:extLst>
              <a:ext uri="{FF2B5EF4-FFF2-40B4-BE49-F238E27FC236}">
                <a16:creationId xmlns:a16="http://schemas.microsoft.com/office/drawing/2014/main" id="{CD64DADD-EBE2-E6BE-A262-5C3FC7F2EBF8}"/>
              </a:ext>
            </a:extLst>
          </p:cNvPr>
          <p:cNvSpPr txBox="1">
            <a:spLocks/>
          </p:cNvSpPr>
          <p:nvPr/>
        </p:nvSpPr>
        <p:spPr bwMode="auto">
          <a:xfrm>
            <a:off x="0" y="1481623"/>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marR="0" lvl="0" indent="0" algn="l" defTabSz="457200" rtl="0" eaLnBrk="1" fontAlgn="base" latinLnBrk="0" hangingPunct="1">
              <a:lnSpc>
                <a:spcPct val="100000"/>
              </a:lnSpc>
              <a:spcBef>
                <a:spcPct val="0"/>
              </a:spcBef>
              <a:spcAft>
                <a:spcPts val="1200"/>
              </a:spcAft>
              <a:buClr>
                <a:srgbClr val="E60000"/>
              </a:buClr>
              <a:buSzPct val="105000"/>
              <a:buFont typeface="Times" pitchFamily="18" charset="0"/>
              <a:buNone/>
              <a:tabLst/>
              <a:defRPr/>
            </a:pP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			</a:t>
            </a:r>
            <a:r>
              <a:rPr kumimoji="0" lang="tr-TR" sz="4000" b="1" i="0" u="none" strike="noStrike" kern="1200" cap="none" spc="0" normalizeH="0" baseline="0" noProof="0" dirty="0">
                <a:ln>
                  <a:noFill/>
                </a:ln>
                <a:solidFill>
                  <a:srgbClr val="FF0000"/>
                </a:solidFill>
                <a:effectLst/>
                <a:uLnTx/>
                <a:uFillTx/>
                <a:latin typeface="Tw Cen MT (Headings)"/>
                <a:ea typeface="+mn-ea"/>
                <a:cs typeface="+mn-cs"/>
              </a:rPr>
              <a:t>14</a:t>
            </a: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a:t>
            </a:r>
            <a:r>
              <a:rPr kumimoji="0" lang="tr-TR" sz="4000" b="1" i="0" u="none" strike="noStrike" kern="1200" cap="none" spc="0" normalizeH="0" baseline="0" noProof="0" dirty="0">
                <a:ln>
                  <a:noFill/>
                </a:ln>
                <a:solidFill>
                  <a:srgbClr val="FF0000"/>
                </a:solidFill>
                <a:effectLst/>
                <a:uLnTx/>
                <a:uFillTx/>
                <a:latin typeface="Tw Cen MT (Headings)"/>
                <a:ea typeface="+mn-ea"/>
                <a:cs typeface="+mn-cs"/>
              </a:rPr>
              <a:t>2</a:t>
            </a: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 </a:t>
            </a:r>
            <a:r>
              <a:rPr kumimoji="0" lang="tr-TR" sz="4000" b="1" i="0" u="none" strike="noStrike" kern="1200" cap="none" spc="0" normalizeH="0" baseline="0" noProof="0" dirty="0">
                <a:ln>
                  <a:noFill/>
                </a:ln>
                <a:solidFill>
                  <a:prstClr val="black"/>
                </a:solidFill>
                <a:effectLst/>
                <a:uLnTx/>
                <a:uFillTx/>
                <a:latin typeface="Tw Cen MT (Body)"/>
                <a:ea typeface="+mn-ea"/>
                <a:cs typeface="Times New Roman" panose="02020603050405020304" pitchFamily="18" charset="0"/>
              </a:rPr>
              <a:t>ELABORATION OF A DESIGN HIERARCHY</a:t>
            </a:r>
            <a:endParaRPr kumimoji="0" lang="en-GB" sz="4000" b="1" i="1" u="none" strike="noStrike" kern="1200" cap="none" spc="0" normalizeH="0" baseline="0" noProof="0" dirty="0">
              <a:ln>
                <a:noFill/>
              </a:ln>
              <a:solidFill>
                <a:prstClr val="black"/>
              </a:solidFill>
              <a:effectLst/>
              <a:uLnTx/>
              <a:uFillTx/>
              <a:latin typeface="Tw Cen MT (Body)"/>
              <a:ea typeface="+mn-ea"/>
              <a:cs typeface="Times New Roman" panose="02020603050405020304" pitchFamily="18" charset="0"/>
            </a:endParaRPr>
          </a:p>
        </p:txBody>
      </p:sp>
      <p:sp>
        <p:nvSpPr>
          <p:cNvPr id="2" name="Content Placeholder 2">
            <a:extLst>
              <a:ext uri="{FF2B5EF4-FFF2-40B4-BE49-F238E27FC236}">
                <a16:creationId xmlns:a16="http://schemas.microsoft.com/office/drawing/2014/main" id="{788311DC-123B-0A6B-E102-5DD4688BB803}"/>
              </a:ext>
            </a:extLst>
          </p:cNvPr>
          <p:cNvSpPr txBox="1">
            <a:spLocks/>
          </p:cNvSpPr>
          <p:nvPr/>
        </p:nvSpPr>
        <p:spPr>
          <a:xfrm>
            <a:off x="733292" y="2024077"/>
            <a:ext cx="10724247" cy="3716323"/>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r>
              <a:rPr kumimoji="0" lang="en-US" sz="20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Definition:</a:t>
            </a:r>
            <a:br>
              <a:rPr kumimoji="0" lang="en-US"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br>
            <a:r>
              <a:rPr kumimoji="0" lang="en-US"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Creates processes interconnected by nets, enabling simulation</a:t>
            </a:r>
            <a:endParaRPr kumimoji="0" lang="tr-TR"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r>
              <a:rPr kumimoji="0" lang="en-US" altLang="tr-TR" sz="20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Process</a:t>
            </a:r>
            <a:r>
              <a:rPr kumimoji="0" lang="en-US" altLang="tr-TR"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a:t>
            </a:r>
            <a:endParaRPr kumimoji="0" lang="tr-TR" altLang="tr-TR"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685800" marR="0" lvl="1" indent="-228600" algn="l" defTabSz="914400" rtl="0" eaLnBrk="1" fontAlgn="auto" latinLnBrk="0" hangingPunct="1">
              <a:lnSpc>
                <a:spcPct val="110000"/>
              </a:lnSpc>
              <a:spcBef>
                <a:spcPts val="500"/>
              </a:spcBef>
              <a:spcAft>
                <a:spcPts val="0"/>
              </a:spcAft>
              <a:buClrTx/>
              <a:buSzPct val="125000"/>
              <a:buFont typeface="Arial" panose="020B0604020202020204" pitchFamily="34" charset="0"/>
              <a:buChar char="•"/>
              <a:tabLst/>
              <a:defRPr/>
            </a:pPr>
            <a:r>
              <a:rPr kumimoji="0" lang="en-US" altLang="tr-TR"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Executes </a:t>
            </a:r>
            <a:r>
              <a:rPr kumimoji="0" lang="en-US" altLang="tr-TR" sz="2000" b="1" i="0" u="none" strike="noStrike" kern="1200" cap="none" spc="0" normalizeH="0" baseline="0" noProof="0" dirty="0" err="1">
                <a:ln>
                  <a:noFill/>
                </a:ln>
                <a:solidFill>
                  <a:prstClr val="black"/>
                </a:solidFill>
                <a:effectLst/>
                <a:uLnTx/>
                <a:uFillTx/>
                <a:latin typeface="Times New Roman" panose="02020603050405020304" pitchFamily="18" charset="0"/>
                <a:ea typeface="+mn-ea"/>
                <a:cs typeface="Times New Roman" panose="02020603050405020304" pitchFamily="18" charset="0"/>
              </a:rPr>
              <a:t>vhpiCbStartOfElaboration</a:t>
            </a:r>
            <a:r>
              <a:rPr kumimoji="0" lang="en-US" altLang="tr-TR"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and </a:t>
            </a:r>
            <a:r>
              <a:rPr kumimoji="0" lang="en-US" altLang="tr-TR" sz="2000" b="1" i="0" u="none" strike="noStrike" kern="1200" cap="none" spc="0" normalizeH="0" baseline="0" noProof="0" dirty="0" err="1">
                <a:ln>
                  <a:noFill/>
                </a:ln>
                <a:solidFill>
                  <a:prstClr val="black"/>
                </a:solidFill>
                <a:effectLst/>
                <a:uLnTx/>
                <a:uFillTx/>
                <a:latin typeface="Times New Roman" panose="02020603050405020304" pitchFamily="18" charset="0"/>
                <a:ea typeface="+mn-ea"/>
                <a:cs typeface="Times New Roman" panose="02020603050405020304" pitchFamily="18" charset="0"/>
              </a:rPr>
              <a:t>vhpiCbEndOfElaboration</a:t>
            </a:r>
            <a:r>
              <a:rPr kumimoji="0" lang="en-US" altLang="tr-TR"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t>
            </a:r>
            <a:r>
              <a:rPr kumimoji="0" lang="en-US" altLang="tr-TR" sz="2000" b="0" i="0" u="none" strike="noStrike" kern="1200" cap="none" spc="0" normalizeH="0" baseline="0" noProof="0" dirty="0" err="1">
                <a:ln>
                  <a:noFill/>
                </a:ln>
                <a:solidFill>
                  <a:prstClr val="black"/>
                </a:solidFill>
                <a:effectLst/>
                <a:uLnTx/>
                <a:uFillTx/>
                <a:latin typeface="Times New Roman" panose="02020603050405020304" pitchFamily="18" charset="0"/>
                <a:ea typeface="+mn-ea"/>
                <a:cs typeface="Times New Roman" panose="02020603050405020304" pitchFamily="18" charset="0"/>
              </a:rPr>
              <a:t>callbacks.Prepares</a:t>
            </a:r>
            <a:r>
              <a:rPr kumimoji="0" lang="en-US" altLang="tr-TR"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block statements and implicit configurations for unbound components</a:t>
            </a:r>
            <a:endParaRPr kumimoji="0" lang="tr-TR" altLang="tr-TR"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28600" marR="0" lvl="0" indent="-228600" algn="l" defTabSz="914400" rtl="0" eaLnBrk="1" fontAlgn="auto" latinLnBrk="0" hangingPunct="1">
              <a:lnSpc>
                <a:spcPct val="120000"/>
              </a:lnSpc>
              <a:spcBef>
                <a:spcPts val="1000"/>
              </a:spcBef>
              <a:spcAft>
                <a:spcPts val="0"/>
              </a:spcAft>
              <a:buClrTx/>
              <a:buSzPct val="125000"/>
              <a:buFont typeface="Arial" panose="020B0604020202020204" pitchFamily="34" charset="0"/>
              <a:buChar char="•"/>
              <a:tabLst/>
              <a:defRPr/>
            </a:pPr>
            <a:r>
              <a:rPr kumimoji="0" lang="en-US" sz="20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Key Steps:</a:t>
            </a:r>
            <a:endParaRPr kumimoji="0" lang="en-US"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685800" marR="0" lvl="1" indent="-228600" algn="l" defTabSz="914400" rtl="0" eaLnBrk="1" fontAlgn="auto" latinLnBrk="0" hangingPunct="1">
              <a:lnSpc>
                <a:spcPct val="120000"/>
              </a:lnSpc>
              <a:spcBef>
                <a:spcPts val="500"/>
              </a:spcBef>
              <a:spcAft>
                <a:spcPts val="0"/>
              </a:spcAft>
              <a:buClrTx/>
              <a:buSzPct val="125000"/>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Elaborates packages sequentially to resolve dependencies</a:t>
            </a:r>
          </a:p>
          <a:p>
            <a:pPr marL="685800" marR="0" lvl="1" indent="-228600" algn="l" defTabSz="914400" rtl="0" eaLnBrk="1" fontAlgn="auto" latinLnBrk="0" hangingPunct="1">
              <a:lnSpc>
                <a:spcPct val="120000"/>
              </a:lnSpc>
              <a:spcBef>
                <a:spcPts val="500"/>
              </a:spcBef>
              <a:spcAft>
                <a:spcPts val="0"/>
              </a:spcAft>
              <a:buClrTx/>
              <a:buSzPct val="125000"/>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Configures PSL verification units after block elaboration</a:t>
            </a:r>
          </a:p>
          <a:p>
            <a:pPr marL="685800" marR="0" lvl="1" indent="-228600" algn="l" defTabSz="914400" rtl="0" eaLnBrk="1" fontAlgn="auto" latinLnBrk="0" hangingPunct="1">
              <a:lnSpc>
                <a:spcPct val="120000"/>
              </a:lnSpc>
              <a:spcBef>
                <a:spcPts val="500"/>
              </a:spcBef>
              <a:spcAft>
                <a:spcPts val="0"/>
              </a:spcAft>
              <a:buClrTx/>
              <a:buSzPct val="125000"/>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Creates drivers and initializes scalar signals</a:t>
            </a:r>
          </a:p>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endParaRPr kumimoji="0" lang="tr-TR" altLang="tr-TR"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0" marR="0" lvl="0" indent="0" algn="l" defTabSz="914400" rtl="0" eaLnBrk="1" fontAlgn="auto" latinLnBrk="0" hangingPunct="1">
              <a:lnSpc>
                <a:spcPct val="110000"/>
              </a:lnSpc>
              <a:spcBef>
                <a:spcPts val="1000"/>
              </a:spcBef>
              <a:spcAft>
                <a:spcPts val="0"/>
              </a:spcAft>
              <a:buClrTx/>
              <a:buSzPct val="125000"/>
              <a:buFont typeface="Arial" panose="020B0604020202020204" pitchFamily="34" charset="0"/>
              <a:buNone/>
              <a:tabLst/>
              <a:defRPr/>
            </a:pPr>
            <a:br>
              <a:rPr kumimoji="0" lang="tr-TR" altLang="tr-TR" sz="27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br>
            <a:endParaRPr kumimoji="0" lang="tr-TR" altLang="tr-TR" sz="27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endParaRPr kumimoji="0" lang="en-US" sz="2700" b="0" i="0" u="none" strike="noStrike" kern="1200" cap="none" spc="0" normalizeH="0" baseline="0" noProof="0" dirty="0">
              <a:ln>
                <a:noFill/>
              </a:ln>
              <a:solidFill>
                <a:prstClr val="white"/>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228600" marR="0" lvl="0" indent="-228600" algn="l" defTabSz="914400" rtl="0" eaLnBrk="1" fontAlgn="auto" latinLnBrk="0" hangingPunct="1">
              <a:lnSpc>
                <a:spcPct val="120000"/>
              </a:lnSpc>
              <a:spcBef>
                <a:spcPts val="1000"/>
              </a:spcBef>
              <a:spcAft>
                <a:spcPts val="0"/>
              </a:spcAft>
              <a:buClrTx/>
              <a:buSzPct val="125000"/>
              <a:buFont typeface="Arial" panose="020B0604020202020204" pitchFamily="34" charset="0"/>
              <a:buChar cha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endParaRPr kumimoji="0" lang="en-US" sz="2200" b="0" i="0" u="none" strike="noStrike" kern="12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mn-cs"/>
            </a:endParaRPr>
          </a:p>
          <a:p>
            <a:pPr marL="685800" marR="0" lvl="1" indent="-228600" algn="l" defTabSz="914400" rtl="0" eaLnBrk="1" fontAlgn="auto" latinLnBrk="0" hangingPunct="1">
              <a:lnSpc>
                <a:spcPct val="120000"/>
              </a:lnSpc>
              <a:spcBef>
                <a:spcPts val="500"/>
              </a:spcBef>
              <a:spcAft>
                <a:spcPts val="0"/>
              </a:spcAft>
              <a:buClrTx/>
              <a:buSzPct val="125000"/>
              <a:buFont typeface="Arial" panose="020B0604020202020204" pitchFamily="34" charset="0"/>
              <a:buChar cha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endParaRPr kumimoji="0" lang="en-US" sz="24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mn-cs"/>
            </a:endParaRPr>
          </a:p>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endParaRPr kumimoji="0" lang="en-GB" sz="2400" b="1" i="0" u="none" strike="noStrike" kern="1200" cap="none" spc="0" normalizeH="0" baseline="0" noProof="0" dirty="0">
              <a:ln>
                <a:noFill/>
              </a:ln>
              <a:solidFill>
                <a:prstClr val="black"/>
              </a:solidFill>
              <a:effectLst/>
              <a:uLnTx/>
              <a:uFillTx/>
              <a:latin typeface="Tw Cen MT" panose="020B0602020104020603"/>
              <a:ea typeface="+mn-ea"/>
              <a:cs typeface="+mn-cs"/>
            </a:endParaRPr>
          </a:p>
          <a:p>
            <a:pPr marL="685800" marR="0" lvl="1" indent="-228600" algn="l" defTabSz="914400" rtl="0" eaLnBrk="1" fontAlgn="auto" latinLnBrk="0" hangingPunct="1">
              <a:lnSpc>
                <a:spcPct val="110000"/>
              </a:lnSpc>
              <a:spcBef>
                <a:spcPts val="500"/>
              </a:spcBef>
              <a:spcAft>
                <a:spcPts val="0"/>
              </a:spcAft>
              <a:buClrTx/>
              <a:buSzPct val="125000"/>
              <a:buFont typeface="Arial" panose="020B0604020202020204" pitchFamily="34" charset="0"/>
              <a:buChar char="•"/>
              <a:tabLst/>
              <a:defRPr/>
            </a:pPr>
            <a:endParaRPr kumimoji="0" lang="en-GB" sz="2000" b="1" i="0" u="none" strike="noStrike" kern="1200" cap="none" spc="0" normalizeH="0" baseline="0" noProof="0" dirty="0">
              <a:ln>
                <a:noFill/>
              </a:ln>
              <a:solidFill>
                <a:prstClr val="black"/>
              </a:solidFill>
              <a:effectLst/>
              <a:uLnTx/>
              <a:uFillTx/>
              <a:latin typeface="Tw Cen MT" panose="020B0602020104020603"/>
              <a:ea typeface="+mn-ea"/>
              <a:cs typeface="+mn-cs"/>
            </a:endParaRPr>
          </a:p>
          <a:p>
            <a:pPr marL="685800" marR="0" lvl="1" indent="-228600" algn="l" defTabSz="914400" rtl="0" eaLnBrk="1" fontAlgn="auto" latinLnBrk="0" hangingPunct="1">
              <a:lnSpc>
                <a:spcPct val="110000"/>
              </a:lnSpc>
              <a:spcBef>
                <a:spcPts val="500"/>
              </a:spcBef>
              <a:spcAft>
                <a:spcPts val="0"/>
              </a:spcAft>
              <a:buClrTx/>
              <a:buSzPct val="125000"/>
              <a:buFont typeface="Arial" panose="020B0604020202020204" pitchFamily="34" charset="0"/>
              <a:buChar char="•"/>
              <a:tabLst/>
              <a:defRPr/>
            </a:pPr>
            <a:endParaRPr kumimoji="0" lang="en-US" sz="2800" b="1" i="0" u="none" strike="noStrike" kern="1200" cap="none" spc="0" normalizeH="0" baseline="0" noProof="0" dirty="0">
              <a:ln>
                <a:noFill/>
              </a:ln>
              <a:solidFill>
                <a:prstClr val="black"/>
              </a:solidFill>
              <a:effectLst/>
              <a:uLnTx/>
              <a:uFillTx/>
              <a:latin typeface="Tw Cen MT" panose="020B0602020104020603"/>
              <a:ea typeface="+mn-ea"/>
              <a:cs typeface="+mn-cs"/>
            </a:endParaRPr>
          </a:p>
        </p:txBody>
      </p:sp>
    </p:spTree>
    <p:extLst>
      <p:ext uri="{BB962C8B-B14F-4D97-AF65-F5344CB8AC3E}">
        <p14:creationId xmlns:p14="http://schemas.microsoft.com/office/powerpoint/2010/main" val="257047587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F6F13EEB-4D93-0B68-BD4D-C58D1C1D3BDB}"/>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7B5C6372-22E1-A4EC-D414-01D5C7F055A2}"/>
              </a:ext>
            </a:extLst>
          </p:cNvPr>
          <p:cNvSpPr>
            <a:spLocks noGrp="1"/>
          </p:cNvSpPr>
          <p:nvPr>
            <p:ph idx="1"/>
          </p:nvPr>
        </p:nvSpPr>
        <p:spPr>
          <a:xfrm>
            <a:off x="733876" y="698604"/>
            <a:ext cx="10724247" cy="1130196"/>
          </a:xfrm>
        </p:spPr>
        <p:txBody>
          <a:bodyPr>
            <a:noAutofit/>
          </a:bodyPr>
          <a:lstStyle/>
          <a:p>
            <a:pPr>
              <a:lnSpc>
                <a:spcPct val="110000"/>
              </a:lnSpc>
            </a:pPr>
            <a:r>
              <a:rPr lang="en-US" sz="2000" dirty="0">
                <a:solidFill>
                  <a:schemeClr val="bg1"/>
                </a:solidFill>
                <a:latin typeface="Times New Roman" panose="02020603050405020304" pitchFamily="18" charset="0"/>
                <a:cs typeface="Times New Roman" panose="02020603050405020304" pitchFamily="18" charset="0"/>
              </a:rPr>
              <a:t>Describes the preparation of </a:t>
            </a:r>
            <a:r>
              <a:rPr lang="en-US" sz="2000" b="1" dirty="0">
                <a:solidFill>
                  <a:schemeClr val="bg1"/>
                </a:solidFill>
                <a:latin typeface="Times New Roman" panose="02020603050405020304" pitchFamily="18" charset="0"/>
                <a:cs typeface="Times New Roman" panose="02020603050405020304" pitchFamily="18" charset="0"/>
              </a:rPr>
              <a:t>protected types</a:t>
            </a:r>
            <a:r>
              <a:rPr lang="en-US" sz="2000" dirty="0">
                <a:solidFill>
                  <a:schemeClr val="bg1"/>
                </a:solidFill>
                <a:latin typeface="Times New Roman" panose="02020603050405020304" pitchFamily="18" charset="0"/>
                <a:cs typeface="Times New Roman" panose="02020603050405020304" pitchFamily="18" charset="0"/>
              </a:rPr>
              <a:t>, </a:t>
            </a:r>
            <a:r>
              <a:rPr lang="en-US" sz="2000" b="1" dirty="0">
                <a:solidFill>
                  <a:schemeClr val="bg1"/>
                </a:solidFill>
                <a:latin typeface="Times New Roman" panose="02020603050405020304" pitchFamily="18" charset="0"/>
                <a:cs typeface="Times New Roman" panose="02020603050405020304" pitchFamily="18" charset="0"/>
              </a:rPr>
              <a:t>generics</a:t>
            </a:r>
            <a:r>
              <a:rPr lang="en-US" sz="2000" dirty="0">
                <a:solidFill>
                  <a:schemeClr val="bg1"/>
                </a:solidFill>
                <a:latin typeface="Times New Roman" panose="02020603050405020304" pitchFamily="18" charset="0"/>
                <a:cs typeface="Times New Roman" panose="02020603050405020304" pitchFamily="18" charset="0"/>
              </a:rPr>
              <a:t>, </a:t>
            </a:r>
            <a:r>
              <a:rPr lang="en-US" sz="2000" b="1" dirty="0">
                <a:solidFill>
                  <a:schemeClr val="bg1"/>
                </a:solidFill>
                <a:latin typeface="Times New Roman" panose="02020603050405020304" pitchFamily="18" charset="0"/>
                <a:cs typeface="Times New Roman" panose="02020603050405020304" pitchFamily="18" charset="0"/>
              </a:rPr>
              <a:t>subprograms</a:t>
            </a:r>
            <a:r>
              <a:rPr lang="en-US" sz="2000" dirty="0">
                <a:solidFill>
                  <a:schemeClr val="bg1"/>
                </a:solidFill>
                <a:latin typeface="Times New Roman" panose="02020603050405020304" pitchFamily="18" charset="0"/>
                <a:cs typeface="Times New Roman" panose="02020603050405020304" pitchFamily="18" charset="0"/>
              </a:rPr>
              <a:t>, and </a:t>
            </a:r>
            <a:r>
              <a:rPr lang="en-US" sz="2000" b="1" dirty="0">
                <a:solidFill>
                  <a:schemeClr val="bg1"/>
                </a:solidFill>
                <a:latin typeface="Times New Roman" panose="02020603050405020304" pitchFamily="18" charset="0"/>
                <a:cs typeface="Times New Roman" panose="02020603050405020304" pitchFamily="18" charset="0"/>
              </a:rPr>
              <a:t>ports</a:t>
            </a:r>
            <a:r>
              <a:rPr lang="en-US" sz="2000" dirty="0">
                <a:solidFill>
                  <a:schemeClr val="bg1"/>
                </a:solidFill>
                <a:latin typeface="Times New Roman" panose="02020603050405020304" pitchFamily="18" charset="0"/>
                <a:cs typeface="Times New Roman" panose="02020603050405020304" pitchFamily="18" charset="0"/>
              </a:rPr>
              <a:t>, including their mapping and association. This ensures all components are properly initialized and ready for simulation</a:t>
            </a:r>
            <a:endParaRPr kumimoji="0" lang="tr-TR" altLang="tr-TR"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marL="0" indent="0">
              <a:lnSpc>
                <a:spcPct val="110000"/>
              </a:lnSpc>
              <a:buNone/>
            </a:pPr>
            <a:br>
              <a:rPr kumimoji="0" lang="tr-TR" altLang="tr-TR" sz="27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br>
            <a:endParaRPr kumimoji="0" lang="tr-TR" altLang="tr-TR" sz="27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a:lnSpc>
                <a:spcPct val="110000"/>
              </a:lnSpc>
            </a:pPr>
            <a:endParaRPr lang="en-US" sz="2700" dirty="0">
              <a:effectLst/>
              <a:latin typeface="Times New Roman" panose="02020603050405020304" pitchFamily="18" charset="0"/>
              <a:ea typeface="Calibri" panose="020F0502020204030204" pitchFamily="34" charset="0"/>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200" dirty="0">
              <a:effectLst/>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effectLst/>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
        <p:nvSpPr>
          <p:cNvPr id="8" name="Content Placeholder 2">
            <a:extLst>
              <a:ext uri="{FF2B5EF4-FFF2-40B4-BE49-F238E27FC236}">
                <a16:creationId xmlns:a16="http://schemas.microsoft.com/office/drawing/2014/main" id="{D48AE83F-D5F0-ABBC-B28B-5574A6ECF633}"/>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marR="0" lvl="0" indent="0" algn="l" defTabSz="457200" rtl="0" eaLnBrk="1" fontAlgn="base" latinLnBrk="0" hangingPunct="1">
              <a:lnSpc>
                <a:spcPct val="100000"/>
              </a:lnSpc>
              <a:spcBef>
                <a:spcPct val="0"/>
              </a:spcBef>
              <a:spcAft>
                <a:spcPts val="1200"/>
              </a:spcAft>
              <a:buClr>
                <a:srgbClr val="E60000"/>
              </a:buClr>
              <a:buSzPct val="105000"/>
              <a:buFont typeface="Times" pitchFamily="18" charset="0"/>
              <a:buNone/>
              <a:tabLst/>
              <a:defRPr/>
            </a:pP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			</a:t>
            </a:r>
            <a:r>
              <a:rPr kumimoji="0" lang="tr-TR" sz="4000" b="1" i="0" u="none" strike="noStrike" kern="1200" cap="none" spc="0" normalizeH="0" baseline="0" noProof="0" dirty="0">
                <a:ln>
                  <a:noFill/>
                </a:ln>
                <a:solidFill>
                  <a:srgbClr val="FF0000"/>
                </a:solidFill>
                <a:effectLst/>
                <a:uLnTx/>
                <a:uFillTx/>
                <a:latin typeface="Tw Cen MT (Headings)"/>
                <a:ea typeface="+mn-ea"/>
                <a:cs typeface="+mn-cs"/>
              </a:rPr>
              <a:t>14</a:t>
            </a: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a:t>
            </a:r>
            <a:r>
              <a:rPr kumimoji="0" lang="tr-TR" sz="4000" b="1" i="0" u="none" strike="noStrike" kern="1200" cap="none" spc="0" normalizeH="0" baseline="0" noProof="0" dirty="0">
                <a:ln>
                  <a:noFill/>
                </a:ln>
                <a:solidFill>
                  <a:srgbClr val="FF0000"/>
                </a:solidFill>
                <a:effectLst/>
                <a:uLnTx/>
                <a:uFillTx/>
                <a:latin typeface="Tw Cen MT (Headings)"/>
                <a:ea typeface="+mn-ea"/>
                <a:cs typeface="+mn-cs"/>
              </a:rPr>
              <a:t>3</a:t>
            </a: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 </a:t>
            </a:r>
            <a:r>
              <a:rPr kumimoji="0" lang="tr-TR" sz="2000" b="1" i="0" u="none" strike="noStrike" kern="1200" cap="none" spc="0" normalizeH="0" baseline="0" noProof="0" dirty="0">
                <a:ln>
                  <a:noFill/>
                </a:ln>
                <a:solidFill>
                  <a:prstClr val="black"/>
                </a:solidFill>
                <a:effectLst/>
                <a:uLnTx/>
                <a:uFillTx/>
                <a:latin typeface="Tw Cen MT" panose="020B0602020104020603"/>
                <a:ea typeface="+mn-ea"/>
                <a:cs typeface="+mn-cs"/>
              </a:rPr>
              <a:t>ELABORATION OF a BLOCK, PACKAGE, SUBPROGRAMS OR PROTECTED TYPE HEADER</a:t>
            </a:r>
            <a:endParaRPr kumimoji="0" lang="en-GB" sz="2000" b="1" i="1" u="none" strike="noStrike" kern="1200" cap="none" spc="0" normalizeH="0" baseline="0" noProof="0" dirty="0">
              <a:ln>
                <a:noFill/>
              </a:ln>
              <a:solidFill>
                <a:prstClr val="black"/>
              </a:solidFill>
              <a:effectLst/>
              <a:uLnTx/>
              <a:uFillTx/>
              <a:latin typeface="Tw Cen MT" panose="020B0602020104020603"/>
              <a:ea typeface="+mn-ea"/>
              <a:cs typeface="Times New Roman" panose="02020603050405020304" pitchFamily="18" charset="0"/>
            </a:endParaRPr>
          </a:p>
        </p:txBody>
      </p:sp>
      <p:sp>
        <p:nvSpPr>
          <p:cNvPr id="4" name="Content Placeholder 2">
            <a:extLst>
              <a:ext uri="{FF2B5EF4-FFF2-40B4-BE49-F238E27FC236}">
                <a16:creationId xmlns:a16="http://schemas.microsoft.com/office/drawing/2014/main" id="{D378FAA0-1B20-6E7E-6371-C363E34EF72C}"/>
              </a:ext>
            </a:extLst>
          </p:cNvPr>
          <p:cNvSpPr txBox="1">
            <a:spLocks/>
          </p:cNvSpPr>
          <p:nvPr/>
        </p:nvSpPr>
        <p:spPr bwMode="auto">
          <a:xfrm>
            <a:off x="1168" y="1761905"/>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marR="0" lvl="0" indent="0" algn="l" defTabSz="457200" rtl="0" eaLnBrk="1" fontAlgn="base" latinLnBrk="0" hangingPunct="1">
              <a:lnSpc>
                <a:spcPct val="100000"/>
              </a:lnSpc>
              <a:spcBef>
                <a:spcPct val="0"/>
              </a:spcBef>
              <a:spcAft>
                <a:spcPts val="1200"/>
              </a:spcAft>
              <a:buClr>
                <a:srgbClr val="E60000"/>
              </a:buClr>
              <a:buSzPct val="105000"/>
              <a:buFont typeface="Times" pitchFamily="18" charset="0"/>
              <a:buNone/>
              <a:tabLst/>
              <a:defRPr/>
            </a:pP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			</a:t>
            </a:r>
            <a:r>
              <a:rPr kumimoji="0" lang="tr-TR" sz="4000" b="1" i="0" u="none" strike="noStrike" kern="1200" cap="none" spc="0" normalizeH="0" baseline="0" noProof="0" dirty="0">
                <a:ln>
                  <a:noFill/>
                </a:ln>
                <a:solidFill>
                  <a:srgbClr val="FF0000"/>
                </a:solidFill>
                <a:effectLst/>
                <a:uLnTx/>
                <a:uFillTx/>
                <a:latin typeface="Tw Cen MT (Headings)"/>
                <a:ea typeface="+mn-ea"/>
                <a:cs typeface="+mn-cs"/>
              </a:rPr>
              <a:t>14</a:t>
            </a: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a:t>
            </a:r>
            <a:r>
              <a:rPr kumimoji="0" lang="tr-TR" sz="4000" b="1" i="0" u="none" strike="noStrike" kern="1200" cap="none" spc="0" normalizeH="0" baseline="0" noProof="0" dirty="0">
                <a:ln>
                  <a:noFill/>
                </a:ln>
                <a:solidFill>
                  <a:srgbClr val="FF0000"/>
                </a:solidFill>
                <a:effectLst/>
                <a:uLnTx/>
                <a:uFillTx/>
                <a:latin typeface="Tw Cen MT (Headings)"/>
                <a:ea typeface="+mn-ea"/>
                <a:cs typeface="+mn-cs"/>
              </a:rPr>
              <a:t>4</a:t>
            </a: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 </a:t>
            </a:r>
            <a:r>
              <a:rPr kumimoji="0" lang="tr-TR" sz="4000" b="1" i="0" u="none" strike="noStrike" kern="1200" cap="none" spc="0" normalizeH="0" baseline="0" noProof="0" dirty="0">
                <a:ln>
                  <a:noFill/>
                </a:ln>
                <a:solidFill>
                  <a:prstClr val="black"/>
                </a:solidFill>
                <a:effectLst/>
                <a:uLnTx/>
                <a:uFillTx/>
                <a:latin typeface="Tw Cen MT (Body)"/>
                <a:ea typeface="+mn-ea"/>
                <a:cs typeface="Times New Roman" panose="02020603050405020304" pitchFamily="18" charset="0"/>
              </a:rPr>
              <a:t>ELABORATION OF A DECLARATIVE </a:t>
            </a:r>
            <a:r>
              <a:rPr kumimoji="0" lang="tr-TR" sz="4000" b="1" i="1" u="none" strike="noStrike" kern="1200" cap="none" spc="0" normalizeH="0" baseline="0" noProof="0" dirty="0">
                <a:ln>
                  <a:noFill/>
                </a:ln>
                <a:solidFill>
                  <a:prstClr val="black"/>
                </a:solidFill>
                <a:effectLst/>
                <a:uLnTx/>
                <a:uFillTx/>
                <a:latin typeface="Tw Cen MT (Body)"/>
                <a:ea typeface="+mn-ea"/>
                <a:cs typeface="Times New Roman" panose="02020603050405020304" pitchFamily="18" charset="0"/>
              </a:rPr>
              <a:t>PART</a:t>
            </a:r>
            <a:endParaRPr kumimoji="0" lang="tr-TR" sz="4000" b="1" i="0" u="none" strike="noStrike" kern="1200" cap="none" spc="0" normalizeH="0" baseline="0" noProof="0" dirty="0">
              <a:ln>
                <a:noFill/>
              </a:ln>
              <a:solidFill>
                <a:prstClr val="black"/>
              </a:solidFill>
              <a:effectLst/>
              <a:uLnTx/>
              <a:uFillTx/>
              <a:latin typeface="Tw Cen MT (Body)"/>
              <a:ea typeface="+mn-ea"/>
              <a:cs typeface="Times New Roman" panose="02020603050405020304" pitchFamily="18" charset="0"/>
            </a:endParaRPr>
          </a:p>
        </p:txBody>
      </p:sp>
      <p:sp>
        <p:nvSpPr>
          <p:cNvPr id="2" name="Content Placeholder 2">
            <a:extLst>
              <a:ext uri="{FF2B5EF4-FFF2-40B4-BE49-F238E27FC236}">
                <a16:creationId xmlns:a16="http://schemas.microsoft.com/office/drawing/2014/main" id="{60E3AB09-79B3-3DBB-04A4-FB0BF9CAC041}"/>
              </a:ext>
            </a:extLst>
          </p:cNvPr>
          <p:cNvSpPr txBox="1">
            <a:spLocks/>
          </p:cNvSpPr>
          <p:nvPr/>
        </p:nvSpPr>
        <p:spPr>
          <a:xfrm>
            <a:off x="733876" y="2375423"/>
            <a:ext cx="10724247" cy="1345656"/>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Type definitions, subtypes, subprograms, and protected types are elaborated sequentially</a:t>
            </a:r>
            <a:endParaRPr kumimoji="0" lang="tr-TR"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Attribute, configuration, and disconnection specifications are processed</a:t>
            </a:r>
            <a:endParaRPr kumimoji="0" lang="tr-TR"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Binding information, default values, and signal associations are properly established</a:t>
            </a:r>
            <a:endParaRPr kumimoji="0" lang="tr-TR"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0" marR="0" lvl="0" indent="0" algn="l" defTabSz="914400" rtl="0" eaLnBrk="1" fontAlgn="auto" latinLnBrk="0" hangingPunct="1">
              <a:lnSpc>
                <a:spcPct val="110000"/>
              </a:lnSpc>
              <a:spcBef>
                <a:spcPts val="1000"/>
              </a:spcBef>
              <a:spcAft>
                <a:spcPts val="0"/>
              </a:spcAft>
              <a:buClrTx/>
              <a:buSzPct val="125000"/>
              <a:buFont typeface="Arial" panose="020B0604020202020204" pitchFamily="34" charset="0"/>
              <a:buNone/>
              <a:tabLst/>
              <a:defRPr/>
            </a:pPr>
            <a:endParaRPr kumimoji="0" lang="tr-TR" altLang="tr-TR"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0" marR="0" lvl="0" indent="0" algn="l" defTabSz="914400" rtl="0" eaLnBrk="1" fontAlgn="auto" latinLnBrk="0" hangingPunct="1">
              <a:lnSpc>
                <a:spcPct val="110000"/>
              </a:lnSpc>
              <a:spcBef>
                <a:spcPts val="1000"/>
              </a:spcBef>
              <a:spcAft>
                <a:spcPts val="0"/>
              </a:spcAft>
              <a:buClrTx/>
              <a:buSzPct val="125000"/>
              <a:buFont typeface="Arial" panose="020B0604020202020204" pitchFamily="34" charset="0"/>
              <a:buNone/>
              <a:tabLst/>
              <a:defRPr/>
            </a:pPr>
            <a:br>
              <a:rPr kumimoji="0" lang="tr-TR" altLang="tr-TR" sz="27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br>
            <a:endParaRPr kumimoji="0" lang="tr-TR" altLang="tr-TR" sz="27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endParaRPr kumimoji="0" lang="en-US" sz="2700" b="0" i="0" u="none" strike="noStrike" kern="1200" cap="none" spc="0" normalizeH="0" baseline="0" noProof="0" dirty="0">
              <a:ln>
                <a:noFill/>
              </a:ln>
              <a:solidFill>
                <a:prstClr val="white"/>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228600" marR="0" lvl="0" indent="-228600" algn="l" defTabSz="914400" rtl="0" eaLnBrk="1" fontAlgn="auto" latinLnBrk="0" hangingPunct="1">
              <a:lnSpc>
                <a:spcPct val="120000"/>
              </a:lnSpc>
              <a:spcBef>
                <a:spcPts val="1000"/>
              </a:spcBef>
              <a:spcAft>
                <a:spcPts val="0"/>
              </a:spcAft>
              <a:buClrTx/>
              <a:buSzPct val="125000"/>
              <a:buFont typeface="Arial" panose="020B0604020202020204" pitchFamily="34" charset="0"/>
              <a:buChar cha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endParaRPr kumimoji="0" lang="en-US" sz="2200" b="0" i="0" u="none" strike="noStrike" kern="12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mn-cs"/>
            </a:endParaRPr>
          </a:p>
          <a:p>
            <a:pPr marL="685800" marR="0" lvl="1" indent="-228600" algn="l" defTabSz="914400" rtl="0" eaLnBrk="1" fontAlgn="auto" latinLnBrk="0" hangingPunct="1">
              <a:lnSpc>
                <a:spcPct val="120000"/>
              </a:lnSpc>
              <a:spcBef>
                <a:spcPts val="500"/>
              </a:spcBef>
              <a:spcAft>
                <a:spcPts val="0"/>
              </a:spcAft>
              <a:buClrTx/>
              <a:buSzPct val="125000"/>
              <a:buFont typeface="Arial" panose="020B0604020202020204" pitchFamily="34" charset="0"/>
              <a:buChar cha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endParaRPr kumimoji="0" lang="en-US" sz="24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mn-cs"/>
            </a:endParaRPr>
          </a:p>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endParaRPr kumimoji="0" lang="en-GB" sz="2400" b="1" i="0" u="none" strike="noStrike" kern="1200" cap="none" spc="0" normalizeH="0" baseline="0" noProof="0" dirty="0">
              <a:ln>
                <a:noFill/>
              </a:ln>
              <a:solidFill>
                <a:prstClr val="black"/>
              </a:solidFill>
              <a:effectLst/>
              <a:uLnTx/>
              <a:uFillTx/>
              <a:latin typeface="Tw Cen MT" panose="020B0602020104020603"/>
              <a:ea typeface="+mn-ea"/>
              <a:cs typeface="+mn-cs"/>
            </a:endParaRPr>
          </a:p>
          <a:p>
            <a:pPr marL="685800" marR="0" lvl="1" indent="-228600" algn="l" defTabSz="914400" rtl="0" eaLnBrk="1" fontAlgn="auto" latinLnBrk="0" hangingPunct="1">
              <a:lnSpc>
                <a:spcPct val="110000"/>
              </a:lnSpc>
              <a:spcBef>
                <a:spcPts val="500"/>
              </a:spcBef>
              <a:spcAft>
                <a:spcPts val="0"/>
              </a:spcAft>
              <a:buClrTx/>
              <a:buSzPct val="125000"/>
              <a:buFont typeface="Arial" panose="020B0604020202020204" pitchFamily="34" charset="0"/>
              <a:buChar char="•"/>
              <a:tabLst/>
              <a:defRPr/>
            </a:pPr>
            <a:endParaRPr kumimoji="0" lang="en-GB" sz="2000" b="1" i="0" u="none" strike="noStrike" kern="1200" cap="none" spc="0" normalizeH="0" baseline="0" noProof="0" dirty="0">
              <a:ln>
                <a:noFill/>
              </a:ln>
              <a:solidFill>
                <a:prstClr val="black"/>
              </a:solidFill>
              <a:effectLst/>
              <a:uLnTx/>
              <a:uFillTx/>
              <a:latin typeface="Tw Cen MT" panose="020B0602020104020603"/>
              <a:ea typeface="+mn-ea"/>
              <a:cs typeface="+mn-cs"/>
            </a:endParaRPr>
          </a:p>
          <a:p>
            <a:pPr marL="685800" marR="0" lvl="1" indent="-228600" algn="l" defTabSz="914400" rtl="0" eaLnBrk="1" fontAlgn="auto" latinLnBrk="0" hangingPunct="1">
              <a:lnSpc>
                <a:spcPct val="110000"/>
              </a:lnSpc>
              <a:spcBef>
                <a:spcPts val="500"/>
              </a:spcBef>
              <a:spcAft>
                <a:spcPts val="0"/>
              </a:spcAft>
              <a:buClrTx/>
              <a:buSzPct val="125000"/>
              <a:buFont typeface="Arial" panose="020B0604020202020204" pitchFamily="34" charset="0"/>
              <a:buChar char="•"/>
              <a:tabLst/>
              <a:defRPr/>
            </a:pPr>
            <a:endParaRPr kumimoji="0" lang="en-US" sz="2800" b="1" i="0" u="none" strike="noStrike" kern="1200" cap="none" spc="0" normalizeH="0" baseline="0" noProof="0" dirty="0">
              <a:ln>
                <a:noFill/>
              </a:ln>
              <a:solidFill>
                <a:prstClr val="black"/>
              </a:solidFill>
              <a:effectLst/>
              <a:uLnTx/>
              <a:uFillTx/>
              <a:latin typeface="Tw Cen MT" panose="020B0602020104020603"/>
              <a:ea typeface="+mn-ea"/>
              <a:cs typeface="+mn-cs"/>
            </a:endParaRPr>
          </a:p>
        </p:txBody>
      </p:sp>
      <p:sp>
        <p:nvSpPr>
          <p:cNvPr id="5" name="Content Placeholder 2">
            <a:extLst>
              <a:ext uri="{FF2B5EF4-FFF2-40B4-BE49-F238E27FC236}">
                <a16:creationId xmlns:a16="http://schemas.microsoft.com/office/drawing/2014/main" id="{45BFA200-5CD9-DBAD-9A71-9B11FAD99D59}"/>
              </a:ext>
            </a:extLst>
          </p:cNvPr>
          <p:cNvSpPr txBox="1">
            <a:spLocks/>
          </p:cNvSpPr>
          <p:nvPr/>
        </p:nvSpPr>
        <p:spPr bwMode="auto">
          <a:xfrm>
            <a:off x="0" y="3721079"/>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marR="0" lvl="0" indent="0" algn="l" defTabSz="457200" rtl="0" eaLnBrk="1" fontAlgn="base" latinLnBrk="0" hangingPunct="1">
              <a:lnSpc>
                <a:spcPct val="100000"/>
              </a:lnSpc>
              <a:spcBef>
                <a:spcPct val="0"/>
              </a:spcBef>
              <a:spcAft>
                <a:spcPts val="1200"/>
              </a:spcAft>
              <a:buClr>
                <a:srgbClr val="E60000"/>
              </a:buClr>
              <a:buSzPct val="105000"/>
              <a:buFont typeface="Times" pitchFamily="18" charset="0"/>
              <a:buNone/>
              <a:tabLst/>
              <a:defRPr/>
            </a:pP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			</a:t>
            </a:r>
            <a:r>
              <a:rPr kumimoji="0" lang="tr-TR" sz="4000" b="1" i="0" u="none" strike="noStrike" kern="1200" cap="none" spc="0" normalizeH="0" baseline="0" noProof="0" dirty="0">
                <a:ln>
                  <a:noFill/>
                </a:ln>
                <a:solidFill>
                  <a:srgbClr val="FF0000"/>
                </a:solidFill>
                <a:effectLst/>
                <a:uLnTx/>
                <a:uFillTx/>
                <a:latin typeface="Tw Cen MT (Headings)"/>
                <a:ea typeface="+mn-ea"/>
                <a:cs typeface="+mn-cs"/>
              </a:rPr>
              <a:t>14</a:t>
            </a: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a:t>
            </a:r>
            <a:r>
              <a:rPr kumimoji="0" lang="tr-TR" sz="4000" b="1" i="0" u="none" strike="noStrike" kern="1200" cap="none" spc="0" normalizeH="0" baseline="0" noProof="0" dirty="0">
                <a:ln>
                  <a:noFill/>
                </a:ln>
                <a:solidFill>
                  <a:srgbClr val="FF0000"/>
                </a:solidFill>
                <a:effectLst/>
                <a:uLnTx/>
                <a:uFillTx/>
                <a:latin typeface="Tw Cen MT (Headings)"/>
                <a:ea typeface="+mn-ea"/>
                <a:cs typeface="+mn-cs"/>
              </a:rPr>
              <a:t>5</a:t>
            </a: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 </a:t>
            </a:r>
            <a:r>
              <a:rPr kumimoji="0" lang="tr-TR" sz="4000" b="1" i="0" u="none" strike="noStrike" kern="1200" cap="none" spc="0" normalizeH="0" baseline="0" noProof="0" dirty="0">
                <a:ln>
                  <a:noFill/>
                </a:ln>
                <a:solidFill>
                  <a:prstClr val="black"/>
                </a:solidFill>
                <a:effectLst/>
                <a:uLnTx/>
                <a:uFillTx/>
                <a:latin typeface="Tw Cen MT (Body)"/>
                <a:ea typeface="+mn-ea"/>
                <a:cs typeface="Times New Roman" panose="02020603050405020304" pitchFamily="18" charset="0"/>
              </a:rPr>
              <a:t>ELABORATION OF A STATEMENT </a:t>
            </a:r>
            <a:r>
              <a:rPr kumimoji="0" lang="tr-TR" sz="4000" b="1" i="1" u="none" strike="noStrike" kern="1200" cap="none" spc="0" normalizeH="0" baseline="0" noProof="0" dirty="0">
                <a:ln>
                  <a:noFill/>
                </a:ln>
                <a:solidFill>
                  <a:prstClr val="black"/>
                </a:solidFill>
                <a:effectLst/>
                <a:uLnTx/>
                <a:uFillTx/>
                <a:latin typeface="Tw Cen MT (Body)"/>
                <a:ea typeface="+mn-ea"/>
                <a:cs typeface="Times New Roman" panose="02020603050405020304" pitchFamily="18" charset="0"/>
              </a:rPr>
              <a:t>PART</a:t>
            </a:r>
            <a:endParaRPr kumimoji="0" lang="tr-TR" sz="4000" b="1" i="0" u="none" strike="noStrike" kern="1200" cap="none" spc="0" normalizeH="0" baseline="0" noProof="0" dirty="0">
              <a:ln>
                <a:noFill/>
              </a:ln>
              <a:solidFill>
                <a:prstClr val="black"/>
              </a:solidFill>
              <a:effectLst/>
              <a:uLnTx/>
              <a:uFillTx/>
              <a:latin typeface="Tw Cen MT (Body)"/>
              <a:ea typeface="+mn-ea"/>
              <a:cs typeface="Times New Roman" panose="02020603050405020304" pitchFamily="18" charset="0"/>
            </a:endParaRPr>
          </a:p>
        </p:txBody>
      </p:sp>
      <p:sp>
        <p:nvSpPr>
          <p:cNvPr id="7" name="Content Placeholder 2">
            <a:extLst>
              <a:ext uri="{FF2B5EF4-FFF2-40B4-BE49-F238E27FC236}">
                <a16:creationId xmlns:a16="http://schemas.microsoft.com/office/drawing/2014/main" id="{9A60BAC7-069F-5CCC-056E-8E584A197AEF}"/>
              </a:ext>
            </a:extLst>
          </p:cNvPr>
          <p:cNvSpPr txBox="1">
            <a:spLocks/>
          </p:cNvSpPr>
          <p:nvPr/>
        </p:nvSpPr>
        <p:spPr>
          <a:xfrm>
            <a:off x="733877" y="4393906"/>
            <a:ext cx="5554134" cy="2286293"/>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r>
              <a:rPr kumimoji="0" lang="tr-TR" altLang="tr-TR" sz="1400" b="1" i="0" u="sng" strike="noStrike" kern="1200" cap="none" spc="0" normalizeH="0" baseline="0" noProof="0" dirty="0" err="1">
                <a:ln>
                  <a:noFill/>
                </a:ln>
                <a:solidFill>
                  <a:prstClr val="black"/>
                </a:solidFill>
                <a:effectLst/>
                <a:uLnTx/>
                <a:uFillTx/>
                <a:latin typeface="Times New Roman" panose="02020603050405020304" pitchFamily="18" charset="0"/>
                <a:ea typeface="+mn-ea"/>
                <a:cs typeface="Times New Roman" panose="02020603050405020304" pitchFamily="18" charset="0"/>
              </a:rPr>
              <a:t>Purpose</a:t>
            </a:r>
            <a:r>
              <a:rPr kumimoji="0" lang="tr-TR" altLang="tr-TR" sz="1400" b="1" i="0" u="sng"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a:t>
            </a:r>
            <a:r>
              <a:rPr kumimoji="0" lang="tr-TR" altLang="tr-TR"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t>
            </a:r>
          </a:p>
          <a:p>
            <a:pPr marL="685800" marR="0" lvl="1" indent="-228600" algn="l" defTabSz="914400" rtl="0" eaLnBrk="1" fontAlgn="auto" latinLnBrk="0" hangingPunct="1">
              <a:lnSpc>
                <a:spcPct val="110000"/>
              </a:lnSpc>
              <a:spcBef>
                <a:spcPts val="500"/>
              </a:spcBef>
              <a:spcAft>
                <a:spcPts val="0"/>
              </a:spcAft>
              <a:buClrTx/>
              <a:buSzPct val="125000"/>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Ensure concurrent statements are correctly prepared for simulation</a:t>
            </a:r>
            <a:endParaRPr kumimoji="0" lang="tr-TR"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28600" marR="0" lvl="0" indent="-228600" algn="l" defTabSz="914400" rtl="0" eaLnBrk="1" fontAlgn="auto" latinLnBrk="0" hangingPunct="1">
              <a:lnSpc>
                <a:spcPct val="120000"/>
              </a:lnSpc>
              <a:spcBef>
                <a:spcPts val="1000"/>
              </a:spcBef>
              <a:spcAft>
                <a:spcPts val="0"/>
              </a:spcAft>
              <a:buClrTx/>
              <a:buSzPct val="125000"/>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Concurrent Statements:</a:t>
            </a:r>
            <a:endParaRPr kumimoji="0" lang="en-US"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685800" marR="0" lvl="1" indent="-228600" algn="l" defTabSz="914400" rtl="0" eaLnBrk="1" fontAlgn="auto" latinLnBrk="0" hangingPunct="1">
              <a:lnSpc>
                <a:spcPct val="120000"/>
              </a:lnSpc>
              <a:spcBef>
                <a:spcPts val="500"/>
              </a:spcBef>
              <a:spcAft>
                <a:spcPts val="0"/>
              </a:spcAft>
              <a:buClrTx/>
              <a:buSzPct val="125000"/>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All concurrent statements in a block are elaborated sequentially</a:t>
            </a:r>
            <a:endParaRPr kumimoji="0" lang="tr-TR"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28600" marR="0" lvl="0" indent="-228600" algn="l" defTabSz="914400" rtl="0" eaLnBrk="1" fontAlgn="auto" latinLnBrk="0" hangingPunct="1">
              <a:lnSpc>
                <a:spcPct val="120000"/>
              </a:lnSpc>
              <a:spcBef>
                <a:spcPts val="1000"/>
              </a:spcBef>
              <a:spcAft>
                <a:spcPts val="0"/>
              </a:spcAft>
              <a:buClrTx/>
              <a:buSzPct val="125000"/>
              <a:buFont typeface="Arial" panose="020B0604020202020204" pitchFamily="34" charset="0"/>
              <a:buChar char="•"/>
              <a:tabLst/>
              <a:defRPr/>
            </a:pPr>
            <a:r>
              <a:rPr kumimoji="0" lang="en-US" sz="14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Generate Statements:</a:t>
            </a:r>
            <a:endParaRPr kumimoji="0" lang="tr-TR" sz="14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685800" marR="0" lvl="1" indent="-228600" algn="l" defTabSz="914400" rtl="0" eaLnBrk="1" fontAlgn="auto" latinLnBrk="0" hangingPunct="1">
              <a:lnSpc>
                <a:spcPct val="120000"/>
              </a:lnSpc>
              <a:spcBef>
                <a:spcPts val="500"/>
              </a:spcBef>
              <a:spcAft>
                <a:spcPts val="0"/>
              </a:spcAft>
              <a:buClrTx/>
              <a:buSzPct val="125000"/>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For-Generate: Creates blocks for each value in a specified range</a:t>
            </a:r>
            <a:endParaRPr kumimoji="0" lang="tr-TR"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685800" marR="0" lvl="1" indent="-228600" algn="l" defTabSz="914400" rtl="0" eaLnBrk="1" fontAlgn="auto" latinLnBrk="0" hangingPunct="1">
              <a:lnSpc>
                <a:spcPct val="120000"/>
              </a:lnSpc>
              <a:spcBef>
                <a:spcPts val="500"/>
              </a:spcBef>
              <a:spcAft>
                <a:spcPts val="0"/>
              </a:spcAft>
              <a:buClrTx/>
              <a:buSzPct val="125000"/>
              <a:buFont typeface="Arial" panose="020B0604020202020204" pitchFamily="34" charset="0"/>
              <a:buChar char="•"/>
              <a:tabLst/>
              <a:defRPr/>
            </a:pPr>
            <a:endParaRPr kumimoji="0" lang="tr-TR"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685800" marR="0" lvl="1" indent="-228600" algn="l" defTabSz="914400" rtl="0" eaLnBrk="1" fontAlgn="auto" latinLnBrk="0" hangingPunct="1">
              <a:lnSpc>
                <a:spcPct val="120000"/>
              </a:lnSpc>
              <a:spcBef>
                <a:spcPts val="500"/>
              </a:spcBef>
              <a:spcAft>
                <a:spcPts val="0"/>
              </a:spcAft>
              <a:buClrTx/>
              <a:buSzPct val="125000"/>
              <a:buFont typeface="Arial" panose="020B0604020202020204" pitchFamily="34" charset="0"/>
              <a:buChar char="•"/>
              <a:tabLst/>
              <a:defRPr/>
            </a:pPr>
            <a:endParaRPr kumimoji="0" lang="en-US" sz="1400" b="0" i="0" u="none" strike="noStrike" kern="1200" cap="none" spc="0" normalizeH="0" baseline="0" noProof="0" dirty="0">
              <a:ln>
                <a:noFill/>
              </a:ln>
              <a:solidFill>
                <a:prstClr val="white"/>
              </a:solidFill>
              <a:effectLst/>
              <a:uLnTx/>
              <a:uFillTx/>
              <a:latin typeface="Tw Cen MT" panose="020B0602020104020603"/>
              <a:ea typeface="+mn-ea"/>
              <a:cs typeface="+mn-cs"/>
            </a:endParaRPr>
          </a:p>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endParaRPr kumimoji="0" lang="tr-TR" sz="1400" b="0" i="0" u="none" strike="noStrike" kern="1200" cap="none" spc="0" normalizeH="0" baseline="0" noProof="0" dirty="0">
              <a:ln>
                <a:noFill/>
              </a:ln>
              <a:solidFill>
                <a:prstClr val="white"/>
              </a:solidFill>
              <a:effectLst/>
              <a:uLnTx/>
              <a:uFillTx/>
              <a:latin typeface="Tw Cen MT" panose="020B0602020104020603"/>
              <a:ea typeface="+mn-ea"/>
              <a:cs typeface="+mn-cs"/>
            </a:endParaRPr>
          </a:p>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endParaRPr kumimoji="0" lang="tr-TR" altLang="tr-TR"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0" marR="0" lvl="0" indent="0" algn="l" defTabSz="914400" rtl="0" eaLnBrk="1" fontAlgn="auto" latinLnBrk="0" hangingPunct="1">
              <a:lnSpc>
                <a:spcPct val="110000"/>
              </a:lnSpc>
              <a:spcBef>
                <a:spcPts val="1000"/>
              </a:spcBef>
              <a:spcAft>
                <a:spcPts val="0"/>
              </a:spcAft>
              <a:buClrTx/>
              <a:buSzPct val="125000"/>
              <a:buFont typeface="Arial" panose="020B0604020202020204" pitchFamily="34" charset="0"/>
              <a:buNone/>
              <a:tabLst/>
              <a:defRPr/>
            </a:pPr>
            <a:br>
              <a:rPr kumimoji="0" lang="tr-TR" altLang="tr-TR"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br>
            <a:endParaRPr kumimoji="0" lang="tr-TR" altLang="tr-TR"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endParaRPr kumimoji="0" lang="en-US" sz="1400" b="0" i="0" u="none" strike="noStrike" kern="1200" cap="none" spc="0" normalizeH="0" baseline="0" noProof="0" dirty="0">
              <a:ln>
                <a:noFill/>
              </a:ln>
              <a:solidFill>
                <a:prstClr val="white"/>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228600" marR="0" lvl="0" indent="-228600" algn="l" defTabSz="914400" rtl="0" eaLnBrk="1" fontAlgn="auto" latinLnBrk="0" hangingPunct="1">
              <a:lnSpc>
                <a:spcPct val="120000"/>
              </a:lnSpc>
              <a:spcBef>
                <a:spcPts val="1000"/>
              </a:spcBef>
              <a:spcAft>
                <a:spcPts val="0"/>
              </a:spcAft>
              <a:buClrTx/>
              <a:buSzPct val="125000"/>
              <a:buFont typeface="Arial" panose="020B0604020202020204" pitchFamily="34" charset="0"/>
              <a:buChar cha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mn-cs"/>
            </a:endParaRPr>
          </a:p>
          <a:p>
            <a:pPr marL="685800" marR="0" lvl="1" indent="-228600" algn="l" defTabSz="914400" rtl="0" eaLnBrk="1" fontAlgn="auto" latinLnBrk="0" hangingPunct="1">
              <a:lnSpc>
                <a:spcPct val="120000"/>
              </a:lnSpc>
              <a:spcBef>
                <a:spcPts val="500"/>
              </a:spcBef>
              <a:spcAft>
                <a:spcPts val="0"/>
              </a:spcAft>
              <a:buClrTx/>
              <a:buSzPct val="125000"/>
              <a:buFont typeface="Arial" panose="020B0604020202020204" pitchFamily="34" charset="0"/>
              <a:buChar cha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endParaRPr kumimoji="0" lang="en-US" sz="14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mn-cs"/>
            </a:endParaRPr>
          </a:p>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endParaRPr kumimoji="0" lang="en-GB" sz="1400" b="1" i="0" u="none" strike="noStrike" kern="1200" cap="none" spc="0" normalizeH="0" baseline="0" noProof="0" dirty="0">
              <a:ln>
                <a:noFill/>
              </a:ln>
              <a:solidFill>
                <a:prstClr val="black"/>
              </a:solidFill>
              <a:effectLst/>
              <a:uLnTx/>
              <a:uFillTx/>
              <a:latin typeface="Tw Cen MT" panose="020B0602020104020603"/>
              <a:ea typeface="+mn-ea"/>
              <a:cs typeface="+mn-cs"/>
            </a:endParaRPr>
          </a:p>
          <a:p>
            <a:pPr marL="685800" marR="0" lvl="1" indent="-228600" algn="l" defTabSz="914400" rtl="0" eaLnBrk="1" fontAlgn="auto" latinLnBrk="0" hangingPunct="1">
              <a:lnSpc>
                <a:spcPct val="110000"/>
              </a:lnSpc>
              <a:spcBef>
                <a:spcPts val="500"/>
              </a:spcBef>
              <a:spcAft>
                <a:spcPts val="0"/>
              </a:spcAft>
              <a:buClrTx/>
              <a:buSzPct val="125000"/>
              <a:buFont typeface="Arial" panose="020B0604020202020204" pitchFamily="34" charset="0"/>
              <a:buChar char="•"/>
              <a:tabLst/>
              <a:defRPr/>
            </a:pPr>
            <a:endParaRPr kumimoji="0" lang="en-GB" sz="1400" b="1" i="0" u="none" strike="noStrike" kern="1200" cap="none" spc="0" normalizeH="0" baseline="0" noProof="0" dirty="0">
              <a:ln>
                <a:noFill/>
              </a:ln>
              <a:solidFill>
                <a:prstClr val="black"/>
              </a:solidFill>
              <a:effectLst/>
              <a:uLnTx/>
              <a:uFillTx/>
              <a:latin typeface="Tw Cen MT" panose="020B0602020104020603"/>
              <a:ea typeface="+mn-ea"/>
              <a:cs typeface="+mn-cs"/>
            </a:endParaRPr>
          </a:p>
          <a:p>
            <a:pPr marL="685800" marR="0" lvl="1" indent="-228600" algn="l" defTabSz="914400" rtl="0" eaLnBrk="1" fontAlgn="auto" latinLnBrk="0" hangingPunct="1">
              <a:lnSpc>
                <a:spcPct val="110000"/>
              </a:lnSpc>
              <a:spcBef>
                <a:spcPts val="500"/>
              </a:spcBef>
              <a:spcAft>
                <a:spcPts val="0"/>
              </a:spcAft>
              <a:buClrTx/>
              <a:buSzPct val="125000"/>
              <a:buFont typeface="Arial" panose="020B0604020202020204" pitchFamily="34" charset="0"/>
              <a:buChar char="•"/>
              <a:tabLst/>
              <a:defRPr/>
            </a:pPr>
            <a:endParaRPr kumimoji="0" lang="en-US" sz="1400" b="1" i="0" u="none" strike="noStrike" kern="1200" cap="none" spc="0" normalizeH="0" baseline="0" noProof="0" dirty="0">
              <a:ln>
                <a:noFill/>
              </a:ln>
              <a:solidFill>
                <a:prstClr val="black"/>
              </a:solidFill>
              <a:effectLst/>
              <a:uLnTx/>
              <a:uFillTx/>
              <a:latin typeface="Tw Cen MT" panose="020B0602020104020603"/>
              <a:ea typeface="+mn-ea"/>
              <a:cs typeface="+mn-cs"/>
            </a:endParaRPr>
          </a:p>
        </p:txBody>
      </p:sp>
      <p:sp>
        <p:nvSpPr>
          <p:cNvPr id="10" name="Content Placeholder 2">
            <a:extLst>
              <a:ext uri="{FF2B5EF4-FFF2-40B4-BE49-F238E27FC236}">
                <a16:creationId xmlns:a16="http://schemas.microsoft.com/office/drawing/2014/main" id="{66B9057F-98B0-DE9E-5E1D-21F9882086C5}"/>
              </a:ext>
            </a:extLst>
          </p:cNvPr>
          <p:cNvSpPr txBox="1">
            <a:spLocks/>
          </p:cNvSpPr>
          <p:nvPr/>
        </p:nvSpPr>
        <p:spPr>
          <a:xfrm>
            <a:off x="6288010" y="4393906"/>
            <a:ext cx="5658457" cy="2286293"/>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685800" marR="0" lvl="1" indent="-228600" algn="l" defTabSz="914400" rtl="0" eaLnBrk="1" fontAlgn="auto" latinLnBrk="0" hangingPunct="1">
              <a:lnSpc>
                <a:spcPct val="120000"/>
              </a:lnSpc>
              <a:spcBef>
                <a:spcPts val="500"/>
              </a:spcBef>
              <a:spcAft>
                <a:spcPts val="0"/>
              </a:spcAft>
              <a:buClrTx/>
              <a:buSzPct val="125000"/>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If-Generate: Creates a block if the condition evaluates to true; otherwise, no block is created</a:t>
            </a:r>
            <a:endParaRPr kumimoji="0" lang="tr-TR"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685800" marR="0" lvl="1" indent="-228600" algn="l" defTabSz="914400" rtl="0" eaLnBrk="1" fontAlgn="auto" latinLnBrk="0" hangingPunct="1">
              <a:lnSpc>
                <a:spcPct val="120000"/>
              </a:lnSpc>
              <a:spcBef>
                <a:spcPts val="500"/>
              </a:spcBef>
              <a:spcAft>
                <a:spcPts val="0"/>
              </a:spcAft>
              <a:buClrTx/>
              <a:buSzPct val="125000"/>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Case-Generate: Creates a block for the matching alternative based on an evaluated expression</a:t>
            </a:r>
            <a:endParaRPr kumimoji="0" lang="tr-TR"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28600" marR="0" lvl="0" indent="-228600" algn="l" defTabSz="914400" rtl="0" eaLnBrk="1" fontAlgn="auto" latinLnBrk="0" hangingPunct="1">
              <a:lnSpc>
                <a:spcPct val="120000"/>
              </a:lnSpc>
              <a:spcBef>
                <a:spcPts val="1000"/>
              </a:spcBef>
              <a:spcAft>
                <a:spcPts val="0"/>
              </a:spcAft>
              <a:buClrTx/>
              <a:buSzPct val="125000"/>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Component Instantiation:</a:t>
            </a:r>
            <a:r>
              <a:rPr kumimoji="0" lang="tr-TR"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t>
            </a:r>
            <a:r>
              <a:rPr kumimoji="0" lang="en-US"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If bound to a design entity, the corresponding block is elaborated</a:t>
            </a:r>
            <a:endParaRPr kumimoji="0" lang="tr-TR"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685800" marR="0" lvl="1" indent="-228600" algn="l" defTabSz="914400" rtl="0" eaLnBrk="1" fontAlgn="auto" latinLnBrk="0" hangingPunct="1">
              <a:lnSpc>
                <a:spcPct val="120000"/>
              </a:lnSpc>
              <a:spcBef>
                <a:spcPts val="500"/>
              </a:spcBef>
              <a:spcAft>
                <a:spcPts val="0"/>
              </a:spcAft>
              <a:buClrTx/>
              <a:buSzPct val="125000"/>
              <a:buFont typeface="Arial" panose="020B0604020202020204" pitchFamily="34" charset="0"/>
              <a:buChar char="•"/>
              <a:tabLst/>
              <a:defRPr/>
            </a:pPr>
            <a:endParaRPr kumimoji="0" lang="en-US" sz="800" b="0" i="0" u="none" strike="noStrike" kern="1200" cap="none" spc="0" normalizeH="0" baseline="0" noProof="0" dirty="0">
              <a:ln>
                <a:noFill/>
              </a:ln>
              <a:solidFill>
                <a:prstClr val="white"/>
              </a:solidFill>
              <a:effectLst/>
              <a:uLnTx/>
              <a:uFillTx/>
              <a:latin typeface="Tw Cen MT" panose="020B0602020104020603"/>
              <a:ea typeface="+mn-ea"/>
              <a:cs typeface="+mn-cs"/>
            </a:endParaRPr>
          </a:p>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endParaRPr kumimoji="0" lang="tr-TR" sz="1600" b="0" i="0" u="none" strike="noStrike" kern="1200" cap="none" spc="0" normalizeH="0" baseline="0" noProof="0" dirty="0">
              <a:ln>
                <a:noFill/>
              </a:ln>
              <a:solidFill>
                <a:prstClr val="white"/>
              </a:solidFill>
              <a:effectLst/>
              <a:uLnTx/>
              <a:uFillTx/>
              <a:latin typeface="Tw Cen MT" panose="020B0602020104020603"/>
              <a:ea typeface="+mn-ea"/>
              <a:cs typeface="+mn-cs"/>
            </a:endParaRPr>
          </a:p>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endParaRPr kumimoji="0" lang="tr-TR" altLang="tr-TR"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0" marR="0" lvl="0" indent="0" algn="l" defTabSz="914400" rtl="0" eaLnBrk="1" fontAlgn="auto" latinLnBrk="0" hangingPunct="1">
              <a:lnSpc>
                <a:spcPct val="110000"/>
              </a:lnSpc>
              <a:spcBef>
                <a:spcPts val="1000"/>
              </a:spcBef>
              <a:spcAft>
                <a:spcPts val="0"/>
              </a:spcAft>
              <a:buClrTx/>
              <a:buSzPct val="125000"/>
              <a:buFont typeface="Arial" panose="020B0604020202020204" pitchFamily="34" charset="0"/>
              <a:buNone/>
              <a:tabLst/>
              <a:defRPr/>
            </a:pPr>
            <a:br>
              <a:rPr kumimoji="0" lang="tr-TR" altLang="tr-TR" sz="27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br>
            <a:endParaRPr kumimoji="0" lang="tr-TR" altLang="tr-TR" sz="27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endParaRPr kumimoji="0" lang="en-US" sz="2700" b="0" i="0" u="none" strike="noStrike" kern="1200" cap="none" spc="0" normalizeH="0" baseline="0" noProof="0" dirty="0">
              <a:ln>
                <a:noFill/>
              </a:ln>
              <a:solidFill>
                <a:prstClr val="white"/>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228600" marR="0" lvl="0" indent="-228600" algn="l" defTabSz="914400" rtl="0" eaLnBrk="1" fontAlgn="auto" latinLnBrk="0" hangingPunct="1">
              <a:lnSpc>
                <a:spcPct val="120000"/>
              </a:lnSpc>
              <a:spcBef>
                <a:spcPts val="1000"/>
              </a:spcBef>
              <a:spcAft>
                <a:spcPts val="0"/>
              </a:spcAft>
              <a:buClrTx/>
              <a:buSzPct val="125000"/>
              <a:buFont typeface="Arial" panose="020B0604020202020204" pitchFamily="34" charset="0"/>
              <a:buChar cha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endParaRPr kumimoji="0" lang="en-US" sz="2200" b="0" i="0" u="none" strike="noStrike" kern="1200" cap="none" spc="0" normalizeH="0" baseline="0" noProof="0" dirty="0">
              <a:ln>
                <a:noFill/>
              </a:ln>
              <a:solidFill>
                <a:prstClr val="white"/>
              </a:solidFill>
              <a:effectLst/>
              <a:uLnTx/>
              <a:uFillTx/>
              <a:latin typeface="Calibri" panose="020F0502020204030204" pitchFamily="34" charset="0"/>
              <a:ea typeface="Calibri" panose="020F0502020204030204" pitchFamily="34" charset="0"/>
              <a:cs typeface="+mn-cs"/>
            </a:endParaRPr>
          </a:p>
          <a:p>
            <a:pPr marL="685800" marR="0" lvl="1" indent="-228600" algn="l" defTabSz="914400" rtl="0" eaLnBrk="1" fontAlgn="auto" latinLnBrk="0" hangingPunct="1">
              <a:lnSpc>
                <a:spcPct val="120000"/>
              </a:lnSpc>
              <a:spcBef>
                <a:spcPts val="500"/>
              </a:spcBef>
              <a:spcAft>
                <a:spcPts val="0"/>
              </a:spcAft>
              <a:buClrTx/>
              <a:buSzPct val="125000"/>
              <a:buFont typeface="Arial" panose="020B0604020202020204" pitchFamily="34" charset="0"/>
              <a:buChar cha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endParaRPr kumimoji="0" lang="en-US" sz="24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mn-cs"/>
            </a:endParaRPr>
          </a:p>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endParaRPr kumimoji="0" lang="en-GB" sz="2400" b="1" i="0" u="none" strike="noStrike" kern="1200" cap="none" spc="0" normalizeH="0" baseline="0" noProof="0" dirty="0">
              <a:ln>
                <a:noFill/>
              </a:ln>
              <a:solidFill>
                <a:prstClr val="black"/>
              </a:solidFill>
              <a:effectLst/>
              <a:uLnTx/>
              <a:uFillTx/>
              <a:latin typeface="Tw Cen MT" panose="020B0602020104020603"/>
              <a:ea typeface="+mn-ea"/>
              <a:cs typeface="+mn-cs"/>
            </a:endParaRPr>
          </a:p>
          <a:p>
            <a:pPr marL="685800" marR="0" lvl="1" indent="-228600" algn="l" defTabSz="914400" rtl="0" eaLnBrk="1" fontAlgn="auto" latinLnBrk="0" hangingPunct="1">
              <a:lnSpc>
                <a:spcPct val="110000"/>
              </a:lnSpc>
              <a:spcBef>
                <a:spcPts val="500"/>
              </a:spcBef>
              <a:spcAft>
                <a:spcPts val="0"/>
              </a:spcAft>
              <a:buClrTx/>
              <a:buSzPct val="125000"/>
              <a:buFont typeface="Arial" panose="020B0604020202020204" pitchFamily="34" charset="0"/>
              <a:buChar char="•"/>
              <a:tabLst/>
              <a:defRPr/>
            </a:pPr>
            <a:endParaRPr kumimoji="0" lang="en-GB" sz="2000" b="1" i="0" u="none" strike="noStrike" kern="1200" cap="none" spc="0" normalizeH="0" baseline="0" noProof="0" dirty="0">
              <a:ln>
                <a:noFill/>
              </a:ln>
              <a:solidFill>
                <a:prstClr val="black"/>
              </a:solidFill>
              <a:effectLst/>
              <a:uLnTx/>
              <a:uFillTx/>
              <a:latin typeface="Tw Cen MT" panose="020B0602020104020603"/>
              <a:ea typeface="+mn-ea"/>
              <a:cs typeface="+mn-cs"/>
            </a:endParaRPr>
          </a:p>
          <a:p>
            <a:pPr marL="685800" marR="0" lvl="1" indent="-228600" algn="l" defTabSz="914400" rtl="0" eaLnBrk="1" fontAlgn="auto" latinLnBrk="0" hangingPunct="1">
              <a:lnSpc>
                <a:spcPct val="110000"/>
              </a:lnSpc>
              <a:spcBef>
                <a:spcPts val="500"/>
              </a:spcBef>
              <a:spcAft>
                <a:spcPts val="0"/>
              </a:spcAft>
              <a:buClrTx/>
              <a:buSzPct val="125000"/>
              <a:buFont typeface="Arial" panose="020B0604020202020204" pitchFamily="34" charset="0"/>
              <a:buChar char="•"/>
              <a:tabLst/>
              <a:defRPr/>
            </a:pPr>
            <a:endParaRPr kumimoji="0" lang="en-US" sz="2800" b="1" i="0" u="none" strike="noStrike" kern="1200" cap="none" spc="0" normalizeH="0" baseline="0" noProof="0" dirty="0">
              <a:ln>
                <a:noFill/>
              </a:ln>
              <a:solidFill>
                <a:prstClr val="black"/>
              </a:solidFill>
              <a:effectLst/>
              <a:uLnTx/>
              <a:uFillTx/>
              <a:latin typeface="Tw Cen MT" panose="020B0602020104020603"/>
              <a:ea typeface="+mn-ea"/>
              <a:cs typeface="+mn-cs"/>
            </a:endParaRPr>
          </a:p>
        </p:txBody>
      </p:sp>
    </p:spTree>
    <p:extLst>
      <p:ext uri="{BB962C8B-B14F-4D97-AF65-F5344CB8AC3E}">
        <p14:creationId xmlns:p14="http://schemas.microsoft.com/office/powerpoint/2010/main" val="413370670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22D97508-BEDA-9E2F-5FBD-9E2301118A6B}"/>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1A402F9B-BF6E-6B87-1163-22D05AF5F3AC}"/>
              </a:ext>
            </a:extLst>
          </p:cNvPr>
          <p:cNvSpPr>
            <a:spLocks noGrp="1"/>
          </p:cNvSpPr>
          <p:nvPr>
            <p:ph idx="1"/>
          </p:nvPr>
        </p:nvSpPr>
        <p:spPr>
          <a:xfrm>
            <a:off x="733876" y="698604"/>
            <a:ext cx="10724247" cy="2883634"/>
          </a:xfrm>
        </p:spPr>
        <p:txBody>
          <a:bodyPr>
            <a:noAutofit/>
          </a:bodyPr>
          <a:lstStyle/>
          <a:p>
            <a:pPr>
              <a:lnSpc>
                <a:spcPct val="110000"/>
              </a:lnSpc>
            </a:pPr>
            <a:r>
              <a:rPr lang="en-US" sz="1800" dirty="0">
                <a:solidFill>
                  <a:schemeClr val="bg1"/>
                </a:solidFill>
                <a:latin typeface="Times New Roman" panose="02020603050405020304" pitchFamily="18" charset="0"/>
                <a:cs typeface="Times New Roman" panose="02020603050405020304" pitchFamily="18" charset="0"/>
              </a:rPr>
              <a:t>Definition: </a:t>
            </a:r>
            <a:endParaRPr lang="tr-TR" sz="1800" dirty="0">
              <a:solidFill>
                <a:schemeClr val="bg1"/>
              </a:solidFill>
              <a:latin typeface="Times New Roman" panose="02020603050405020304" pitchFamily="18" charset="0"/>
              <a:cs typeface="Times New Roman" panose="02020603050405020304" pitchFamily="18" charset="0"/>
            </a:endParaRPr>
          </a:p>
          <a:p>
            <a:pPr lvl="1">
              <a:lnSpc>
                <a:spcPct val="110000"/>
              </a:lnSpc>
            </a:pPr>
            <a:r>
              <a:rPr lang="en-US" sz="1800" dirty="0">
                <a:solidFill>
                  <a:schemeClr val="bg1"/>
                </a:solidFill>
                <a:latin typeface="Times New Roman" panose="02020603050405020304" pitchFamily="18" charset="0"/>
                <a:cs typeface="Times New Roman" panose="02020603050405020304" pitchFamily="18" charset="0"/>
              </a:rPr>
              <a:t>Dynamic elaboration occurs during simulation execution for constructs with sequential statements</a:t>
            </a:r>
            <a:endParaRPr lang="tr-TR" sz="1800" dirty="0">
              <a:solidFill>
                <a:schemeClr val="bg1"/>
              </a:solidFill>
              <a:latin typeface="Times New Roman" panose="02020603050405020304" pitchFamily="18" charset="0"/>
              <a:cs typeface="Times New Roman" panose="02020603050405020304" pitchFamily="18" charset="0"/>
            </a:endParaRPr>
          </a:p>
          <a:p>
            <a:pPr>
              <a:lnSpc>
                <a:spcPct val="110000"/>
              </a:lnSpc>
            </a:pPr>
            <a:r>
              <a:rPr lang="en-US" sz="1800" dirty="0">
                <a:solidFill>
                  <a:schemeClr val="bg1"/>
                </a:solidFill>
                <a:latin typeface="Times New Roman" panose="02020603050405020304" pitchFamily="18" charset="0"/>
                <a:cs typeface="Times New Roman" panose="02020603050405020304" pitchFamily="18" charset="0"/>
              </a:rPr>
              <a:t>Key Instances:</a:t>
            </a:r>
            <a:endParaRPr lang="tr-TR" sz="1800" dirty="0">
              <a:solidFill>
                <a:schemeClr val="bg1"/>
              </a:solidFill>
              <a:latin typeface="Times New Roman" panose="02020603050405020304" pitchFamily="18" charset="0"/>
              <a:cs typeface="Times New Roman" panose="02020603050405020304" pitchFamily="18" charset="0"/>
            </a:endParaRPr>
          </a:p>
          <a:p>
            <a:pPr lvl="1">
              <a:lnSpc>
                <a:spcPct val="110000"/>
              </a:lnSpc>
            </a:pPr>
            <a:r>
              <a:rPr lang="en-US" sz="1800" dirty="0">
                <a:solidFill>
                  <a:schemeClr val="bg1"/>
                </a:solidFill>
                <a:latin typeface="Times New Roman" panose="02020603050405020304" pitchFamily="18" charset="0"/>
                <a:cs typeface="Times New Roman" panose="02020603050405020304" pitchFamily="18" charset="0"/>
              </a:rPr>
              <a:t>Loop Statements: Loop parameters are elaborated, and the range is evaluated before execution</a:t>
            </a:r>
            <a:endParaRPr lang="tr-TR" sz="1800" dirty="0">
              <a:solidFill>
                <a:schemeClr val="bg1"/>
              </a:solidFill>
              <a:latin typeface="Times New Roman" panose="02020603050405020304" pitchFamily="18" charset="0"/>
              <a:cs typeface="Times New Roman" panose="02020603050405020304" pitchFamily="18" charset="0"/>
            </a:endParaRPr>
          </a:p>
          <a:p>
            <a:pPr lvl="1">
              <a:lnSpc>
                <a:spcPct val="110000"/>
              </a:lnSpc>
            </a:pPr>
            <a:r>
              <a:rPr lang="en-US" sz="1800" dirty="0">
                <a:solidFill>
                  <a:schemeClr val="bg1"/>
                </a:solidFill>
                <a:latin typeface="Times New Roman" panose="02020603050405020304" pitchFamily="18" charset="0"/>
                <a:cs typeface="Times New Roman" panose="02020603050405020304" pitchFamily="18" charset="0"/>
              </a:rPr>
              <a:t>Subprogram Calls: Parameters are elaborated and checked; exclusive access is required for protected or file operations</a:t>
            </a:r>
            <a:endParaRPr lang="tr-TR" sz="1800" dirty="0">
              <a:solidFill>
                <a:schemeClr val="bg1"/>
              </a:solidFill>
              <a:latin typeface="Times New Roman" panose="02020603050405020304" pitchFamily="18" charset="0"/>
              <a:cs typeface="Times New Roman" panose="02020603050405020304" pitchFamily="18" charset="0"/>
            </a:endParaRPr>
          </a:p>
          <a:p>
            <a:pPr lvl="1">
              <a:lnSpc>
                <a:spcPct val="110000"/>
              </a:lnSpc>
            </a:pPr>
            <a:r>
              <a:rPr lang="en-US" sz="1800" dirty="0">
                <a:solidFill>
                  <a:schemeClr val="bg1"/>
                </a:solidFill>
                <a:latin typeface="Times New Roman" panose="02020603050405020304" pitchFamily="18" charset="0"/>
                <a:cs typeface="Times New Roman" panose="02020603050405020304" pitchFamily="18" charset="0"/>
              </a:rPr>
              <a:t>Allocators: Subtype elaboration occurs before object allocation</a:t>
            </a:r>
            <a:endParaRPr lang="tr-TR" sz="1800" dirty="0">
              <a:solidFill>
                <a:schemeClr val="bg1"/>
              </a:solidFill>
              <a:latin typeface="Times New Roman" panose="02020603050405020304" pitchFamily="18" charset="0"/>
              <a:cs typeface="Times New Roman" panose="02020603050405020304" pitchFamily="18" charset="0"/>
            </a:endParaRPr>
          </a:p>
          <a:p>
            <a:pPr lvl="1">
              <a:lnSpc>
                <a:spcPct val="110000"/>
              </a:lnSpc>
            </a:pPr>
            <a:r>
              <a:rPr lang="en-US" sz="1800" dirty="0">
                <a:solidFill>
                  <a:schemeClr val="bg1"/>
                </a:solidFill>
                <a:latin typeface="Times New Roman" panose="02020603050405020304" pitchFamily="18" charset="0"/>
                <a:cs typeface="Times New Roman" panose="02020603050405020304" pitchFamily="18" charset="0"/>
              </a:rPr>
              <a:t>Sequential Blocks: Declarative parts are elaborated before block execution</a:t>
            </a:r>
            <a:br>
              <a:rPr kumimoji="0" lang="tr-TR" altLang="tr-TR" sz="23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br>
            <a:endParaRPr kumimoji="0" lang="tr-TR" altLang="tr-TR" sz="23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a:lnSpc>
                <a:spcPct val="110000"/>
              </a:lnSpc>
            </a:pPr>
            <a:endParaRPr lang="en-US" sz="2700" dirty="0">
              <a:effectLst/>
              <a:latin typeface="Times New Roman" panose="02020603050405020304" pitchFamily="18" charset="0"/>
              <a:ea typeface="Calibri" panose="020F0502020204030204" pitchFamily="34" charset="0"/>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200" dirty="0">
              <a:effectLst/>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effectLst/>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
        <p:nvSpPr>
          <p:cNvPr id="8" name="Content Placeholder 2">
            <a:extLst>
              <a:ext uri="{FF2B5EF4-FFF2-40B4-BE49-F238E27FC236}">
                <a16:creationId xmlns:a16="http://schemas.microsoft.com/office/drawing/2014/main" id="{FACA8C4D-8F15-29AA-55D5-F5B2D48BE851}"/>
              </a:ext>
            </a:extLst>
          </p:cNvPr>
          <p:cNvSpPr txBox="1">
            <a:spLocks/>
          </p:cNvSpPr>
          <p:nvPr/>
        </p:nvSpPr>
        <p:spPr bwMode="auto">
          <a:xfrm>
            <a:off x="0"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marR="0" lvl="0" indent="0" algn="l" defTabSz="457200" rtl="0" eaLnBrk="1" fontAlgn="base" latinLnBrk="0" hangingPunct="1">
              <a:lnSpc>
                <a:spcPct val="100000"/>
              </a:lnSpc>
              <a:spcBef>
                <a:spcPct val="0"/>
              </a:spcBef>
              <a:spcAft>
                <a:spcPts val="1200"/>
              </a:spcAft>
              <a:buClr>
                <a:srgbClr val="E60000"/>
              </a:buClr>
              <a:buSzPct val="105000"/>
              <a:buFont typeface="Times" pitchFamily="18" charset="0"/>
              <a:buNone/>
              <a:tabLst/>
              <a:defRPr/>
            </a:pP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			</a:t>
            </a:r>
            <a:r>
              <a:rPr kumimoji="0" lang="tr-TR" sz="4000" b="1" i="0" u="none" strike="noStrike" kern="1200" cap="none" spc="0" normalizeH="0" baseline="0" noProof="0" dirty="0">
                <a:ln>
                  <a:noFill/>
                </a:ln>
                <a:solidFill>
                  <a:srgbClr val="FF0000"/>
                </a:solidFill>
                <a:effectLst/>
                <a:uLnTx/>
                <a:uFillTx/>
                <a:latin typeface="Tw Cen MT (Headings)"/>
                <a:ea typeface="+mn-ea"/>
                <a:cs typeface="+mn-cs"/>
              </a:rPr>
              <a:t>14</a:t>
            </a: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a:t>
            </a:r>
            <a:r>
              <a:rPr kumimoji="0" lang="tr-TR" sz="4000" b="1" i="0" u="none" strike="noStrike" kern="1200" cap="none" spc="0" normalizeH="0" baseline="0" noProof="0" dirty="0">
                <a:ln>
                  <a:noFill/>
                </a:ln>
                <a:solidFill>
                  <a:srgbClr val="FF0000"/>
                </a:solidFill>
                <a:effectLst/>
                <a:uLnTx/>
                <a:uFillTx/>
                <a:latin typeface="Tw Cen MT (Headings)"/>
                <a:ea typeface="+mn-ea"/>
                <a:cs typeface="+mn-cs"/>
              </a:rPr>
              <a:t>6</a:t>
            </a: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 </a:t>
            </a:r>
            <a:r>
              <a:rPr kumimoji="0" lang="tr-TR" sz="4000" b="1" i="0" u="none" strike="noStrike" kern="1200" cap="none" spc="0" normalizeH="0" baseline="0" noProof="0" dirty="0">
                <a:ln>
                  <a:noFill/>
                </a:ln>
                <a:solidFill>
                  <a:prstClr val="black"/>
                </a:solidFill>
                <a:effectLst/>
                <a:uLnTx/>
                <a:uFillTx/>
                <a:latin typeface="Tw Cen MT" panose="020B0602020104020603"/>
                <a:ea typeface="+mn-ea"/>
                <a:cs typeface="+mn-cs"/>
              </a:rPr>
              <a:t>DYNAMIC ELABORATION</a:t>
            </a:r>
            <a:endParaRPr kumimoji="0" lang="en-GB" sz="4000" b="1" i="1" u="none" strike="noStrike" kern="1200" cap="none" spc="0" normalizeH="0" baseline="0" noProof="0" dirty="0">
              <a:ln>
                <a:noFill/>
              </a:ln>
              <a:solidFill>
                <a:prstClr val="black"/>
              </a:solidFill>
              <a:effectLst/>
              <a:uLnTx/>
              <a:uFillTx/>
              <a:latin typeface="Tw Cen MT" panose="020B0602020104020603"/>
              <a:ea typeface="+mn-ea"/>
              <a:cs typeface="Times New Roman" panose="02020603050405020304" pitchFamily="18" charset="0"/>
            </a:endParaRPr>
          </a:p>
        </p:txBody>
      </p:sp>
      <p:sp>
        <p:nvSpPr>
          <p:cNvPr id="4" name="Content Placeholder 2">
            <a:extLst>
              <a:ext uri="{FF2B5EF4-FFF2-40B4-BE49-F238E27FC236}">
                <a16:creationId xmlns:a16="http://schemas.microsoft.com/office/drawing/2014/main" id="{18C33465-017E-A22D-8FEA-C65A2217EF02}"/>
              </a:ext>
            </a:extLst>
          </p:cNvPr>
          <p:cNvSpPr txBox="1">
            <a:spLocks/>
          </p:cNvSpPr>
          <p:nvPr/>
        </p:nvSpPr>
        <p:spPr bwMode="auto">
          <a:xfrm>
            <a:off x="0" y="3582238"/>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marR="0" lvl="0" indent="0" algn="l" defTabSz="457200" rtl="0" eaLnBrk="1" fontAlgn="base" latinLnBrk="0" hangingPunct="1">
              <a:lnSpc>
                <a:spcPct val="100000"/>
              </a:lnSpc>
              <a:spcBef>
                <a:spcPct val="0"/>
              </a:spcBef>
              <a:spcAft>
                <a:spcPts val="1200"/>
              </a:spcAft>
              <a:buClr>
                <a:srgbClr val="E60000"/>
              </a:buClr>
              <a:buSzPct val="105000"/>
              <a:buFont typeface="Times" pitchFamily="18" charset="0"/>
              <a:buNone/>
              <a:tabLst/>
              <a:defRPr/>
            </a:pP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			</a:t>
            </a:r>
            <a:r>
              <a:rPr kumimoji="0" lang="tr-TR" sz="4000" b="1" i="0" u="none" strike="noStrike" kern="1200" cap="none" spc="0" normalizeH="0" baseline="0" noProof="0" dirty="0">
                <a:ln>
                  <a:noFill/>
                </a:ln>
                <a:solidFill>
                  <a:srgbClr val="FF0000"/>
                </a:solidFill>
                <a:effectLst/>
                <a:uLnTx/>
                <a:uFillTx/>
                <a:latin typeface="Tw Cen MT (Headings)"/>
                <a:ea typeface="+mn-ea"/>
                <a:cs typeface="+mn-cs"/>
              </a:rPr>
              <a:t>14</a:t>
            </a: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a:t>
            </a:r>
            <a:r>
              <a:rPr kumimoji="0" lang="tr-TR" sz="4000" b="1" i="0" u="none" strike="noStrike" kern="1200" cap="none" spc="0" normalizeH="0" baseline="0" noProof="0" dirty="0">
                <a:ln>
                  <a:noFill/>
                </a:ln>
                <a:solidFill>
                  <a:srgbClr val="FF0000"/>
                </a:solidFill>
                <a:effectLst/>
                <a:uLnTx/>
                <a:uFillTx/>
                <a:latin typeface="Tw Cen MT (Headings)"/>
                <a:ea typeface="+mn-ea"/>
                <a:cs typeface="+mn-cs"/>
              </a:rPr>
              <a:t>7</a:t>
            </a:r>
            <a:r>
              <a:rPr kumimoji="0" lang="en-GB" sz="4000" b="1" i="0" u="none" strike="noStrike" kern="1200" cap="none" spc="0" normalizeH="0" baseline="0" noProof="0" dirty="0">
                <a:ln>
                  <a:noFill/>
                </a:ln>
                <a:solidFill>
                  <a:srgbClr val="FF0000"/>
                </a:solidFill>
                <a:effectLst/>
                <a:uLnTx/>
                <a:uFillTx/>
                <a:latin typeface="Tw Cen MT (Headings)"/>
                <a:ea typeface="+mn-ea"/>
                <a:cs typeface="+mn-cs"/>
              </a:rPr>
              <a:t> </a:t>
            </a:r>
            <a:r>
              <a:rPr kumimoji="0" lang="tr-TR" sz="4000" b="1" i="0" u="none" strike="noStrike" kern="1200" cap="none" spc="0" normalizeH="0" baseline="0" noProof="0" dirty="0">
                <a:ln>
                  <a:noFill/>
                </a:ln>
                <a:solidFill>
                  <a:prstClr val="black"/>
                </a:solidFill>
                <a:effectLst/>
                <a:uLnTx/>
                <a:uFillTx/>
                <a:latin typeface="Tw Cen MT (Body)"/>
                <a:ea typeface="+mn-ea"/>
                <a:cs typeface="Times New Roman" panose="02020603050405020304" pitchFamily="18" charset="0"/>
              </a:rPr>
              <a:t>EXECUTION OF A MODEL</a:t>
            </a:r>
          </a:p>
        </p:txBody>
      </p:sp>
      <p:sp>
        <p:nvSpPr>
          <p:cNvPr id="2" name="Content Placeholder 2">
            <a:extLst>
              <a:ext uri="{FF2B5EF4-FFF2-40B4-BE49-F238E27FC236}">
                <a16:creationId xmlns:a16="http://schemas.microsoft.com/office/drawing/2014/main" id="{AB5BF612-18AB-D510-7135-AA826B2A929A}"/>
              </a:ext>
            </a:extLst>
          </p:cNvPr>
          <p:cNvSpPr txBox="1">
            <a:spLocks/>
          </p:cNvSpPr>
          <p:nvPr/>
        </p:nvSpPr>
        <p:spPr>
          <a:xfrm>
            <a:off x="733876" y="4236351"/>
            <a:ext cx="10724247" cy="2229521"/>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r>
              <a:rPr kumimoji="0" lang="en-US" sz="20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Drivers</a:t>
            </a:r>
            <a:r>
              <a:rPr kumimoji="0" lang="en-US"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Handle signal value changes via transactions</a:t>
            </a:r>
            <a:endParaRPr kumimoji="0" lang="tr-TR"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r>
              <a:rPr kumimoji="0" lang="en-US" sz="20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Signal Updates: </a:t>
            </a:r>
            <a:r>
              <a:rPr kumimoji="0" lang="en-US"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Compute and apply driving and effective values</a:t>
            </a:r>
            <a:endParaRPr kumimoji="0" lang="tr-TR"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r>
              <a:rPr kumimoji="0" lang="en-US" sz="20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Implicit Signals: </a:t>
            </a:r>
            <a:r>
              <a:rPr kumimoji="0" lang="en-US"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Update signals like S'STABLE and S'QUIET per kernel rules</a:t>
            </a:r>
            <a:endParaRPr kumimoji="0" lang="tr-TR" altLang="tr-TR"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0" marR="0" lvl="0" indent="0" algn="l" defTabSz="914400" rtl="0" eaLnBrk="1" fontAlgn="auto" latinLnBrk="0" hangingPunct="1">
              <a:lnSpc>
                <a:spcPct val="110000"/>
              </a:lnSpc>
              <a:spcBef>
                <a:spcPts val="1000"/>
              </a:spcBef>
              <a:spcAft>
                <a:spcPts val="0"/>
              </a:spcAft>
              <a:buClrTx/>
              <a:buSzPct val="125000"/>
              <a:buFont typeface="Arial" panose="020B0604020202020204" pitchFamily="34" charset="0"/>
              <a:buNone/>
              <a:tabLst/>
              <a:defRPr/>
            </a:pPr>
            <a:br>
              <a:rPr kumimoji="0" lang="tr-TR" altLang="tr-TR"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br>
            <a:endParaRPr kumimoji="0" lang="tr-TR" altLang="tr-TR" sz="2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endParaRPr kumimoji="0" lang="en-US" sz="2000" b="0" i="0" u="none" strike="noStrike" kern="1200" cap="none" spc="0" normalizeH="0" baseline="0" noProof="0" dirty="0">
              <a:ln>
                <a:noFill/>
              </a:ln>
              <a:solidFill>
                <a:prstClr val="white"/>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228600" marR="0" lvl="0" indent="-228600" algn="l" defTabSz="914400" rtl="0" eaLnBrk="1" fontAlgn="auto" latinLnBrk="0" hangingPunct="1">
              <a:lnSpc>
                <a:spcPct val="120000"/>
              </a:lnSpc>
              <a:spcBef>
                <a:spcPts val="1000"/>
              </a:spcBef>
              <a:spcAft>
                <a:spcPts val="0"/>
              </a:spcAft>
              <a:buClrTx/>
              <a:buSzPct val="125000"/>
              <a:buFont typeface="Arial" panose="020B0604020202020204" pitchFamily="34" charset="0"/>
              <a:buChar cha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endParaRPr kumimoji="0" lang="en-US" sz="2000" b="0" i="0" u="none" strike="noStrike" kern="1200" cap="none" spc="0" normalizeH="0" baseline="0" noProof="0" dirty="0">
              <a:ln>
                <a:noFill/>
              </a:ln>
              <a:solidFill>
                <a:prstClr val="white"/>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685800" marR="0" lvl="1" indent="-228600" algn="l" defTabSz="914400" rtl="0" eaLnBrk="1" fontAlgn="auto" latinLnBrk="0" hangingPunct="1">
              <a:lnSpc>
                <a:spcPct val="120000"/>
              </a:lnSpc>
              <a:spcBef>
                <a:spcPts val="500"/>
              </a:spcBef>
              <a:spcAft>
                <a:spcPts val="0"/>
              </a:spcAft>
              <a:buClrTx/>
              <a:buSzPct val="125000"/>
              <a:buFont typeface="Arial" panose="020B0604020202020204" pitchFamily="34" charset="0"/>
              <a:buChar cha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defRPr/>
            </a:pPr>
            <a:endParaRPr kumimoji="0" lang="en-US" sz="2000" b="1"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a:p>
            <a:pPr marL="228600" marR="0" lvl="0" indent="-228600" algn="l" defTabSz="914400" rtl="0" eaLnBrk="1" fontAlgn="auto" latinLnBrk="0" hangingPunct="1">
              <a:lnSpc>
                <a:spcPct val="110000"/>
              </a:lnSpc>
              <a:spcBef>
                <a:spcPts val="1000"/>
              </a:spcBef>
              <a:spcAft>
                <a:spcPts val="0"/>
              </a:spcAft>
              <a:buClrTx/>
              <a:buSzPct val="125000"/>
              <a:buFont typeface="Arial" panose="020B0604020202020204" pitchFamily="34" charset="0"/>
              <a:buChar char="•"/>
              <a:tabLst/>
              <a:defRPr/>
            </a:pPr>
            <a:endParaRPr kumimoji="0" lang="en-GB" sz="20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685800" marR="0" lvl="1" indent="-228600" algn="l" defTabSz="914400" rtl="0" eaLnBrk="1" fontAlgn="auto" latinLnBrk="0" hangingPunct="1">
              <a:lnSpc>
                <a:spcPct val="110000"/>
              </a:lnSpc>
              <a:spcBef>
                <a:spcPts val="500"/>
              </a:spcBef>
              <a:spcAft>
                <a:spcPts val="0"/>
              </a:spcAft>
              <a:buClrTx/>
              <a:buSzPct val="125000"/>
              <a:buFont typeface="Arial" panose="020B0604020202020204" pitchFamily="34" charset="0"/>
              <a:buChar char="•"/>
              <a:tabLst/>
              <a:defRPr/>
            </a:pPr>
            <a:endParaRPr kumimoji="0" lang="en-GB" sz="20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685800" marR="0" lvl="1" indent="-228600" algn="l" defTabSz="914400" rtl="0" eaLnBrk="1" fontAlgn="auto" latinLnBrk="0" hangingPunct="1">
              <a:lnSpc>
                <a:spcPct val="110000"/>
              </a:lnSpc>
              <a:spcBef>
                <a:spcPts val="500"/>
              </a:spcBef>
              <a:spcAft>
                <a:spcPts val="0"/>
              </a:spcAft>
              <a:buClrTx/>
              <a:buSzPct val="125000"/>
              <a:buFont typeface="Arial" panose="020B0604020202020204" pitchFamily="34" charset="0"/>
              <a:buChar char="•"/>
              <a:tabLst/>
              <a:defRPr/>
            </a:pPr>
            <a:endParaRPr kumimoji="0" lang="en-US" sz="20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39850038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198FAD41-448E-E8EF-B920-E5D58C8EC69C}"/>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F872821A-F9B9-BF37-90B9-4E78E9BF5918}"/>
              </a:ext>
            </a:extLst>
          </p:cNvPr>
          <p:cNvSpPr txBox="1">
            <a:spLocks/>
          </p:cNvSpPr>
          <p:nvPr/>
        </p:nvSpPr>
        <p:spPr>
          <a:xfrm>
            <a:off x="5907110" y="0"/>
            <a:ext cx="6284889" cy="45803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tr-TR" sz="2800" b="1" dirty="0">
                <a:solidFill>
                  <a:srgbClr val="FF0000"/>
                </a:solidFill>
              </a:rPr>
              <a:t>13</a:t>
            </a:r>
            <a:r>
              <a:rPr lang="en-US" sz="2800" b="1" dirty="0">
                <a:solidFill>
                  <a:srgbClr val="FF0000"/>
                </a:solidFill>
              </a:rPr>
              <a:t>. </a:t>
            </a:r>
            <a:r>
              <a:rPr lang="tr-TR" sz="2800" b="1" dirty="0">
                <a:solidFill>
                  <a:srgbClr val="FF0000"/>
                </a:solidFill>
              </a:rPr>
              <a:t>Lexıcal </a:t>
            </a:r>
            <a:r>
              <a:rPr lang="tr-TR" sz="2800" b="1" dirty="0" err="1">
                <a:solidFill>
                  <a:srgbClr val="FF0000"/>
                </a:solidFill>
              </a:rPr>
              <a:t>elements</a:t>
            </a:r>
            <a:endParaRPr lang="en-US" sz="2800" b="1" dirty="0">
              <a:solidFill>
                <a:srgbClr val="FF0000"/>
              </a:solidFill>
            </a:endParaRPr>
          </a:p>
        </p:txBody>
      </p:sp>
      <p:sp>
        <p:nvSpPr>
          <p:cNvPr id="9" name="Content Placeholder 2">
            <a:extLst>
              <a:ext uri="{FF2B5EF4-FFF2-40B4-BE49-F238E27FC236}">
                <a16:creationId xmlns:a16="http://schemas.microsoft.com/office/drawing/2014/main" id="{47117B1A-2182-3396-4EC5-586680ABC739}"/>
              </a:ext>
            </a:extLst>
          </p:cNvPr>
          <p:cNvSpPr txBox="1">
            <a:spLocks/>
          </p:cNvSpPr>
          <p:nvPr/>
        </p:nvSpPr>
        <p:spPr>
          <a:xfrm>
            <a:off x="5727233" y="458034"/>
            <a:ext cx="6601927" cy="611615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Font typeface="Arial" panose="020B0604020202020204" pitchFamily="34" charset="0"/>
              <a:buNone/>
            </a:pPr>
            <a:r>
              <a:rPr lang="en-US" b="1" dirty="0">
                <a:solidFill>
                  <a:srgbClr val="FF0000"/>
                </a:solidFill>
              </a:rPr>
              <a:t> </a:t>
            </a:r>
            <a:r>
              <a:rPr lang="tr-TR" b="1" dirty="0">
                <a:solidFill>
                  <a:srgbClr val="FF0000"/>
                </a:solidFill>
              </a:rPr>
              <a:t> 15.1 </a:t>
            </a:r>
            <a:r>
              <a:rPr lang="tr-TR" b="1" dirty="0">
                <a:solidFill>
                  <a:schemeClr val="bg1"/>
                </a:solidFill>
              </a:rPr>
              <a:t>General</a:t>
            </a:r>
            <a:endParaRPr lang="en-US" b="1" dirty="0">
              <a:solidFill>
                <a:schemeClr val="bg1"/>
              </a:solidFill>
            </a:endParaRPr>
          </a:p>
          <a:p>
            <a:pPr marL="0" indent="0">
              <a:lnSpc>
                <a:spcPct val="110000"/>
              </a:lnSpc>
              <a:buFont typeface="Arial" panose="020B0604020202020204" pitchFamily="34" charset="0"/>
              <a:buNone/>
            </a:pPr>
            <a:r>
              <a:rPr lang="en-US" b="1" dirty="0">
                <a:solidFill>
                  <a:srgbClr val="FF0000"/>
                </a:solidFill>
              </a:rPr>
              <a:t> </a:t>
            </a:r>
            <a:r>
              <a:rPr lang="tr-TR" b="1" dirty="0">
                <a:solidFill>
                  <a:srgbClr val="FF0000"/>
                </a:solidFill>
              </a:rPr>
              <a:t> 15</a:t>
            </a:r>
            <a:r>
              <a:rPr lang="en-US" b="1" dirty="0">
                <a:solidFill>
                  <a:srgbClr val="FF0000"/>
                </a:solidFill>
              </a:rPr>
              <a:t>.2 </a:t>
            </a:r>
            <a:r>
              <a:rPr lang="tr-TR" b="1" dirty="0">
                <a:solidFill>
                  <a:schemeClr val="bg1"/>
                </a:solidFill>
              </a:rPr>
              <a:t>Character Set</a:t>
            </a:r>
            <a:endParaRPr lang="en-US" b="1" dirty="0">
              <a:solidFill>
                <a:schemeClr val="bg1"/>
              </a:solidFill>
            </a:endParaRPr>
          </a:p>
          <a:p>
            <a:pPr marL="0" indent="0">
              <a:lnSpc>
                <a:spcPct val="110000"/>
              </a:lnSpc>
              <a:buFont typeface="Arial" panose="020B0604020202020204" pitchFamily="34" charset="0"/>
              <a:buNone/>
            </a:pPr>
            <a:r>
              <a:rPr lang="en-US" b="1" dirty="0">
                <a:solidFill>
                  <a:srgbClr val="FF0000"/>
                </a:solidFill>
              </a:rPr>
              <a:t> </a:t>
            </a:r>
            <a:r>
              <a:rPr lang="tr-TR" b="1" dirty="0">
                <a:solidFill>
                  <a:srgbClr val="FF0000"/>
                </a:solidFill>
              </a:rPr>
              <a:t> 15</a:t>
            </a:r>
            <a:r>
              <a:rPr lang="en-US" b="1" dirty="0">
                <a:solidFill>
                  <a:srgbClr val="FF0000"/>
                </a:solidFill>
              </a:rPr>
              <a:t>.3 </a:t>
            </a:r>
            <a:r>
              <a:rPr lang="tr-TR" b="1" dirty="0">
                <a:solidFill>
                  <a:schemeClr val="bg1"/>
                </a:solidFill>
              </a:rPr>
              <a:t>Lexical Elements, Separators and Delimiters</a:t>
            </a:r>
            <a:endParaRPr lang="en-US" b="1" dirty="0">
              <a:solidFill>
                <a:schemeClr val="bg1"/>
              </a:solidFill>
            </a:endParaRPr>
          </a:p>
          <a:p>
            <a:pPr marL="0" indent="0">
              <a:lnSpc>
                <a:spcPct val="110000"/>
              </a:lnSpc>
              <a:buNone/>
            </a:pPr>
            <a:r>
              <a:rPr lang="tr-TR" b="1" dirty="0">
                <a:solidFill>
                  <a:srgbClr val="FF0000"/>
                </a:solidFill>
              </a:rPr>
              <a:t> </a:t>
            </a:r>
            <a:r>
              <a:rPr lang="en-GB" b="1" dirty="0">
                <a:solidFill>
                  <a:srgbClr val="FF0000"/>
                </a:solidFill>
              </a:rPr>
              <a:t> </a:t>
            </a:r>
            <a:r>
              <a:rPr lang="tr-TR" b="1" dirty="0">
                <a:solidFill>
                  <a:srgbClr val="FF0000"/>
                </a:solidFill>
              </a:rPr>
              <a:t>15</a:t>
            </a:r>
            <a:r>
              <a:rPr lang="en-US" b="1" dirty="0">
                <a:solidFill>
                  <a:srgbClr val="FF0000"/>
                </a:solidFill>
              </a:rPr>
              <a:t>.4 </a:t>
            </a:r>
            <a:r>
              <a:rPr lang="tr-TR" b="1" dirty="0">
                <a:solidFill>
                  <a:schemeClr val="bg1"/>
                </a:solidFill>
              </a:rPr>
              <a:t>Identifiers</a:t>
            </a:r>
          </a:p>
          <a:p>
            <a:pPr marL="0" indent="0">
              <a:lnSpc>
                <a:spcPct val="110000"/>
              </a:lnSpc>
              <a:buFont typeface="Arial" panose="020B0604020202020204" pitchFamily="34" charset="0"/>
              <a:buNone/>
            </a:pPr>
            <a:r>
              <a:rPr lang="en-GB" b="1" dirty="0">
                <a:solidFill>
                  <a:srgbClr val="FF0000"/>
                </a:solidFill>
              </a:rPr>
              <a:t>  </a:t>
            </a:r>
            <a:r>
              <a:rPr lang="tr-TR" b="1" dirty="0">
                <a:solidFill>
                  <a:srgbClr val="FF0000"/>
                </a:solidFill>
              </a:rPr>
              <a:t>15</a:t>
            </a:r>
            <a:r>
              <a:rPr lang="en-US" b="1" dirty="0">
                <a:solidFill>
                  <a:srgbClr val="FF0000"/>
                </a:solidFill>
              </a:rPr>
              <a:t>.5 </a:t>
            </a:r>
            <a:r>
              <a:rPr lang="tr-TR" b="1" dirty="0">
                <a:solidFill>
                  <a:schemeClr val="bg1"/>
                </a:solidFill>
              </a:rPr>
              <a:t>Abstract Literals</a:t>
            </a:r>
            <a:r>
              <a:rPr lang="en-GB" b="1" dirty="0">
                <a:solidFill>
                  <a:srgbClr val="FF0000"/>
                </a:solidFill>
              </a:rPr>
              <a:t> </a:t>
            </a:r>
            <a:endParaRPr lang="tr-TR" b="1" dirty="0">
              <a:solidFill>
                <a:srgbClr val="FF0000"/>
              </a:solidFill>
            </a:endParaRPr>
          </a:p>
          <a:p>
            <a:pPr marL="0" indent="0">
              <a:lnSpc>
                <a:spcPct val="110000"/>
              </a:lnSpc>
              <a:buFont typeface="Arial" panose="020B0604020202020204" pitchFamily="34" charset="0"/>
              <a:buNone/>
            </a:pPr>
            <a:r>
              <a:rPr lang="en-GB" b="1" dirty="0">
                <a:solidFill>
                  <a:srgbClr val="FF0000"/>
                </a:solidFill>
              </a:rPr>
              <a:t> </a:t>
            </a:r>
            <a:r>
              <a:rPr lang="tr-TR" b="1" dirty="0">
                <a:solidFill>
                  <a:srgbClr val="FF0000"/>
                </a:solidFill>
              </a:rPr>
              <a:t> 15</a:t>
            </a:r>
            <a:r>
              <a:rPr lang="en-US" b="1" dirty="0">
                <a:solidFill>
                  <a:srgbClr val="FF0000"/>
                </a:solidFill>
              </a:rPr>
              <a:t>.</a:t>
            </a:r>
            <a:r>
              <a:rPr lang="tr-TR" b="1" dirty="0">
                <a:solidFill>
                  <a:srgbClr val="FF0000"/>
                </a:solidFill>
              </a:rPr>
              <a:t>6 </a:t>
            </a:r>
            <a:r>
              <a:rPr lang="tr-TR" b="1" dirty="0">
                <a:solidFill>
                  <a:schemeClr val="bg1"/>
                </a:solidFill>
              </a:rPr>
              <a:t>Character Literals</a:t>
            </a:r>
          </a:p>
          <a:p>
            <a:pPr marL="0" indent="0">
              <a:lnSpc>
                <a:spcPct val="110000"/>
              </a:lnSpc>
              <a:buFont typeface="Arial" panose="020B0604020202020204" pitchFamily="34" charset="0"/>
              <a:buNone/>
            </a:pPr>
            <a:r>
              <a:rPr lang="en-GB" b="1" dirty="0">
                <a:solidFill>
                  <a:srgbClr val="FF0000"/>
                </a:solidFill>
              </a:rPr>
              <a:t> </a:t>
            </a:r>
            <a:r>
              <a:rPr lang="tr-TR" b="1" dirty="0">
                <a:solidFill>
                  <a:srgbClr val="FF0000"/>
                </a:solidFill>
              </a:rPr>
              <a:t> 15</a:t>
            </a:r>
            <a:r>
              <a:rPr lang="en-US" b="1" dirty="0">
                <a:solidFill>
                  <a:srgbClr val="FF0000"/>
                </a:solidFill>
              </a:rPr>
              <a:t>.</a:t>
            </a:r>
            <a:r>
              <a:rPr lang="tr-TR" b="1" dirty="0">
                <a:solidFill>
                  <a:srgbClr val="FF0000"/>
                </a:solidFill>
              </a:rPr>
              <a:t>7 </a:t>
            </a:r>
            <a:r>
              <a:rPr lang="tr-TR" b="1" dirty="0">
                <a:solidFill>
                  <a:schemeClr val="bg1"/>
                </a:solidFill>
              </a:rPr>
              <a:t>String Literals </a:t>
            </a:r>
            <a:endParaRPr lang="tr-TR" b="1" dirty="0">
              <a:solidFill>
                <a:srgbClr val="FF0000"/>
              </a:solidFill>
            </a:endParaRPr>
          </a:p>
          <a:p>
            <a:pPr marL="0" indent="0">
              <a:lnSpc>
                <a:spcPct val="110000"/>
              </a:lnSpc>
              <a:buFont typeface="Arial" panose="020B0604020202020204" pitchFamily="34" charset="0"/>
              <a:buNone/>
            </a:pPr>
            <a:r>
              <a:rPr lang="en-GB" b="1" dirty="0">
                <a:solidFill>
                  <a:srgbClr val="FF0000"/>
                </a:solidFill>
              </a:rPr>
              <a:t> </a:t>
            </a:r>
            <a:r>
              <a:rPr lang="tr-TR" b="1" dirty="0">
                <a:solidFill>
                  <a:srgbClr val="FF0000"/>
                </a:solidFill>
              </a:rPr>
              <a:t> 15</a:t>
            </a:r>
            <a:r>
              <a:rPr lang="en-US" b="1" dirty="0">
                <a:solidFill>
                  <a:srgbClr val="FF0000"/>
                </a:solidFill>
              </a:rPr>
              <a:t>.</a:t>
            </a:r>
            <a:r>
              <a:rPr lang="tr-TR" b="1" dirty="0">
                <a:solidFill>
                  <a:srgbClr val="FF0000"/>
                </a:solidFill>
              </a:rPr>
              <a:t>8</a:t>
            </a:r>
            <a:r>
              <a:rPr lang="en-US" b="1" dirty="0">
                <a:solidFill>
                  <a:srgbClr val="FF0000"/>
                </a:solidFill>
              </a:rPr>
              <a:t> </a:t>
            </a:r>
            <a:r>
              <a:rPr lang="tr-TR" b="1" dirty="0">
                <a:solidFill>
                  <a:schemeClr val="bg1"/>
                </a:solidFill>
              </a:rPr>
              <a:t>Bit String Literals</a:t>
            </a:r>
            <a:r>
              <a:rPr lang="en-GB" b="1" dirty="0">
                <a:solidFill>
                  <a:srgbClr val="FF0000"/>
                </a:solidFill>
              </a:rPr>
              <a:t> </a:t>
            </a:r>
            <a:endParaRPr lang="tr-TR" b="1" dirty="0">
              <a:solidFill>
                <a:srgbClr val="FF0000"/>
              </a:solidFill>
            </a:endParaRPr>
          </a:p>
          <a:p>
            <a:pPr marL="0" indent="0">
              <a:lnSpc>
                <a:spcPct val="110000"/>
              </a:lnSpc>
              <a:buFont typeface="Arial" panose="020B0604020202020204" pitchFamily="34" charset="0"/>
              <a:buNone/>
            </a:pPr>
            <a:r>
              <a:rPr lang="tr-TR" b="1" dirty="0">
                <a:solidFill>
                  <a:srgbClr val="FF0000"/>
                </a:solidFill>
              </a:rPr>
              <a:t>  15</a:t>
            </a:r>
            <a:r>
              <a:rPr lang="en-US" b="1" dirty="0">
                <a:solidFill>
                  <a:srgbClr val="FF0000"/>
                </a:solidFill>
              </a:rPr>
              <a:t>.</a:t>
            </a:r>
            <a:r>
              <a:rPr lang="tr-TR" b="1" dirty="0">
                <a:solidFill>
                  <a:srgbClr val="FF0000"/>
                </a:solidFill>
              </a:rPr>
              <a:t>9</a:t>
            </a:r>
            <a:r>
              <a:rPr lang="en-US" b="1" dirty="0">
                <a:solidFill>
                  <a:srgbClr val="FF0000"/>
                </a:solidFill>
              </a:rPr>
              <a:t> </a:t>
            </a:r>
            <a:r>
              <a:rPr lang="tr-TR" b="1" dirty="0">
                <a:solidFill>
                  <a:schemeClr val="bg1"/>
                </a:solidFill>
              </a:rPr>
              <a:t>Comments</a:t>
            </a:r>
          </a:p>
          <a:p>
            <a:pPr marL="0" indent="0">
              <a:lnSpc>
                <a:spcPct val="110000"/>
              </a:lnSpc>
              <a:buFont typeface="Arial" panose="020B0604020202020204" pitchFamily="34" charset="0"/>
              <a:buNone/>
            </a:pPr>
            <a:r>
              <a:rPr lang="en-GB" b="1" dirty="0">
                <a:solidFill>
                  <a:srgbClr val="FF0000"/>
                </a:solidFill>
              </a:rPr>
              <a:t> </a:t>
            </a:r>
            <a:r>
              <a:rPr lang="tr-TR" b="1" dirty="0">
                <a:solidFill>
                  <a:srgbClr val="FF0000"/>
                </a:solidFill>
              </a:rPr>
              <a:t> 15</a:t>
            </a:r>
            <a:r>
              <a:rPr lang="en-US" b="1" dirty="0">
                <a:solidFill>
                  <a:srgbClr val="FF0000"/>
                </a:solidFill>
              </a:rPr>
              <a:t>.</a:t>
            </a:r>
            <a:r>
              <a:rPr lang="tr-TR" b="1" dirty="0">
                <a:solidFill>
                  <a:srgbClr val="FF0000"/>
                </a:solidFill>
              </a:rPr>
              <a:t>10</a:t>
            </a:r>
            <a:r>
              <a:rPr lang="en-US" b="1" dirty="0">
                <a:solidFill>
                  <a:srgbClr val="FF0000"/>
                </a:solidFill>
              </a:rPr>
              <a:t> </a:t>
            </a:r>
            <a:r>
              <a:rPr lang="tr-TR" b="1" dirty="0">
                <a:solidFill>
                  <a:schemeClr val="bg1"/>
                </a:solidFill>
              </a:rPr>
              <a:t>Reserved Words</a:t>
            </a:r>
          </a:p>
          <a:p>
            <a:pPr marL="0" indent="0">
              <a:lnSpc>
                <a:spcPct val="110000"/>
              </a:lnSpc>
              <a:buFont typeface="Arial" panose="020B0604020202020204" pitchFamily="34" charset="0"/>
              <a:buNone/>
            </a:pPr>
            <a:r>
              <a:rPr lang="en-GB" b="1" dirty="0">
                <a:solidFill>
                  <a:srgbClr val="FF0000"/>
                </a:solidFill>
              </a:rPr>
              <a:t> </a:t>
            </a:r>
            <a:r>
              <a:rPr lang="tr-TR" b="1" dirty="0">
                <a:solidFill>
                  <a:srgbClr val="FF0000"/>
                </a:solidFill>
              </a:rPr>
              <a:t> 15</a:t>
            </a:r>
            <a:r>
              <a:rPr lang="en-US" b="1" dirty="0">
                <a:solidFill>
                  <a:srgbClr val="FF0000"/>
                </a:solidFill>
              </a:rPr>
              <a:t>.</a:t>
            </a:r>
            <a:r>
              <a:rPr lang="tr-TR" b="1" dirty="0">
                <a:solidFill>
                  <a:srgbClr val="FF0000"/>
                </a:solidFill>
              </a:rPr>
              <a:t>11</a:t>
            </a:r>
            <a:r>
              <a:rPr lang="en-US" b="1" dirty="0">
                <a:solidFill>
                  <a:srgbClr val="FF0000"/>
                </a:solidFill>
              </a:rPr>
              <a:t> </a:t>
            </a:r>
            <a:r>
              <a:rPr lang="tr-TR" b="1" dirty="0">
                <a:solidFill>
                  <a:schemeClr val="bg1"/>
                </a:solidFill>
              </a:rPr>
              <a:t>Tools Directives</a:t>
            </a:r>
            <a:endParaRPr lang="en-GB" b="1" dirty="0">
              <a:solidFill>
                <a:schemeClr val="bg1"/>
              </a:solidFill>
            </a:endParaRPr>
          </a:p>
        </p:txBody>
      </p:sp>
      <p:pic>
        <p:nvPicPr>
          <p:cNvPr id="7" name="Picture 6" descr="close up of circuit board">
            <a:extLst>
              <a:ext uri="{FF2B5EF4-FFF2-40B4-BE49-F238E27FC236}">
                <a16:creationId xmlns:a16="http://schemas.microsoft.com/office/drawing/2014/main" id="{E24F2AFA-B02B-6B93-0FB5-5EA1F6FC0D66}"/>
              </a:ext>
            </a:extLst>
          </p:cNvPr>
          <p:cNvPicPr>
            <a:picLocks noChangeAspect="1"/>
          </p:cNvPicPr>
          <p:nvPr/>
        </p:nvPicPr>
        <p:blipFill rotWithShape="1">
          <a:blip r:embed="rId3">
            <a:alphaModFix amt="30000"/>
          </a:blip>
          <a:srcRect l="17220" r="9210" b="-1"/>
          <a:stretch/>
        </p:blipFill>
        <p:spPr>
          <a:xfrm>
            <a:off x="-10357" y="10"/>
            <a:ext cx="5917468" cy="6857990"/>
          </a:xfrm>
          <a:prstGeom prst="rect">
            <a:avLst/>
          </a:prstGeom>
        </p:spPr>
      </p:pic>
      <p:sp>
        <p:nvSpPr>
          <p:cNvPr id="10" name="Subtitle 2">
            <a:extLst>
              <a:ext uri="{FF2B5EF4-FFF2-40B4-BE49-F238E27FC236}">
                <a16:creationId xmlns:a16="http://schemas.microsoft.com/office/drawing/2014/main" id="{378A3A95-2767-C6B6-5A24-0F8B0533EB2D}"/>
              </a:ext>
            </a:extLst>
          </p:cNvPr>
          <p:cNvSpPr txBox="1">
            <a:spLocks/>
          </p:cNvSpPr>
          <p:nvPr/>
        </p:nvSpPr>
        <p:spPr>
          <a:xfrm>
            <a:off x="-10358" y="152676"/>
            <a:ext cx="5982231" cy="132912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spcBef>
                <a:spcPts val="0"/>
              </a:spcBef>
              <a:buNone/>
            </a:pPr>
            <a:r>
              <a:rPr lang="en-US" sz="6000" b="1" dirty="0">
                <a:solidFill>
                  <a:srgbClr val="FF0000"/>
                </a:solidFill>
              </a:rPr>
              <a:t>Chapter </a:t>
            </a:r>
            <a:r>
              <a:rPr lang="tr-TR" sz="6000" b="1" dirty="0">
                <a:solidFill>
                  <a:srgbClr val="FF0000"/>
                </a:solidFill>
              </a:rPr>
              <a:t>15</a:t>
            </a:r>
            <a:endParaRPr lang="en-US" sz="6000" b="1" dirty="0">
              <a:solidFill>
                <a:srgbClr val="FF0000"/>
              </a:solidFill>
            </a:endParaRPr>
          </a:p>
          <a:p>
            <a:pPr marL="0" indent="0" algn="ctr">
              <a:lnSpc>
                <a:spcPct val="100000"/>
              </a:lnSpc>
              <a:spcBef>
                <a:spcPts val="0"/>
              </a:spcBef>
              <a:buNone/>
            </a:pPr>
            <a:r>
              <a:rPr lang="en-US" sz="6000" b="1" dirty="0">
                <a:solidFill>
                  <a:srgbClr val="FF0000"/>
                </a:solidFill>
              </a:rPr>
              <a:t>Presenter:</a:t>
            </a:r>
          </a:p>
          <a:p>
            <a:pPr marL="0" indent="0" algn="ctr">
              <a:lnSpc>
                <a:spcPct val="100000"/>
              </a:lnSpc>
              <a:spcBef>
                <a:spcPts val="0"/>
              </a:spcBef>
              <a:buNone/>
            </a:pPr>
            <a:r>
              <a:rPr lang="tr-TR" sz="6000" b="1" dirty="0">
                <a:solidFill>
                  <a:schemeClr val="bg1"/>
                </a:solidFill>
              </a:rPr>
              <a:t>Orhan Çalışkan</a:t>
            </a:r>
            <a:endParaRPr lang="en-US" sz="6000" b="1" i="1" dirty="0">
              <a:solidFill>
                <a:schemeClr val="bg1"/>
              </a:solidFill>
            </a:endParaRPr>
          </a:p>
        </p:txBody>
      </p:sp>
    </p:spTree>
    <p:extLst>
      <p:ext uri="{BB962C8B-B14F-4D97-AF65-F5344CB8AC3E}">
        <p14:creationId xmlns:p14="http://schemas.microsoft.com/office/powerpoint/2010/main" val="376934830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8AE492B5-5284-4B09-B931-B1A499B49C33}"/>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07C98286-7350-3B8C-CA5C-FC8F96148382}"/>
              </a:ext>
            </a:extLst>
          </p:cNvPr>
          <p:cNvSpPr txBox="1">
            <a:spLocks/>
          </p:cNvSpPr>
          <p:nvPr/>
        </p:nvSpPr>
        <p:spPr bwMode="auto">
          <a:xfrm>
            <a:off x="0" y="0"/>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15</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1,2</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GENERAL / CHARACTER SET </a:t>
            </a:r>
            <a:endParaRPr lang="en-GB" sz="4000" b="1" i="1" dirty="0">
              <a:solidFill>
                <a:schemeClr val="bg1"/>
              </a:solidFill>
              <a:latin typeface="Tw Cen MT (Body)"/>
              <a:cs typeface="Times New Roman" panose="02020603050405020304" pitchFamily="18" charset="0"/>
            </a:endParaRPr>
          </a:p>
        </p:txBody>
      </p:sp>
      <p:pic>
        <p:nvPicPr>
          <p:cNvPr id="4" name="Resim 3" descr="metin, ekran görüntüsü, yazı tipi, çizgi içeren bir resim&#10;&#10;Açıklama otomatik olarak oluşturuldu">
            <a:extLst>
              <a:ext uri="{FF2B5EF4-FFF2-40B4-BE49-F238E27FC236}">
                <a16:creationId xmlns:a16="http://schemas.microsoft.com/office/drawing/2014/main" id="{E6D53CBF-8FE8-3E8F-557A-82BE2935D025}"/>
              </a:ext>
            </a:extLst>
          </p:cNvPr>
          <p:cNvPicPr/>
          <p:nvPr/>
        </p:nvPicPr>
        <p:blipFill>
          <a:blip r:embed="rId3"/>
          <a:stretch>
            <a:fillRect/>
          </a:stretch>
        </p:blipFill>
        <p:spPr>
          <a:xfrm>
            <a:off x="3638550" y="1010562"/>
            <a:ext cx="4914900" cy="1724025"/>
          </a:xfrm>
          <a:prstGeom prst="rect">
            <a:avLst/>
          </a:prstGeom>
          <a:noFill/>
          <a:ln>
            <a:noFill/>
            <a:prstDash/>
          </a:ln>
        </p:spPr>
      </p:pic>
      <p:pic>
        <p:nvPicPr>
          <p:cNvPr id="5" name="Resim 4">
            <a:extLst>
              <a:ext uri="{FF2B5EF4-FFF2-40B4-BE49-F238E27FC236}">
                <a16:creationId xmlns:a16="http://schemas.microsoft.com/office/drawing/2014/main" id="{A9040D24-4227-1129-A9E0-FF1DADBF5E38}"/>
              </a:ext>
            </a:extLst>
          </p:cNvPr>
          <p:cNvPicPr>
            <a:picLocks noChangeAspect="1"/>
          </p:cNvPicPr>
          <p:nvPr/>
        </p:nvPicPr>
        <p:blipFill>
          <a:blip r:embed="rId4"/>
          <a:stretch>
            <a:fillRect/>
          </a:stretch>
        </p:blipFill>
        <p:spPr>
          <a:xfrm>
            <a:off x="115844" y="3548026"/>
            <a:ext cx="5613418" cy="2463667"/>
          </a:xfrm>
          <a:prstGeom prst="rect">
            <a:avLst/>
          </a:prstGeom>
        </p:spPr>
      </p:pic>
      <p:pic>
        <p:nvPicPr>
          <p:cNvPr id="7" name="Resim 6">
            <a:extLst>
              <a:ext uri="{FF2B5EF4-FFF2-40B4-BE49-F238E27FC236}">
                <a16:creationId xmlns:a16="http://schemas.microsoft.com/office/drawing/2014/main" id="{9BD8D8E4-6B74-8E74-3C62-C32A170B8984}"/>
              </a:ext>
            </a:extLst>
          </p:cNvPr>
          <p:cNvPicPr>
            <a:picLocks noChangeAspect="1"/>
          </p:cNvPicPr>
          <p:nvPr/>
        </p:nvPicPr>
        <p:blipFill>
          <a:blip r:embed="rId5"/>
          <a:stretch>
            <a:fillRect/>
          </a:stretch>
        </p:blipFill>
        <p:spPr>
          <a:xfrm>
            <a:off x="6168653" y="3548026"/>
            <a:ext cx="5907503" cy="2463667"/>
          </a:xfrm>
          <a:prstGeom prst="rect">
            <a:avLst/>
          </a:prstGeom>
        </p:spPr>
      </p:pic>
      <p:sp>
        <p:nvSpPr>
          <p:cNvPr id="11" name="Metin kutusu 10">
            <a:extLst>
              <a:ext uri="{FF2B5EF4-FFF2-40B4-BE49-F238E27FC236}">
                <a16:creationId xmlns:a16="http://schemas.microsoft.com/office/drawing/2014/main" id="{F125774D-B0E7-C4E3-D783-3C507BD57BF4}"/>
              </a:ext>
            </a:extLst>
          </p:cNvPr>
          <p:cNvSpPr txBox="1"/>
          <p:nvPr/>
        </p:nvSpPr>
        <p:spPr>
          <a:xfrm>
            <a:off x="1521935" y="6096673"/>
            <a:ext cx="2801236" cy="400110"/>
          </a:xfrm>
          <a:prstGeom prst="rect">
            <a:avLst/>
          </a:prstGeom>
          <a:noFill/>
        </p:spPr>
        <p:txBody>
          <a:bodyPr wrap="square" rtlCol="0">
            <a:spAutoFit/>
          </a:bodyPr>
          <a:lstStyle/>
          <a:p>
            <a:pPr algn="ctr"/>
            <a:r>
              <a:rPr lang="tr-TR" sz="2000" dirty="0">
                <a:solidFill>
                  <a:schemeClr val="bg1"/>
                </a:solidFill>
                <a:latin typeface="Times New Roman" panose="02020603050405020304" pitchFamily="18" charset="0"/>
                <a:cs typeface="Times New Roman" panose="02020603050405020304" pitchFamily="18" charset="0"/>
              </a:rPr>
              <a:t>VHDL2019</a:t>
            </a:r>
          </a:p>
        </p:txBody>
      </p:sp>
      <p:sp>
        <p:nvSpPr>
          <p:cNvPr id="12" name="Metin kutusu 11">
            <a:extLst>
              <a:ext uri="{FF2B5EF4-FFF2-40B4-BE49-F238E27FC236}">
                <a16:creationId xmlns:a16="http://schemas.microsoft.com/office/drawing/2014/main" id="{7E364D12-2E9B-837A-577D-9C84AB85C39E}"/>
              </a:ext>
            </a:extLst>
          </p:cNvPr>
          <p:cNvSpPr txBox="1"/>
          <p:nvPr/>
        </p:nvSpPr>
        <p:spPr>
          <a:xfrm>
            <a:off x="7721786" y="6096673"/>
            <a:ext cx="2801236" cy="400110"/>
          </a:xfrm>
          <a:prstGeom prst="rect">
            <a:avLst/>
          </a:prstGeom>
          <a:noFill/>
        </p:spPr>
        <p:txBody>
          <a:bodyPr wrap="square" rtlCol="0">
            <a:spAutoFit/>
          </a:bodyPr>
          <a:lstStyle/>
          <a:p>
            <a:pPr algn="ctr"/>
            <a:r>
              <a:rPr lang="tr-TR" sz="2000" dirty="0">
                <a:solidFill>
                  <a:schemeClr val="bg1"/>
                </a:solidFill>
                <a:latin typeface="Times New Roman" panose="02020603050405020304" pitchFamily="18" charset="0"/>
                <a:cs typeface="Times New Roman" panose="02020603050405020304" pitchFamily="18" charset="0"/>
              </a:rPr>
              <a:t>VHDL2002</a:t>
            </a:r>
          </a:p>
        </p:txBody>
      </p:sp>
    </p:spTree>
    <p:extLst>
      <p:ext uri="{BB962C8B-B14F-4D97-AF65-F5344CB8AC3E}">
        <p14:creationId xmlns:p14="http://schemas.microsoft.com/office/powerpoint/2010/main" val="261673055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F2EEE615-C275-1833-9DE3-5129C6BC71F8}"/>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B357D260-F314-7DDA-1F78-6CE8C0DC4C4F}"/>
              </a:ext>
            </a:extLst>
          </p:cNvPr>
          <p:cNvSpPr txBox="1">
            <a:spLocks/>
          </p:cNvSpPr>
          <p:nvPr/>
        </p:nvSpPr>
        <p:spPr bwMode="auto">
          <a:xfrm>
            <a:off x="-817123" y="0"/>
            <a:ext cx="13009123"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15</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3</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LEXICAL ELEMENTS, SEPARATORS AND DELIMITERS  </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2D2DD915-BAAB-23BE-EFC1-28B0DBC0F6D6}"/>
              </a:ext>
            </a:extLst>
          </p:cNvPr>
          <p:cNvSpPr>
            <a:spLocks noGrp="1"/>
          </p:cNvSpPr>
          <p:nvPr>
            <p:ph idx="1"/>
          </p:nvPr>
        </p:nvSpPr>
        <p:spPr>
          <a:xfrm>
            <a:off x="642027" y="695808"/>
            <a:ext cx="4046706" cy="1959843"/>
          </a:xfrm>
        </p:spPr>
        <p:txBody>
          <a:bodyPr>
            <a:noAutofit/>
          </a:bodyPr>
          <a:lstStyle/>
          <a:p>
            <a:pPr lvl="1" algn="just">
              <a:lnSpc>
                <a:spcPct val="110000"/>
              </a:lnSpc>
            </a:pPr>
            <a:r>
              <a:rPr lang="tr-TR" b="1" dirty="0">
                <a:solidFill>
                  <a:schemeClr val="bg1"/>
                </a:solidFill>
                <a:latin typeface="Times New Roman" panose="02020603050405020304" pitchFamily="18" charset="0"/>
                <a:cs typeface="Times New Roman" panose="02020603050405020304" pitchFamily="18" charset="0"/>
              </a:rPr>
              <a:t>Lexical Elements</a:t>
            </a:r>
          </a:p>
          <a:p>
            <a:pPr lvl="2" algn="just">
              <a:lnSpc>
                <a:spcPct val="110000"/>
              </a:lnSpc>
            </a:pPr>
            <a:r>
              <a:rPr lang="tr-TR" dirty="0">
                <a:solidFill>
                  <a:schemeClr val="bg1"/>
                </a:solidFill>
                <a:latin typeface="Times New Roman" panose="02020603050405020304" pitchFamily="18" charset="0"/>
                <a:cs typeface="Times New Roman" panose="02020603050405020304" pitchFamily="18" charset="0"/>
              </a:rPr>
              <a:t>Identifiers</a:t>
            </a:r>
          </a:p>
          <a:p>
            <a:pPr lvl="2" algn="just">
              <a:lnSpc>
                <a:spcPct val="110000"/>
              </a:lnSpc>
            </a:pPr>
            <a:r>
              <a:rPr lang="tr-TR" dirty="0">
                <a:solidFill>
                  <a:schemeClr val="bg1"/>
                </a:solidFill>
                <a:latin typeface="Times New Roman" panose="02020603050405020304" pitchFamily="18" charset="0"/>
                <a:cs typeface="Times New Roman" panose="02020603050405020304" pitchFamily="18" charset="0"/>
              </a:rPr>
              <a:t>Literals</a:t>
            </a:r>
          </a:p>
          <a:p>
            <a:pPr lvl="2" algn="just">
              <a:lnSpc>
                <a:spcPct val="110000"/>
              </a:lnSpc>
            </a:pPr>
            <a:r>
              <a:rPr lang="tr-TR" dirty="0">
                <a:solidFill>
                  <a:schemeClr val="bg1"/>
                </a:solidFill>
                <a:latin typeface="Times New Roman" panose="02020603050405020304" pitchFamily="18" charset="0"/>
                <a:cs typeface="Times New Roman" panose="02020603050405020304" pitchFamily="18" charset="0"/>
              </a:rPr>
              <a:t>Delimiters and Separators</a:t>
            </a:r>
          </a:p>
          <a:p>
            <a:pPr lvl="2" algn="just">
              <a:lnSpc>
                <a:spcPct val="110000"/>
              </a:lnSpc>
            </a:pPr>
            <a:r>
              <a:rPr lang="tr-TR" dirty="0">
                <a:solidFill>
                  <a:schemeClr val="bg1"/>
                </a:solidFill>
                <a:latin typeface="Times New Roman" panose="02020603050405020304" pitchFamily="18" charset="0"/>
                <a:cs typeface="Times New Roman" panose="02020603050405020304" pitchFamily="18" charset="0"/>
              </a:rPr>
              <a:t>Comments</a:t>
            </a:r>
          </a:p>
          <a:p>
            <a:pPr marL="914400" lvl="2" indent="0" algn="just">
              <a:lnSpc>
                <a:spcPct val="110000"/>
              </a:lnSpc>
              <a:buNone/>
            </a:pPr>
            <a:endParaRPr lang="tr-TR" dirty="0">
              <a:solidFill>
                <a:schemeClr val="bg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3B3E497-F29D-6E96-6B7D-9B801763C12D}"/>
              </a:ext>
            </a:extLst>
          </p:cNvPr>
          <p:cNvSpPr txBox="1">
            <a:spLocks/>
          </p:cNvSpPr>
          <p:nvPr/>
        </p:nvSpPr>
        <p:spPr>
          <a:xfrm>
            <a:off x="8035048" y="695807"/>
            <a:ext cx="4046706" cy="1959843"/>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lvl="1" algn="just">
              <a:lnSpc>
                <a:spcPct val="110000"/>
              </a:lnSpc>
            </a:pPr>
            <a:r>
              <a:rPr lang="tr-TR" b="1" dirty="0">
                <a:solidFill>
                  <a:schemeClr val="bg1"/>
                </a:solidFill>
                <a:latin typeface="Times New Roman" panose="02020603050405020304" pitchFamily="18" charset="0"/>
                <a:cs typeface="Times New Roman" panose="02020603050405020304" pitchFamily="18" charset="0"/>
              </a:rPr>
              <a:t>Delimiters</a:t>
            </a:r>
          </a:p>
          <a:p>
            <a:pPr lvl="2" algn="just">
              <a:lnSpc>
                <a:spcPct val="110000"/>
              </a:lnSpc>
            </a:pPr>
            <a:r>
              <a:rPr lang="tr-TR" dirty="0">
                <a:solidFill>
                  <a:schemeClr val="bg1"/>
                </a:solidFill>
                <a:latin typeface="Times New Roman" panose="02020603050405020304" pitchFamily="18" charset="0"/>
                <a:cs typeface="Times New Roman" panose="02020603050405020304" pitchFamily="18" charset="0"/>
              </a:rPr>
              <a:t>Special Characters</a:t>
            </a:r>
          </a:p>
          <a:p>
            <a:pPr marL="914400" lvl="2" indent="0" algn="just">
              <a:lnSpc>
                <a:spcPct val="110000"/>
              </a:lnSpc>
              <a:buFont typeface="Arial" panose="020B0604020202020204" pitchFamily="34" charset="0"/>
              <a:buNone/>
            </a:pPr>
            <a:endParaRPr lang="tr-TR" dirty="0">
              <a:solidFill>
                <a:schemeClr val="bg1"/>
              </a:solidFill>
              <a:latin typeface="Times New Roman" panose="02020603050405020304" pitchFamily="18" charset="0"/>
              <a:cs typeface="Times New Roman" panose="02020603050405020304" pitchFamily="18" charset="0"/>
            </a:endParaRPr>
          </a:p>
        </p:txBody>
      </p:sp>
      <p:sp>
        <p:nvSpPr>
          <p:cNvPr id="6" name="Content Placeholder 2">
            <a:extLst>
              <a:ext uri="{FF2B5EF4-FFF2-40B4-BE49-F238E27FC236}">
                <a16:creationId xmlns:a16="http://schemas.microsoft.com/office/drawing/2014/main" id="{D1B4ADB2-0094-AD78-7365-09B483B05810}"/>
              </a:ext>
            </a:extLst>
          </p:cNvPr>
          <p:cNvSpPr txBox="1">
            <a:spLocks/>
          </p:cNvSpPr>
          <p:nvPr/>
        </p:nvSpPr>
        <p:spPr>
          <a:xfrm>
            <a:off x="4685490" y="695807"/>
            <a:ext cx="4046706" cy="1959843"/>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lvl="1" algn="just">
              <a:lnSpc>
                <a:spcPct val="110000"/>
              </a:lnSpc>
            </a:pPr>
            <a:r>
              <a:rPr lang="tr-TR" b="1" dirty="0">
                <a:solidFill>
                  <a:schemeClr val="bg1"/>
                </a:solidFill>
                <a:latin typeface="Times New Roman" panose="02020603050405020304" pitchFamily="18" charset="0"/>
                <a:cs typeface="Times New Roman" panose="02020603050405020304" pitchFamily="18" charset="0"/>
              </a:rPr>
              <a:t>Separators</a:t>
            </a:r>
          </a:p>
          <a:p>
            <a:pPr lvl="2" algn="just">
              <a:lnSpc>
                <a:spcPct val="110000"/>
              </a:lnSpc>
            </a:pPr>
            <a:r>
              <a:rPr lang="tr-TR" dirty="0">
                <a:solidFill>
                  <a:schemeClr val="bg1"/>
                </a:solidFill>
                <a:latin typeface="Times New Roman" panose="02020603050405020304" pitchFamily="18" charset="0"/>
                <a:cs typeface="Times New Roman" panose="02020603050405020304" pitchFamily="18" charset="0"/>
              </a:rPr>
              <a:t>Space</a:t>
            </a:r>
          </a:p>
          <a:p>
            <a:pPr lvl="2" algn="just">
              <a:lnSpc>
                <a:spcPct val="110000"/>
              </a:lnSpc>
            </a:pPr>
            <a:r>
              <a:rPr lang="tr-TR" dirty="0">
                <a:solidFill>
                  <a:schemeClr val="bg1"/>
                </a:solidFill>
                <a:latin typeface="Times New Roman" panose="02020603050405020304" pitchFamily="18" charset="0"/>
                <a:cs typeface="Times New Roman" panose="02020603050405020304" pitchFamily="18" charset="0"/>
              </a:rPr>
              <a:t>End of Line</a:t>
            </a:r>
          </a:p>
          <a:p>
            <a:pPr lvl="2" algn="just">
              <a:lnSpc>
                <a:spcPct val="110000"/>
              </a:lnSpc>
            </a:pPr>
            <a:r>
              <a:rPr lang="tr-TR" dirty="0">
                <a:solidFill>
                  <a:schemeClr val="bg1"/>
                </a:solidFill>
                <a:latin typeface="Times New Roman" panose="02020603050405020304" pitchFamily="18" charset="0"/>
                <a:cs typeface="Times New Roman" panose="02020603050405020304" pitchFamily="18" charset="0"/>
              </a:rPr>
              <a:t>Format Effectors</a:t>
            </a:r>
          </a:p>
          <a:p>
            <a:pPr marL="914400" lvl="2" indent="0" algn="just">
              <a:lnSpc>
                <a:spcPct val="110000"/>
              </a:lnSpc>
              <a:buFont typeface="Arial" panose="020B0604020202020204" pitchFamily="34" charset="0"/>
              <a:buNone/>
            </a:pPr>
            <a:endParaRPr lang="tr-TR" dirty="0">
              <a:solidFill>
                <a:schemeClr val="bg1"/>
              </a:solidFill>
              <a:latin typeface="Times New Roman" panose="02020603050405020304" pitchFamily="18" charset="0"/>
              <a:cs typeface="Times New Roman" panose="02020603050405020304" pitchFamily="18" charset="0"/>
            </a:endParaRPr>
          </a:p>
        </p:txBody>
      </p:sp>
      <p:pic>
        <p:nvPicPr>
          <p:cNvPr id="9" name="Resim 8">
            <a:extLst>
              <a:ext uri="{FF2B5EF4-FFF2-40B4-BE49-F238E27FC236}">
                <a16:creationId xmlns:a16="http://schemas.microsoft.com/office/drawing/2014/main" id="{71F1E317-7361-AE5D-9F3D-24C882602B7C}"/>
              </a:ext>
            </a:extLst>
          </p:cNvPr>
          <p:cNvPicPr>
            <a:picLocks noChangeAspect="1"/>
          </p:cNvPicPr>
          <p:nvPr/>
        </p:nvPicPr>
        <p:blipFill>
          <a:blip r:embed="rId3"/>
          <a:stretch>
            <a:fillRect/>
          </a:stretch>
        </p:blipFill>
        <p:spPr>
          <a:xfrm>
            <a:off x="2062415" y="2809003"/>
            <a:ext cx="8067169" cy="3681526"/>
          </a:xfrm>
          <a:prstGeom prst="rect">
            <a:avLst/>
          </a:prstGeom>
        </p:spPr>
      </p:pic>
    </p:spTree>
    <p:extLst>
      <p:ext uri="{BB962C8B-B14F-4D97-AF65-F5344CB8AC3E}">
        <p14:creationId xmlns:p14="http://schemas.microsoft.com/office/powerpoint/2010/main" val="344066991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9E34D7C-DA44-5134-164E-3DD61CF4A979}"/>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60421E78-8A99-85A1-11A9-0E90BFE2BD94}"/>
              </a:ext>
            </a:extLst>
          </p:cNvPr>
          <p:cNvSpPr>
            <a:spLocks noGrp="1"/>
          </p:cNvSpPr>
          <p:nvPr>
            <p:ph idx="1"/>
          </p:nvPr>
        </p:nvSpPr>
        <p:spPr>
          <a:xfrm>
            <a:off x="642026" y="695808"/>
            <a:ext cx="10535055" cy="2436498"/>
          </a:xfrm>
        </p:spPr>
        <p:txBody>
          <a:bodyPr>
            <a:noAutofit/>
          </a:bodyPr>
          <a:lstStyle/>
          <a:p>
            <a:pPr lvl="1" algn="just">
              <a:lnSpc>
                <a:spcPct val="110000"/>
              </a:lnSpc>
            </a:pPr>
            <a:r>
              <a:rPr lang="tr-TR" dirty="0">
                <a:solidFill>
                  <a:schemeClr val="bg1"/>
                </a:solidFill>
                <a:latin typeface="Times New Roman" panose="02020603050405020304" pitchFamily="18" charset="0"/>
                <a:cs typeface="Times New Roman" panose="02020603050405020304" pitchFamily="18" charset="0"/>
              </a:rPr>
              <a:t>Basic i</a:t>
            </a:r>
            <a:r>
              <a:rPr lang="en-US" dirty="0">
                <a:solidFill>
                  <a:schemeClr val="bg1"/>
                </a:solidFill>
                <a:latin typeface="Times New Roman" panose="02020603050405020304" pitchFamily="18" charset="0"/>
                <a:cs typeface="Times New Roman" panose="02020603050405020304" pitchFamily="18" charset="0"/>
              </a:rPr>
              <a:t>dentifiers are names used in VHDL to label objects</a:t>
            </a:r>
            <a:r>
              <a:rPr lang="en-US" b="1" dirty="0">
                <a:solidFill>
                  <a:schemeClr val="bg1"/>
                </a:solidFill>
                <a:latin typeface="Times New Roman" panose="02020603050405020304" pitchFamily="18" charset="0"/>
                <a:cs typeface="Times New Roman" panose="02020603050405020304" pitchFamily="18" charset="0"/>
              </a:rPr>
              <a:t> </a:t>
            </a:r>
            <a:endParaRPr lang="tr-TR" b="1"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Letters (A-Z, a-z)</a:t>
            </a:r>
            <a:endParaRPr lang="tr-TR" sz="2000" b="1"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Digits (0-9)</a:t>
            </a:r>
            <a:endParaRPr lang="tr-TR" sz="2000" b="1"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Underscore (_)</a:t>
            </a: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Valid Examples    : clk_100, my_signal1, raw_data, rst_n</a:t>
            </a:r>
          </a:p>
          <a:p>
            <a:pPr lvl="2" algn="just">
              <a:lnSpc>
                <a:spcPct val="110000"/>
              </a:lnSpc>
            </a:pPr>
            <a:r>
              <a:rPr lang="tr-TR" sz="2000" dirty="0">
                <a:solidFill>
                  <a:schemeClr val="bg1"/>
                </a:solidFill>
                <a:latin typeface="Times New Roman" panose="02020603050405020304" pitchFamily="18" charset="0"/>
                <a:cs typeface="Times New Roman" panose="02020603050405020304" pitchFamily="18" charset="0"/>
              </a:rPr>
              <a:t>Invalid Examples :  100_clk, my-signal1, _rawdata</a:t>
            </a:r>
          </a:p>
          <a:p>
            <a:pPr marL="914400" lvl="2" indent="0" algn="just">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891482D9-9130-13CE-099A-456EFDC48973}"/>
              </a:ext>
            </a:extLst>
          </p:cNvPr>
          <p:cNvSpPr txBox="1">
            <a:spLocks/>
          </p:cNvSpPr>
          <p:nvPr/>
        </p:nvSpPr>
        <p:spPr bwMode="auto">
          <a:xfrm>
            <a:off x="0" y="0"/>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15</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4 </a:t>
            </a:r>
            <a:r>
              <a:rPr lang="tr-TR" sz="4000" b="1" dirty="0">
                <a:solidFill>
                  <a:schemeClr val="bg1"/>
                </a:solidFill>
                <a:latin typeface="Tw Cen MT (Headings)"/>
                <a:ea typeface="+mj-ea"/>
                <a:cs typeface="+mj-cs"/>
              </a:rPr>
              <a:t>IDENTIFIERS</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CB00961A-83A6-2EDD-15AF-FF040850DB1B}"/>
              </a:ext>
            </a:extLst>
          </p:cNvPr>
          <p:cNvSpPr txBox="1">
            <a:spLocks/>
          </p:cNvSpPr>
          <p:nvPr/>
        </p:nvSpPr>
        <p:spPr>
          <a:xfrm>
            <a:off x="6095416" y="698604"/>
            <a:ext cx="4976260" cy="609130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lvl="1" indent="0">
              <a:lnSpc>
                <a:spcPct val="110000"/>
              </a:lnSpc>
              <a:buNone/>
            </a:pPr>
            <a:endParaRPr lang="en-US" sz="2800" b="1" dirty="0">
              <a:solidFill>
                <a:schemeClr val="bg1"/>
              </a:solidFill>
            </a:endParaRPr>
          </a:p>
        </p:txBody>
      </p:sp>
      <p:sp>
        <p:nvSpPr>
          <p:cNvPr id="3" name="Content Placeholder 2">
            <a:extLst>
              <a:ext uri="{FF2B5EF4-FFF2-40B4-BE49-F238E27FC236}">
                <a16:creationId xmlns:a16="http://schemas.microsoft.com/office/drawing/2014/main" id="{3C45ECA7-0FA1-6D10-6A6A-9C0F89F19237}"/>
              </a:ext>
            </a:extLst>
          </p:cNvPr>
          <p:cNvSpPr txBox="1">
            <a:spLocks/>
          </p:cNvSpPr>
          <p:nvPr/>
        </p:nvSpPr>
        <p:spPr>
          <a:xfrm>
            <a:off x="642026" y="3365771"/>
            <a:ext cx="10535055" cy="349222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lvl="1" algn="just">
              <a:lnSpc>
                <a:spcPct val="110000"/>
              </a:lnSpc>
            </a:pPr>
            <a:r>
              <a:rPr lang="en-US" dirty="0">
                <a:solidFill>
                  <a:schemeClr val="bg1"/>
                </a:solidFill>
                <a:latin typeface="Times New Roman" panose="02020603050405020304" pitchFamily="18" charset="0"/>
                <a:cs typeface="Times New Roman" panose="02020603050405020304" pitchFamily="18" charset="0"/>
              </a:rPr>
              <a:t>Extended identifiers in VHDL are names that can include any graphic character</a:t>
            </a:r>
            <a:endParaRPr lang="tr-TR"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tr-TR" dirty="0">
                <a:solidFill>
                  <a:schemeClr val="bg1"/>
                </a:solidFill>
                <a:latin typeface="Times New Roman" panose="02020603050405020304" pitchFamily="18" charset="0"/>
                <a:cs typeface="Times New Roman" panose="02020603050405020304" pitchFamily="18" charset="0"/>
              </a:rPr>
              <a:t>Letters </a:t>
            </a:r>
            <a:r>
              <a:rPr lang="tr-TR" sz="2000" dirty="0">
                <a:solidFill>
                  <a:schemeClr val="bg1"/>
                </a:solidFill>
                <a:latin typeface="Times New Roman" panose="02020603050405020304" pitchFamily="18" charset="0"/>
                <a:cs typeface="Times New Roman" panose="02020603050405020304" pitchFamily="18" charset="0"/>
              </a:rPr>
              <a:t>(A-Z, a-z)</a:t>
            </a:r>
            <a:endParaRPr lang="tr-TR" dirty="0">
              <a:solidFill>
                <a:schemeClr val="bg1"/>
              </a:solidFill>
              <a:latin typeface="Times New Roman" panose="02020603050405020304" pitchFamily="18" charset="0"/>
              <a:cs typeface="Times New Roman" panose="02020603050405020304" pitchFamily="18" charset="0"/>
            </a:endParaRPr>
          </a:p>
          <a:p>
            <a:pPr lvl="2" algn="just">
              <a:lnSpc>
                <a:spcPct val="110000"/>
              </a:lnSpc>
            </a:pPr>
            <a:r>
              <a:rPr lang="tr-TR" dirty="0">
                <a:solidFill>
                  <a:schemeClr val="bg1"/>
                </a:solidFill>
                <a:latin typeface="Times New Roman" panose="02020603050405020304" pitchFamily="18" charset="0"/>
                <a:cs typeface="Times New Roman" panose="02020603050405020304" pitchFamily="18" charset="0"/>
              </a:rPr>
              <a:t>Digits (0-9)</a:t>
            </a:r>
          </a:p>
          <a:p>
            <a:pPr lvl="2" algn="just">
              <a:lnSpc>
                <a:spcPct val="110000"/>
              </a:lnSpc>
            </a:pPr>
            <a:r>
              <a:rPr lang="tr-TR" dirty="0">
                <a:solidFill>
                  <a:schemeClr val="bg1"/>
                </a:solidFill>
                <a:latin typeface="Times New Roman" panose="02020603050405020304" pitchFamily="18" charset="0"/>
                <a:cs typeface="Times New Roman" panose="02020603050405020304" pitchFamily="18" charset="0"/>
              </a:rPr>
              <a:t>Special Characters (#, =, -, _ etc.)</a:t>
            </a:r>
          </a:p>
          <a:p>
            <a:pPr lvl="2" algn="just">
              <a:lnSpc>
                <a:spcPct val="110000"/>
              </a:lnSpc>
            </a:pPr>
            <a:r>
              <a:rPr lang="tr-TR" dirty="0">
                <a:solidFill>
                  <a:schemeClr val="bg1"/>
                </a:solidFill>
                <a:latin typeface="Times New Roman" panose="02020603050405020304" pitchFamily="18" charset="0"/>
                <a:cs typeface="Times New Roman" panose="02020603050405020304" pitchFamily="18" charset="0"/>
              </a:rPr>
              <a:t>Space Characters </a:t>
            </a:r>
          </a:p>
          <a:p>
            <a:pPr lvl="1" algn="just">
              <a:lnSpc>
                <a:spcPct val="110000"/>
              </a:lnSpc>
            </a:pPr>
            <a:r>
              <a:rPr lang="tr-TR" dirty="0">
                <a:solidFill>
                  <a:schemeClr val="bg1"/>
                </a:solidFill>
                <a:latin typeface="Times New Roman" panose="02020603050405020304" pitchFamily="18" charset="0"/>
                <a:cs typeface="Times New Roman" panose="02020603050405020304" pitchFamily="18" charset="0"/>
              </a:rPr>
              <a:t>Extended identifiers are case sensitive</a:t>
            </a:r>
          </a:p>
          <a:p>
            <a:pPr lvl="1" algn="just">
              <a:lnSpc>
                <a:spcPct val="110000"/>
              </a:lnSpc>
            </a:pPr>
            <a:r>
              <a:rPr lang="tr-TR" dirty="0">
                <a:solidFill>
                  <a:schemeClr val="bg1"/>
                </a:solidFill>
                <a:latin typeface="Times New Roman" panose="02020603050405020304" pitchFamily="18" charset="0"/>
                <a:cs typeface="Times New Roman" panose="02020603050405020304" pitchFamily="18" charset="0"/>
              </a:rPr>
              <a:t>Extended identifiers must be wrap the backslashes(\)</a:t>
            </a:r>
          </a:p>
        </p:txBody>
      </p:sp>
      <p:pic>
        <p:nvPicPr>
          <p:cNvPr id="4" name="Resim 3">
            <a:extLst>
              <a:ext uri="{FF2B5EF4-FFF2-40B4-BE49-F238E27FC236}">
                <a16:creationId xmlns:a16="http://schemas.microsoft.com/office/drawing/2014/main" id="{74D7AF1D-0EAD-C336-6528-8BD74B5E554C}"/>
              </a:ext>
            </a:extLst>
          </p:cNvPr>
          <p:cNvPicPr>
            <a:picLocks noChangeAspect="1"/>
          </p:cNvPicPr>
          <p:nvPr/>
        </p:nvPicPr>
        <p:blipFill>
          <a:blip r:embed="rId3"/>
          <a:stretch>
            <a:fillRect/>
          </a:stretch>
        </p:blipFill>
        <p:spPr>
          <a:xfrm>
            <a:off x="6095416" y="3920450"/>
            <a:ext cx="5899092" cy="1390650"/>
          </a:xfrm>
          <a:prstGeom prst="rect">
            <a:avLst/>
          </a:prstGeom>
        </p:spPr>
      </p:pic>
    </p:spTree>
    <p:extLst>
      <p:ext uri="{BB962C8B-B14F-4D97-AF65-F5344CB8AC3E}">
        <p14:creationId xmlns:p14="http://schemas.microsoft.com/office/powerpoint/2010/main" val="33874412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33E7F14-7F3F-6A88-1313-C9F75F6E2971}"/>
            </a:ext>
          </a:extLst>
        </p:cNvPr>
        <p:cNvGrpSpPr/>
        <p:nvPr/>
      </p:nvGrpSpPr>
      <p:grpSpPr>
        <a:xfrm>
          <a:off x="0" y="0"/>
          <a:ext cx="0" cy="0"/>
          <a:chOff x="0" y="0"/>
          <a:chExt cx="0" cy="0"/>
        </a:xfrm>
      </p:grpSpPr>
      <p:sp>
        <p:nvSpPr>
          <p:cNvPr id="2" name="Content Placeholder 2">
            <a:extLst>
              <a:ext uri="{FF2B5EF4-FFF2-40B4-BE49-F238E27FC236}">
                <a16:creationId xmlns:a16="http://schemas.microsoft.com/office/drawing/2014/main" id="{1F1A5C11-DDFA-AE3C-AE2C-52A092A86F6E}"/>
              </a:ext>
            </a:extLst>
          </p:cNvPr>
          <p:cNvSpPr txBox="1">
            <a:spLocks/>
          </p:cNvSpPr>
          <p:nvPr/>
        </p:nvSpPr>
        <p:spPr bwMode="auto">
          <a:xfrm>
            <a:off x="0" y="0"/>
            <a:ext cx="12192000" cy="613245"/>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buNone/>
            </a:pPr>
            <a:r>
              <a:rPr lang="en-GB" sz="4000" b="1" dirty="0">
                <a:solidFill>
                  <a:srgbClr val="FF0000"/>
                </a:solidFill>
                <a:latin typeface="Tw Cen MT (Body)"/>
                <a:cs typeface="Times New Roman" panose="02020603050405020304" pitchFamily="18" charset="0"/>
              </a:rPr>
              <a:t>			CODE</a:t>
            </a:r>
            <a:r>
              <a:rPr lang="tr-TR" sz="4000" b="1" dirty="0">
                <a:solidFill>
                  <a:srgbClr val="FF0000"/>
                </a:solidFill>
                <a:latin typeface="Tw Cen MT (Body)"/>
                <a:cs typeface="Times New Roman" panose="02020603050405020304" pitchFamily="18" charset="0"/>
              </a:rPr>
              <a:t> EXAMPLE</a:t>
            </a:r>
            <a:endParaRPr lang="en-US" sz="4000" b="1" dirty="0">
              <a:solidFill>
                <a:srgbClr val="FF0000"/>
              </a:solidFill>
              <a:latin typeface="Tw Cen MT (Body)"/>
              <a:cs typeface="Times New Roman" panose="02020603050405020304" pitchFamily="18" charset="0"/>
            </a:endParaRPr>
          </a:p>
          <a:p>
            <a:pPr marL="0" indent="0">
              <a:spcAft>
                <a:spcPts val="1200"/>
              </a:spcAft>
              <a:buNone/>
            </a:pPr>
            <a:endParaRPr lang="en-GB" sz="4000" b="1" i="1" dirty="0">
              <a:solidFill>
                <a:schemeClr val="bg1"/>
              </a:solidFill>
              <a:latin typeface="Tw Cen MT (Body)"/>
              <a:cs typeface="Times New Roman" panose="02020603050405020304" pitchFamily="18" charset="0"/>
            </a:endParaRPr>
          </a:p>
        </p:txBody>
      </p:sp>
      <p:sp>
        <p:nvSpPr>
          <p:cNvPr id="6" name="İçerik Yer Tutucusu 6">
            <a:extLst>
              <a:ext uri="{FF2B5EF4-FFF2-40B4-BE49-F238E27FC236}">
                <a16:creationId xmlns:a16="http://schemas.microsoft.com/office/drawing/2014/main" id="{403CD9DF-6E82-BFA7-8407-A1BE6B999AF5}"/>
              </a:ext>
            </a:extLst>
          </p:cNvPr>
          <p:cNvSpPr>
            <a:spLocks noGrp="1"/>
          </p:cNvSpPr>
          <p:nvPr>
            <p:ph idx="1"/>
          </p:nvPr>
        </p:nvSpPr>
        <p:spPr>
          <a:xfrm>
            <a:off x="1164772" y="620000"/>
            <a:ext cx="4931228" cy="6092355"/>
          </a:xfrm>
        </p:spPr>
        <p:txBody>
          <a:bodyPr>
            <a:noAutofit/>
          </a:bodyPr>
          <a:lstStyle/>
          <a:p>
            <a:pPr marL="0" indent="0">
              <a:spcBef>
                <a:spcPts val="0"/>
              </a:spcBef>
              <a:buNone/>
            </a:pPr>
            <a:r>
              <a:rPr lang="en-US" sz="1300" b="1" dirty="0">
                <a:solidFill>
                  <a:schemeClr val="bg1"/>
                </a:solidFill>
                <a:latin typeface="Times New Roman" panose="02020603050405020304" pitchFamily="18" charset="0"/>
                <a:cs typeface="Times New Roman" panose="02020603050405020304" pitchFamily="18" charset="0"/>
              </a:rPr>
              <a:t>library IEEE;</a:t>
            </a:r>
          </a:p>
          <a:p>
            <a:pPr marL="0" indent="0">
              <a:spcBef>
                <a:spcPts val="0"/>
              </a:spcBef>
              <a:buNone/>
            </a:pPr>
            <a:r>
              <a:rPr lang="en-US" sz="1300" b="1" dirty="0">
                <a:solidFill>
                  <a:schemeClr val="bg1"/>
                </a:solidFill>
                <a:latin typeface="Times New Roman" panose="02020603050405020304" pitchFamily="18" charset="0"/>
                <a:cs typeface="Times New Roman" panose="02020603050405020304" pitchFamily="18" charset="0"/>
              </a:rPr>
              <a:t>use IEEE.std_logic_1164.all;</a:t>
            </a:r>
          </a:p>
          <a:p>
            <a:pPr marL="0" indent="0">
              <a:spcBef>
                <a:spcPts val="0"/>
              </a:spcBef>
              <a:buNone/>
            </a:pPr>
            <a:r>
              <a:rPr lang="en-US" sz="1300" b="1" dirty="0">
                <a:solidFill>
                  <a:schemeClr val="bg1"/>
                </a:solidFill>
                <a:latin typeface="Times New Roman" panose="02020603050405020304" pitchFamily="18" charset="0"/>
                <a:cs typeface="Times New Roman" panose="02020603050405020304" pitchFamily="18" charset="0"/>
              </a:rPr>
              <a:t>use </a:t>
            </a:r>
            <a:r>
              <a:rPr lang="en-US" sz="1300" b="1" dirty="0" err="1">
                <a:solidFill>
                  <a:schemeClr val="bg1"/>
                </a:solidFill>
                <a:latin typeface="Times New Roman" panose="02020603050405020304" pitchFamily="18" charset="0"/>
                <a:cs typeface="Times New Roman" panose="02020603050405020304" pitchFamily="18" charset="0"/>
              </a:rPr>
              <a:t>IEEE.numeric_std.all</a:t>
            </a:r>
            <a:r>
              <a:rPr lang="en-US" sz="13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endParaRPr lang="en-US" sz="13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en-US" sz="1300" b="1" dirty="0">
                <a:solidFill>
                  <a:schemeClr val="bg1"/>
                </a:solidFill>
                <a:latin typeface="Times New Roman" panose="02020603050405020304" pitchFamily="18" charset="0"/>
                <a:cs typeface="Times New Roman" panose="02020603050405020304" pitchFamily="18" charset="0"/>
              </a:rPr>
              <a:t>package </a:t>
            </a:r>
            <a:r>
              <a:rPr lang="en-US" sz="1300" b="1" dirty="0" err="1">
                <a:solidFill>
                  <a:schemeClr val="bg1"/>
                </a:solidFill>
                <a:latin typeface="Times New Roman" panose="02020603050405020304" pitchFamily="18" charset="0"/>
                <a:cs typeface="Times New Roman" panose="02020603050405020304" pitchFamily="18" charset="0"/>
              </a:rPr>
              <a:t>my_subprograms</a:t>
            </a:r>
            <a:r>
              <a:rPr lang="en-US" sz="1300" b="1" dirty="0">
                <a:solidFill>
                  <a:schemeClr val="bg1"/>
                </a:solidFill>
                <a:latin typeface="Times New Roman" panose="02020603050405020304" pitchFamily="18" charset="0"/>
                <a:cs typeface="Times New Roman" panose="02020603050405020304" pitchFamily="18" charset="0"/>
              </a:rPr>
              <a:t> is</a:t>
            </a:r>
          </a:p>
          <a:p>
            <a:pPr marL="0" indent="0">
              <a:spcBef>
                <a:spcPts val="0"/>
              </a:spcBef>
              <a:buNone/>
            </a:pPr>
            <a:r>
              <a:rPr lang="en-US" sz="1300" b="1" dirty="0">
                <a:solidFill>
                  <a:schemeClr val="bg1"/>
                </a:solidFill>
                <a:latin typeface="Times New Roman" panose="02020603050405020304" pitchFamily="18" charset="0"/>
                <a:cs typeface="Times New Roman" panose="02020603050405020304" pitchFamily="18" charset="0"/>
              </a:rPr>
              <a:t>    function </a:t>
            </a:r>
            <a:r>
              <a:rPr lang="en-US" sz="1300" b="1" dirty="0" err="1">
                <a:solidFill>
                  <a:schemeClr val="bg1"/>
                </a:solidFill>
                <a:latin typeface="Times New Roman" panose="02020603050405020304" pitchFamily="18" charset="0"/>
                <a:cs typeface="Times New Roman" panose="02020603050405020304" pitchFamily="18" charset="0"/>
              </a:rPr>
              <a:t>add_integer</a:t>
            </a:r>
            <a:r>
              <a:rPr lang="en-US" sz="1300" b="1" dirty="0">
                <a:solidFill>
                  <a:schemeClr val="bg1"/>
                </a:solidFill>
                <a:latin typeface="Times New Roman" panose="02020603050405020304" pitchFamily="18" charset="0"/>
                <a:cs typeface="Times New Roman" panose="02020603050405020304" pitchFamily="18" charset="0"/>
              </a:rPr>
              <a:t>(a, b: integer) return integer;</a:t>
            </a:r>
          </a:p>
          <a:p>
            <a:pPr marL="0" indent="0">
              <a:spcBef>
                <a:spcPts val="0"/>
              </a:spcBef>
              <a:buNone/>
            </a:pPr>
            <a:r>
              <a:rPr lang="en-US" sz="1300" b="1" dirty="0">
                <a:solidFill>
                  <a:schemeClr val="bg1"/>
                </a:solidFill>
                <a:latin typeface="Times New Roman" panose="02020603050405020304" pitchFamily="18" charset="0"/>
                <a:cs typeface="Times New Roman" panose="02020603050405020304" pitchFamily="18" charset="0"/>
              </a:rPr>
              <a:t>end </a:t>
            </a:r>
            <a:r>
              <a:rPr lang="en-US" sz="1300" b="1" dirty="0" err="1">
                <a:solidFill>
                  <a:schemeClr val="bg1"/>
                </a:solidFill>
                <a:latin typeface="Times New Roman" panose="02020603050405020304" pitchFamily="18" charset="0"/>
                <a:cs typeface="Times New Roman" panose="02020603050405020304" pitchFamily="18" charset="0"/>
              </a:rPr>
              <a:t>my_subprograms</a:t>
            </a:r>
            <a:r>
              <a:rPr lang="en-US" sz="13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endParaRPr lang="en-US" sz="13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en-US" sz="1300" b="1" dirty="0">
                <a:solidFill>
                  <a:schemeClr val="bg1"/>
                </a:solidFill>
                <a:latin typeface="Times New Roman" panose="02020603050405020304" pitchFamily="18" charset="0"/>
                <a:cs typeface="Times New Roman" panose="02020603050405020304" pitchFamily="18" charset="0"/>
              </a:rPr>
              <a:t>package body </a:t>
            </a:r>
            <a:r>
              <a:rPr lang="en-US" sz="1300" b="1" dirty="0" err="1">
                <a:solidFill>
                  <a:schemeClr val="bg1"/>
                </a:solidFill>
                <a:latin typeface="Times New Roman" panose="02020603050405020304" pitchFamily="18" charset="0"/>
                <a:cs typeface="Times New Roman" panose="02020603050405020304" pitchFamily="18" charset="0"/>
              </a:rPr>
              <a:t>my_subprograms</a:t>
            </a:r>
            <a:r>
              <a:rPr lang="en-US" sz="1300" b="1" dirty="0">
                <a:solidFill>
                  <a:schemeClr val="bg1"/>
                </a:solidFill>
                <a:latin typeface="Times New Roman" panose="02020603050405020304" pitchFamily="18" charset="0"/>
                <a:cs typeface="Times New Roman" panose="02020603050405020304" pitchFamily="18" charset="0"/>
              </a:rPr>
              <a:t> is</a:t>
            </a:r>
          </a:p>
          <a:p>
            <a:pPr marL="0" indent="0">
              <a:spcBef>
                <a:spcPts val="0"/>
              </a:spcBef>
              <a:buNone/>
            </a:pPr>
            <a:r>
              <a:rPr lang="en-US" sz="1300" b="1" dirty="0">
                <a:solidFill>
                  <a:schemeClr val="bg1"/>
                </a:solidFill>
                <a:latin typeface="Times New Roman" panose="02020603050405020304" pitchFamily="18" charset="0"/>
                <a:cs typeface="Times New Roman" panose="02020603050405020304" pitchFamily="18" charset="0"/>
              </a:rPr>
              <a:t>    function </a:t>
            </a:r>
            <a:r>
              <a:rPr lang="en-US" sz="1300" b="1" dirty="0" err="1">
                <a:solidFill>
                  <a:schemeClr val="bg1"/>
                </a:solidFill>
                <a:latin typeface="Times New Roman" panose="02020603050405020304" pitchFamily="18" charset="0"/>
                <a:cs typeface="Times New Roman" panose="02020603050405020304" pitchFamily="18" charset="0"/>
              </a:rPr>
              <a:t>add_integer</a:t>
            </a:r>
            <a:r>
              <a:rPr lang="en-US" sz="1300" b="1" dirty="0">
                <a:solidFill>
                  <a:schemeClr val="bg1"/>
                </a:solidFill>
                <a:latin typeface="Times New Roman" panose="02020603050405020304" pitchFamily="18" charset="0"/>
                <a:cs typeface="Times New Roman" panose="02020603050405020304" pitchFamily="18" charset="0"/>
              </a:rPr>
              <a:t>(a, b: integer) return integer is</a:t>
            </a:r>
          </a:p>
          <a:p>
            <a:pPr marL="0" indent="0">
              <a:spcBef>
                <a:spcPts val="0"/>
              </a:spcBef>
              <a:buNone/>
            </a:pPr>
            <a:r>
              <a:rPr lang="en-US" sz="1300" b="1" dirty="0">
                <a:solidFill>
                  <a:schemeClr val="bg1"/>
                </a:solidFill>
                <a:latin typeface="Times New Roman" panose="02020603050405020304" pitchFamily="18" charset="0"/>
                <a:cs typeface="Times New Roman" panose="02020603050405020304" pitchFamily="18" charset="0"/>
              </a:rPr>
              <a:t>    begin</a:t>
            </a:r>
          </a:p>
          <a:p>
            <a:pPr marL="0" indent="0">
              <a:spcBef>
                <a:spcPts val="0"/>
              </a:spcBef>
              <a:buNone/>
            </a:pPr>
            <a:r>
              <a:rPr lang="en-US" sz="1300" b="1" dirty="0">
                <a:solidFill>
                  <a:schemeClr val="bg1"/>
                </a:solidFill>
                <a:latin typeface="Times New Roman" panose="02020603050405020304" pitchFamily="18" charset="0"/>
                <a:cs typeface="Times New Roman" panose="02020603050405020304" pitchFamily="18" charset="0"/>
              </a:rPr>
              <a:t>        return a + b;</a:t>
            </a:r>
          </a:p>
          <a:p>
            <a:pPr marL="0" indent="0">
              <a:spcBef>
                <a:spcPts val="0"/>
              </a:spcBef>
              <a:buNone/>
            </a:pPr>
            <a:r>
              <a:rPr lang="en-US" sz="1300" b="1" dirty="0">
                <a:solidFill>
                  <a:schemeClr val="bg1"/>
                </a:solidFill>
                <a:latin typeface="Times New Roman" panose="02020603050405020304" pitchFamily="18" charset="0"/>
                <a:cs typeface="Times New Roman" panose="02020603050405020304" pitchFamily="18" charset="0"/>
              </a:rPr>
              <a:t>    end </a:t>
            </a:r>
            <a:r>
              <a:rPr lang="en-US" sz="1300" b="1" dirty="0" err="1">
                <a:solidFill>
                  <a:schemeClr val="bg1"/>
                </a:solidFill>
                <a:latin typeface="Times New Roman" panose="02020603050405020304" pitchFamily="18" charset="0"/>
                <a:cs typeface="Times New Roman" panose="02020603050405020304" pitchFamily="18" charset="0"/>
              </a:rPr>
              <a:t>add_integer</a:t>
            </a:r>
            <a:r>
              <a:rPr lang="en-US" sz="13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r>
              <a:rPr lang="en-US" sz="1300" b="1" dirty="0">
                <a:solidFill>
                  <a:schemeClr val="bg1"/>
                </a:solidFill>
                <a:latin typeface="Times New Roman" panose="02020603050405020304" pitchFamily="18" charset="0"/>
                <a:cs typeface="Times New Roman" panose="02020603050405020304" pitchFamily="18" charset="0"/>
              </a:rPr>
              <a:t>end </a:t>
            </a:r>
            <a:r>
              <a:rPr lang="en-US" sz="1300" b="1" dirty="0" err="1">
                <a:solidFill>
                  <a:schemeClr val="bg1"/>
                </a:solidFill>
                <a:latin typeface="Times New Roman" panose="02020603050405020304" pitchFamily="18" charset="0"/>
                <a:cs typeface="Times New Roman" panose="02020603050405020304" pitchFamily="18" charset="0"/>
              </a:rPr>
              <a:t>my_subprograms</a:t>
            </a:r>
            <a:r>
              <a:rPr lang="en-US" sz="13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endParaRPr lang="en-US" sz="13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en-US" sz="1300" b="1" dirty="0">
                <a:solidFill>
                  <a:schemeClr val="bg1"/>
                </a:solidFill>
                <a:latin typeface="Times New Roman" panose="02020603050405020304" pitchFamily="18" charset="0"/>
                <a:cs typeface="Times New Roman" panose="02020603050405020304" pitchFamily="18" charset="0"/>
              </a:rPr>
              <a:t>use </a:t>
            </a:r>
            <a:r>
              <a:rPr lang="en-US" sz="1300" b="1" dirty="0" err="1">
                <a:solidFill>
                  <a:schemeClr val="bg1"/>
                </a:solidFill>
                <a:latin typeface="Times New Roman" panose="02020603050405020304" pitchFamily="18" charset="0"/>
                <a:cs typeface="Times New Roman" panose="02020603050405020304" pitchFamily="18" charset="0"/>
              </a:rPr>
              <a:t>work.my_subprograms.all</a:t>
            </a:r>
            <a:r>
              <a:rPr lang="en-US" sz="13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endParaRPr lang="en-US" sz="13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en-US" sz="1300" b="1" dirty="0">
                <a:solidFill>
                  <a:schemeClr val="bg1"/>
                </a:solidFill>
                <a:latin typeface="Times New Roman" panose="02020603050405020304" pitchFamily="18" charset="0"/>
                <a:cs typeface="Times New Roman" panose="02020603050405020304" pitchFamily="18" charset="0"/>
              </a:rPr>
              <a:t>entity </a:t>
            </a:r>
            <a:r>
              <a:rPr lang="en-US" sz="1300" b="1" dirty="0" err="1">
                <a:solidFill>
                  <a:schemeClr val="bg1"/>
                </a:solidFill>
                <a:latin typeface="Times New Roman" panose="02020603050405020304" pitchFamily="18" charset="0"/>
                <a:cs typeface="Times New Roman" panose="02020603050405020304" pitchFamily="18" charset="0"/>
              </a:rPr>
              <a:t>subprogram_instantiation_example</a:t>
            </a:r>
            <a:r>
              <a:rPr lang="en-US" sz="1300" b="1" dirty="0">
                <a:solidFill>
                  <a:schemeClr val="bg1"/>
                </a:solidFill>
                <a:latin typeface="Times New Roman" panose="02020603050405020304" pitchFamily="18" charset="0"/>
                <a:cs typeface="Times New Roman" panose="02020603050405020304" pitchFamily="18" charset="0"/>
              </a:rPr>
              <a:t> is</a:t>
            </a:r>
          </a:p>
          <a:p>
            <a:pPr marL="0" indent="0">
              <a:spcBef>
                <a:spcPts val="0"/>
              </a:spcBef>
              <a:buNone/>
            </a:pPr>
            <a:r>
              <a:rPr lang="en-US" sz="1300" b="1" dirty="0">
                <a:solidFill>
                  <a:schemeClr val="bg1"/>
                </a:solidFill>
                <a:latin typeface="Times New Roman" panose="02020603050405020304" pitchFamily="18" charset="0"/>
                <a:cs typeface="Times New Roman" panose="02020603050405020304" pitchFamily="18" charset="0"/>
              </a:rPr>
              <a:t>    port (</a:t>
            </a:r>
          </a:p>
          <a:p>
            <a:pPr marL="0" indent="0">
              <a:spcBef>
                <a:spcPts val="0"/>
              </a:spcBef>
              <a:buNone/>
            </a:pPr>
            <a:r>
              <a:rPr lang="en-US" sz="1300" b="1" dirty="0">
                <a:solidFill>
                  <a:schemeClr val="bg1"/>
                </a:solidFill>
                <a:latin typeface="Times New Roman" panose="02020603050405020304" pitchFamily="18" charset="0"/>
                <a:cs typeface="Times New Roman" panose="02020603050405020304" pitchFamily="18" charset="0"/>
              </a:rPr>
              <a:t>        a</a:t>
            </a:r>
            <a:r>
              <a:rPr lang="tr-TR" sz="1300" b="1" dirty="0">
                <a:solidFill>
                  <a:schemeClr val="bg1"/>
                </a:solidFill>
                <a:latin typeface="Times New Roman" panose="02020603050405020304" pitchFamily="18" charset="0"/>
                <a:cs typeface="Times New Roman" panose="02020603050405020304" pitchFamily="18" charset="0"/>
              </a:rPr>
              <a:t>_in</a:t>
            </a:r>
            <a:r>
              <a:rPr lang="en-US" sz="1300" b="1" dirty="0">
                <a:solidFill>
                  <a:schemeClr val="bg1"/>
                </a:solidFill>
                <a:latin typeface="Times New Roman" panose="02020603050405020304" pitchFamily="18" charset="0"/>
                <a:cs typeface="Times New Roman" panose="02020603050405020304" pitchFamily="18" charset="0"/>
              </a:rPr>
              <a:t>, b</a:t>
            </a:r>
            <a:r>
              <a:rPr lang="tr-TR" sz="1300" b="1" dirty="0">
                <a:solidFill>
                  <a:schemeClr val="bg1"/>
                </a:solidFill>
                <a:latin typeface="Times New Roman" panose="02020603050405020304" pitchFamily="18" charset="0"/>
                <a:cs typeface="Times New Roman" panose="02020603050405020304" pitchFamily="18" charset="0"/>
              </a:rPr>
              <a:t>_in</a:t>
            </a:r>
            <a:r>
              <a:rPr lang="en-US" sz="1300" b="1" dirty="0">
                <a:solidFill>
                  <a:schemeClr val="bg1"/>
                </a:solidFill>
                <a:latin typeface="Times New Roman" panose="02020603050405020304" pitchFamily="18" charset="0"/>
                <a:cs typeface="Times New Roman" panose="02020603050405020304" pitchFamily="18" charset="0"/>
              </a:rPr>
              <a:t>       : in  integer;</a:t>
            </a:r>
          </a:p>
          <a:p>
            <a:pPr marL="0" indent="0">
              <a:spcBef>
                <a:spcPts val="0"/>
              </a:spcBef>
              <a:buNone/>
            </a:pPr>
            <a:r>
              <a:rPr lang="en-US" sz="1300" b="1" dirty="0">
                <a:solidFill>
                  <a:schemeClr val="bg1"/>
                </a:solidFill>
                <a:latin typeface="Times New Roman" panose="02020603050405020304" pitchFamily="18" charset="0"/>
                <a:cs typeface="Times New Roman" panose="02020603050405020304" pitchFamily="18" charset="0"/>
              </a:rPr>
              <a:t>        c</a:t>
            </a:r>
            <a:r>
              <a:rPr lang="tr-TR" sz="1300" b="1" dirty="0">
                <a:solidFill>
                  <a:schemeClr val="bg1"/>
                </a:solidFill>
                <a:latin typeface="Times New Roman" panose="02020603050405020304" pitchFamily="18" charset="0"/>
                <a:cs typeface="Times New Roman" panose="02020603050405020304" pitchFamily="18" charset="0"/>
              </a:rPr>
              <a:t>_in</a:t>
            </a:r>
            <a:r>
              <a:rPr lang="en-US" sz="1300" b="1" dirty="0">
                <a:solidFill>
                  <a:schemeClr val="bg1"/>
                </a:solidFill>
                <a:latin typeface="Times New Roman" panose="02020603050405020304" pitchFamily="18" charset="0"/>
                <a:cs typeface="Times New Roman" panose="02020603050405020304" pitchFamily="18" charset="0"/>
              </a:rPr>
              <a:t>, d</a:t>
            </a:r>
            <a:r>
              <a:rPr lang="tr-TR" sz="1300" b="1" dirty="0">
                <a:solidFill>
                  <a:schemeClr val="bg1"/>
                </a:solidFill>
                <a:latin typeface="Times New Roman" panose="02020603050405020304" pitchFamily="18" charset="0"/>
                <a:cs typeface="Times New Roman" panose="02020603050405020304" pitchFamily="18" charset="0"/>
              </a:rPr>
              <a:t>_in</a:t>
            </a:r>
            <a:r>
              <a:rPr lang="en-US" sz="1300" b="1" dirty="0">
                <a:solidFill>
                  <a:schemeClr val="bg1"/>
                </a:solidFill>
                <a:latin typeface="Times New Roman" panose="02020603050405020304" pitchFamily="18" charset="0"/>
                <a:cs typeface="Times New Roman" panose="02020603050405020304" pitchFamily="18" charset="0"/>
              </a:rPr>
              <a:t>       : in  integer;  </a:t>
            </a:r>
          </a:p>
          <a:p>
            <a:pPr marL="0" indent="0">
              <a:spcBef>
                <a:spcPts val="0"/>
              </a:spcBef>
              <a:buNone/>
            </a:pPr>
            <a:r>
              <a:rPr lang="en-US" sz="1300" b="1" dirty="0">
                <a:solidFill>
                  <a:schemeClr val="bg1"/>
                </a:solidFill>
                <a:latin typeface="Times New Roman" panose="02020603050405020304" pitchFamily="18" charset="0"/>
                <a:cs typeface="Times New Roman" panose="02020603050405020304" pitchFamily="18" charset="0"/>
              </a:rPr>
              <a:t>        </a:t>
            </a:r>
            <a:r>
              <a:rPr lang="en-US" sz="1300" b="1" dirty="0" err="1">
                <a:solidFill>
                  <a:schemeClr val="bg1"/>
                </a:solidFill>
                <a:latin typeface="Times New Roman" panose="02020603050405020304" pitchFamily="18" charset="0"/>
                <a:cs typeface="Times New Roman" panose="02020603050405020304" pitchFamily="18" charset="0"/>
              </a:rPr>
              <a:t>result_int</a:t>
            </a:r>
            <a:r>
              <a:rPr lang="en-US" sz="1300" b="1" dirty="0">
                <a:solidFill>
                  <a:schemeClr val="bg1"/>
                </a:solidFill>
                <a:latin typeface="Times New Roman" panose="02020603050405020304" pitchFamily="18" charset="0"/>
                <a:cs typeface="Times New Roman" panose="02020603050405020304" pitchFamily="18" charset="0"/>
              </a:rPr>
              <a:t> : out integer;</a:t>
            </a:r>
          </a:p>
          <a:p>
            <a:pPr marL="0" indent="0">
              <a:spcBef>
                <a:spcPts val="0"/>
              </a:spcBef>
              <a:buNone/>
            </a:pPr>
            <a:r>
              <a:rPr lang="en-US" sz="1300" b="1" dirty="0">
                <a:solidFill>
                  <a:schemeClr val="bg1"/>
                </a:solidFill>
                <a:latin typeface="Times New Roman" panose="02020603050405020304" pitchFamily="18" charset="0"/>
                <a:cs typeface="Times New Roman" panose="02020603050405020304" pitchFamily="18" charset="0"/>
              </a:rPr>
              <a:t>        </a:t>
            </a:r>
            <a:r>
              <a:rPr lang="en-US" sz="1300" b="1" dirty="0" err="1">
                <a:solidFill>
                  <a:schemeClr val="bg1"/>
                </a:solidFill>
                <a:latin typeface="Times New Roman" panose="02020603050405020304" pitchFamily="18" charset="0"/>
                <a:cs typeface="Times New Roman" panose="02020603050405020304" pitchFamily="18" charset="0"/>
              </a:rPr>
              <a:t>result_real</a:t>
            </a:r>
            <a:r>
              <a:rPr lang="en-US" sz="1300" b="1" dirty="0">
                <a:solidFill>
                  <a:schemeClr val="bg1"/>
                </a:solidFill>
                <a:latin typeface="Times New Roman" panose="02020603050405020304" pitchFamily="18" charset="0"/>
                <a:cs typeface="Times New Roman" panose="02020603050405020304" pitchFamily="18" charset="0"/>
              </a:rPr>
              <a:t>: out integer  </a:t>
            </a:r>
          </a:p>
          <a:p>
            <a:pPr marL="0" indent="0">
              <a:spcBef>
                <a:spcPts val="0"/>
              </a:spcBef>
              <a:buNone/>
            </a:pPr>
            <a:r>
              <a:rPr lang="en-US" sz="1300" b="1" dirty="0">
                <a:solidFill>
                  <a:schemeClr val="bg1"/>
                </a:solidFill>
                <a:latin typeface="Times New Roman" panose="02020603050405020304" pitchFamily="18" charset="0"/>
                <a:cs typeface="Times New Roman" panose="02020603050405020304" pitchFamily="18" charset="0"/>
              </a:rPr>
              <a:t>    );</a:t>
            </a:r>
          </a:p>
          <a:p>
            <a:pPr marL="0" indent="0">
              <a:spcBef>
                <a:spcPts val="0"/>
              </a:spcBef>
              <a:buNone/>
            </a:pPr>
            <a:r>
              <a:rPr lang="en-US" sz="1300" b="1" dirty="0">
                <a:solidFill>
                  <a:schemeClr val="bg1"/>
                </a:solidFill>
                <a:latin typeface="Times New Roman" panose="02020603050405020304" pitchFamily="18" charset="0"/>
                <a:cs typeface="Times New Roman" panose="02020603050405020304" pitchFamily="18" charset="0"/>
              </a:rPr>
              <a:t>end </a:t>
            </a:r>
            <a:r>
              <a:rPr lang="en-US" sz="1300" b="1" dirty="0" err="1">
                <a:solidFill>
                  <a:schemeClr val="bg1"/>
                </a:solidFill>
                <a:latin typeface="Times New Roman" panose="02020603050405020304" pitchFamily="18" charset="0"/>
                <a:cs typeface="Times New Roman" panose="02020603050405020304" pitchFamily="18" charset="0"/>
              </a:rPr>
              <a:t>subprogram_instantiation_example</a:t>
            </a:r>
            <a:r>
              <a:rPr lang="en-US" sz="1300" b="1" dirty="0">
                <a:solidFill>
                  <a:schemeClr val="bg1"/>
                </a:solidFill>
                <a:latin typeface="Times New Roman" panose="02020603050405020304" pitchFamily="18" charset="0"/>
                <a:cs typeface="Times New Roman" panose="02020603050405020304" pitchFamily="18" charset="0"/>
              </a:rPr>
              <a:t>;</a:t>
            </a:r>
            <a:endParaRPr lang="tr-TR" sz="1300" dirty="0">
              <a:solidFill>
                <a:schemeClr val="bg1"/>
              </a:solidFill>
              <a:latin typeface="Times New Roman" panose="02020603050405020304" pitchFamily="18" charset="0"/>
              <a:ea typeface="ADLaM Display" panose="020F0502020204030204" pitchFamily="2" charset="0"/>
              <a:cs typeface="Times New Roman" panose="02020603050405020304" pitchFamily="18" charset="0"/>
            </a:endParaRPr>
          </a:p>
        </p:txBody>
      </p:sp>
      <p:sp>
        <p:nvSpPr>
          <p:cNvPr id="3" name="İçerik Yer Tutucusu 6">
            <a:extLst>
              <a:ext uri="{FF2B5EF4-FFF2-40B4-BE49-F238E27FC236}">
                <a16:creationId xmlns:a16="http://schemas.microsoft.com/office/drawing/2014/main" id="{CA6D25FF-4EC9-4C5C-4196-09185EF324DC}"/>
              </a:ext>
            </a:extLst>
          </p:cNvPr>
          <p:cNvSpPr txBox="1">
            <a:spLocks/>
          </p:cNvSpPr>
          <p:nvPr/>
        </p:nvSpPr>
        <p:spPr>
          <a:xfrm>
            <a:off x="6118308" y="628207"/>
            <a:ext cx="5458439" cy="6092355"/>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1300" b="1" dirty="0">
                <a:solidFill>
                  <a:schemeClr val="bg1"/>
                </a:solidFill>
                <a:latin typeface="Times New Roman" panose="02020603050405020304" pitchFamily="18" charset="0"/>
                <a:cs typeface="Times New Roman" panose="02020603050405020304" pitchFamily="18" charset="0"/>
              </a:rPr>
              <a:t>architecture behavioral of </a:t>
            </a:r>
            <a:r>
              <a:rPr lang="en-US" sz="1300" b="1" dirty="0" err="1">
                <a:solidFill>
                  <a:schemeClr val="bg1"/>
                </a:solidFill>
                <a:latin typeface="Times New Roman" panose="02020603050405020304" pitchFamily="18" charset="0"/>
                <a:cs typeface="Times New Roman" panose="02020603050405020304" pitchFamily="18" charset="0"/>
              </a:rPr>
              <a:t>subprogram_instantiation_example</a:t>
            </a:r>
            <a:r>
              <a:rPr lang="en-US" sz="1300" b="1" dirty="0">
                <a:solidFill>
                  <a:schemeClr val="bg1"/>
                </a:solidFill>
                <a:latin typeface="Times New Roman" panose="02020603050405020304" pitchFamily="18" charset="0"/>
                <a:cs typeface="Times New Roman" panose="02020603050405020304" pitchFamily="18" charset="0"/>
              </a:rPr>
              <a:t> is</a:t>
            </a:r>
          </a:p>
          <a:p>
            <a:pPr marL="0" indent="0">
              <a:spcBef>
                <a:spcPts val="0"/>
              </a:spcBef>
              <a:buFont typeface="Arial" panose="020B0604020202020204" pitchFamily="34" charset="0"/>
              <a:buNone/>
            </a:pPr>
            <a:r>
              <a:rPr lang="en-US" sz="1300" b="1" dirty="0">
                <a:solidFill>
                  <a:schemeClr val="bg1"/>
                </a:solidFill>
                <a:latin typeface="Times New Roman" panose="02020603050405020304" pitchFamily="18" charset="0"/>
                <a:cs typeface="Times New Roman" panose="02020603050405020304" pitchFamily="18" charset="0"/>
              </a:rPr>
              <a:t>    constant threshold : integer := 10;</a:t>
            </a:r>
          </a:p>
          <a:p>
            <a:pPr marL="0" indent="0">
              <a:spcBef>
                <a:spcPts val="0"/>
              </a:spcBef>
              <a:buFont typeface="Arial" panose="020B0604020202020204" pitchFamily="34" charset="0"/>
              <a:buNone/>
            </a:pPr>
            <a:r>
              <a:rPr lang="en-US" sz="1300" b="1" dirty="0">
                <a:solidFill>
                  <a:schemeClr val="bg1"/>
                </a:solidFill>
                <a:latin typeface="Times New Roman" panose="02020603050405020304" pitchFamily="18" charset="0"/>
                <a:cs typeface="Times New Roman" panose="02020603050405020304" pitchFamily="18" charset="0"/>
              </a:rPr>
              <a:t>begin</a:t>
            </a:r>
          </a:p>
          <a:p>
            <a:pPr marL="0" indent="0">
              <a:spcBef>
                <a:spcPts val="0"/>
              </a:spcBef>
              <a:buFont typeface="Arial" panose="020B0604020202020204" pitchFamily="34" charset="0"/>
              <a:buNone/>
            </a:pPr>
            <a:r>
              <a:rPr lang="en-US" sz="1300" b="1" dirty="0">
                <a:solidFill>
                  <a:schemeClr val="bg1"/>
                </a:solidFill>
                <a:latin typeface="Times New Roman" panose="02020603050405020304" pitchFamily="18" charset="0"/>
                <a:cs typeface="Times New Roman" panose="02020603050405020304" pitchFamily="18" charset="0"/>
              </a:rPr>
              <a:t>    process(a</a:t>
            </a:r>
            <a:r>
              <a:rPr lang="tr-TR" sz="1300" b="1" dirty="0">
                <a:solidFill>
                  <a:schemeClr val="bg1"/>
                </a:solidFill>
                <a:latin typeface="Times New Roman" panose="02020603050405020304" pitchFamily="18" charset="0"/>
                <a:cs typeface="Times New Roman" panose="02020603050405020304" pitchFamily="18" charset="0"/>
              </a:rPr>
              <a:t>_in</a:t>
            </a:r>
            <a:r>
              <a:rPr lang="en-US" sz="1300" b="1" dirty="0">
                <a:solidFill>
                  <a:schemeClr val="bg1"/>
                </a:solidFill>
                <a:latin typeface="Times New Roman" panose="02020603050405020304" pitchFamily="18" charset="0"/>
                <a:cs typeface="Times New Roman" panose="02020603050405020304" pitchFamily="18" charset="0"/>
              </a:rPr>
              <a:t>, b</a:t>
            </a:r>
            <a:r>
              <a:rPr lang="tr-TR" sz="1300" b="1" dirty="0">
                <a:solidFill>
                  <a:schemeClr val="bg1"/>
                </a:solidFill>
                <a:latin typeface="Times New Roman" panose="02020603050405020304" pitchFamily="18" charset="0"/>
                <a:cs typeface="Times New Roman" panose="02020603050405020304" pitchFamily="18" charset="0"/>
              </a:rPr>
              <a:t>_in</a:t>
            </a:r>
            <a:r>
              <a:rPr lang="en-US" sz="1300" b="1" dirty="0">
                <a:solidFill>
                  <a:schemeClr val="bg1"/>
                </a:solidFill>
                <a:latin typeface="Times New Roman" panose="02020603050405020304" pitchFamily="18" charset="0"/>
                <a:cs typeface="Times New Roman" panose="02020603050405020304" pitchFamily="18" charset="0"/>
              </a:rPr>
              <a:t>, c</a:t>
            </a:r>
            <a:r>
              <a:rPr lang="tr-TR" sz="1300" b="1" dirty="0">
                <a:solidFill>
                  <a:schemeClr val="bg1"/>
                </a:solidFill>
                <a:latin typeface="Times New Roman" panose="02020603050405020304" pitchFamily="18" charset="0"/>
                <a:cs typeface="Times New Roman" panose="02020603050405020304" pitchFamily="18" charset="0"/>
              </a:rPr>
              <a:t>_in</a:t>
            </a:r>
            <a:r>
              <a:rPr lang="en-US" sz="1300" b="1" dirty="0">
                <a:solidFill>
                  <a:schemeClr val="bg1"/>
                </a:solidFill>
                <a:latin typeface="Times New Roman" panose="02020603050405020304" pitchFamily="18" charset="0"/>
                <a:cs typeface="Times New Roman" panose="02020603050405020304" pitchFamily="18" charset="0"/>
              </a:rPr>
              <a:t>, d</a:t>
            </a:r>
            <a:r>
              <a:rPr lang="tr-TR" sz="1300" b="1" dirty="0">
                <a:solidFill>
                  <a:schemeClr val="bg1"/>
                </a:solidFill>
                <a:latin typeface="Times New Roman" panose="02020603050405020304" pitchFamily="18" charset="0"/>
                <a:cs typeface="Times New Roman" panose="02020603050405020304" pitchFamily="18" charset="0"/>
              </a:rPr>
              <a:t>_in</a:t>
            </a:r>
            <a:r>
              <a:rPr lang="en-US" sz="13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Font typeface="Arial" panose="020B0604020202020204" pitchFamily="34" charset="0"/>
              <a:buNone/>
            </a:pPr>
            <a:r>
              <a:rPr lang="en-US" sz="1300" b="1" dirty="0">
                <a:solidFill>
                  <a:schemeClr val="bg1"/>
                </a:solidFill>
                <a:latin typeface="Times New Roman" panose="02020603050405020304" pitchFamily="18" charset="0"/>
                <a:cs typeface="Times New Roman" panose="02020603050405020304" pitchFamily="18" charset="0"/>
              </a:rPr>
              <a:t>        variable </a:t>
            </a:r>
            <a:r>
              <a:rPr lang="en-US" sz="1300" b="1" dirty="0" err="1">
                <a:solidFill>
                  <a:schemeClr val="bg1"/>
                </a:solidFill>
                <a:latin typeface="Times New Roman" panose="02020603050405020304" pitchFamily="18" charset="0"/>
                <a:cs typeface="Times New Roman" panose="02020603050405020304" pitchFamily="18" charset="0"/>
              </a:rPr>
              <a:t>temp_result_int</a:t>
            </a:r>
            <a:r>
              <a:rPr lang="en-US" sz="1300" b="1" dirty="0">
                <a:solidFill>
                  <a:schemeClr val="bg1"/>
                </a:solidFill>
                <a:latin typeface="Times New Roman" panose="02020603050405020304" pitchFamily="18" charset="0"/>
                <a:cs typeface="Times New Roman" panose="02020603050405020304" pitchFamily="18" charset="0"/>
              </a:rPr>
              <a:t> : integer; --temporary storage</a:t>
            </a:r>
          </a:p>
          <a:p>
            <a:pPr marL="0" indent="0">
              <a:spcBef>
                <a:spcPts val="0"/>
              </a:spcBef>
              <a:buFont typeface="Arial" panose="020B0604020202020204" pitchFamily="34" charset="0"/>
              <a:buNone/>
            </a:pPr>
            <a:r>
              <a:rPr lang="en-US" sz="1300" b="1" dirty="0">
                <a:solidFill>
                  <a:schemeClr val="bg1"/>
                </a:solidFill>
                <a:latin typeface="Times New Roman" panose="02020603050405020304" pitchFamily="18" charset="0"/>
                <a:cs typeface="Times New Roman" panose="02020603050405020304" pitchFamily="18" charset="0"/>
              </a:rPr>
              <a:t>        variable </a:t>
            </a:r>
            <a:r>
              <a:rPr lang="en-US" sz="1300" b="1" dirty="0" err="1">
                <a:solidFill>
                  <a:schemeClr val="bg1"/>
                </a:solidFill>
                <a:latin typeface="Times New Roman" panose="02020603050405020304" pitchFamily="18" charset="0"/>
                <a:cs typeface="Times New Roman" panose="02020603050405020304" pitchFamily="18" charset="0"/>
              </a:rPr>
              <a:t>temp_result_real</a:t>
            </a:r>
            <a:r>
              <a:rPr lang="en-US" sz="1300" b="1" dirty="0">
                <a:solidFill>
                  <a:schemeClr val="bg1"/>
                </a:solidFill>
                <a:latin typeface="Times New Roman" panose="02020603050405020304" pitchFamily="18" charset="0"/>
                <a:cs typeface="Times New Roman" panose="02020603050405020304" pitchFamily="18" charset="0"/>
              </a:rPr>
              <a:t> : integer; </a:t>
            </a:r>
          </a:p>
          <a:p>
            <a:pPr marL="0" indent="0">
              <a:spcBef>
                <a:spcPts val="0"/>
              </a:spcBef>
              <a:buFont typeface="Arial" panose="020B0604020202020204" pitchFamily="34" charset="0"/>
              <a:buNone/>
            </a:pPr>
            <a:r>
              <a:rPr lang="en-US" sz="1300" b="1" dirty="0">
                <a:solidFill>
                  <a:schemeClr val="bg1"/>
                </a:solidFill>
                <a:latin typeface="Times New Roman" panose="02020603050405020304" pitchFamily="18" charset="0"/>
                <a:cs typeface="Times New Roman" panose="02020603050405020304" pitchFamily="18" charset="0"/>
              </a:rPr>
              <a:t>    begin</a:t>
            </a:r>
          </a:p>
          <a:p>
            <a:pPr marL="0" indent="0">
              <a:spcBef>
                <a:spcPts val="0"/>
              </a:spcBef>
              <a:buFont typeface="Arial" panose="020B0604020202020204" pitchFamily="34" charset="0"/>
              <a:buNone/>
            </a:pPr>
            <a:r>
              <a:rPr lang="en-US" sz="1300" b="1" dirty="0">
                <a:solidFill>
                  <a:schemeClr val="bg1"/>
                </a:solidFill>
                <a:latin typeface="Times New Roman" panose="02020603050405020304" pitchFamily="18" charset="0"/>
                <a:cs typeface="Times New Roman" panose="02020603050405020304" pitchFamily="18" charset="0"/>
              </a:rPr>
              <a:t>        if (a</a:t>
            </a:r>
            <a:r>
              <a:rPr lang="tr-TR" sz="1300" b="1" dirty="0">
                <a:solidFill>
                  <a:schemeClr val="bg1"/>
                </a:solidFill>
                <a:latin typeface="Times New Roman" panose="02020603050405020304" pitchFamily="18" charset="0"/>
                <a:cs typeface="Times New Roman" panose="02020603050405020304" pitchFamily="18" charset="0"/>
              </a:rPr>
              <a:t>_in</a:t>
            </a:r>
            <a:r>
              <a:rPr lang="en-US" sz="1300" b="1" dirty="0">
                <a:solidFill>
                  <a:schemeClr val="bg1"/>
                </a:solidFill>
                <a:latin typeface="Times New Roman" panose="02020603050405020304" pitchFamily="18" charset="0"/>
                <a:cs typeface="Times New Roman" panose="02020603050405020304" pitchFamily="18" charset="0"/>
              </a:rPr>
              <a:t> &gt; threshold and b</a:t>
            </a:r>
            <a:r>
              <a:rPr lang="tr-TR" sz="1300" b="1" dirty="0">
                <a:solidFill>
                  <a:schemeClr val="bg1"/>
                </a:solidFill>
                <a:latin typeface="Times New Roman" panose="02020603050405020304" pitchFamily="18" charset="0"/>
                <a:cs typeface="Times New Roman" panose="02020603050405020304" pitchFamily="18" charset="0"/>
              </a:rPr>
              <a:t>_in</a:t>
            </a:r>
            <a:r>
              <a:rPr lang="en-US" sz="1300" b="1" dirty="0">
                <a:solidFill>
                  <a:schemeClr val="bg1"/>
                </a:solidFill>
                <a:latin typeface="Times New Roman" panose="02020603050405020304" pitchFamily="18" charset="0"/>
                <a:cs typeface="Times New Roman" panose="02020603050405020304" pitchFamily="18" charset="0"/>
              </a:rPr>
              <a:t> &gt; threshold) then</a:t>
            </a:r>
          </a:p>
          <a:p>
            <a:pPr marL="0" indent="0">
              <a:spcBef>
                <a:spcPts val="0"/>
              </a:spcBef>
              <a:buFont typeface="Arial" panose="020B0604020202020204" pitchFamily="34" charset="0"/>
              <a:buNone/>
            </a:pPr>
            <a:r>
              <a:rPr lang="en-US" sz="1300" b="1" dirty="0">
                <a:solidFill>
                  <a:schemeClr val="bg1"/>
                </a:solidFill>
                <a:latin typeface="Times New Roman" panose="02020603050405020304" pitchFamily="18" charset="0"/>
                <a:cs typeface="Times New Roman" panose="02020603050405020304" pitchFamily="18" charset="0"/>
              </a:rPr>
              <a:t>            </a:t>
            </a:r>
            <a:r>
              <a:rPr lang="en-US" sz="1300" b="1" dirty="0" err="1">
                <a:solidFill>
                  <a:schemeClr val="bg1"/>
                </a:solidFill>
                <a:latin typeface="Times New Roman" panose="02020603050405020304" pitchFamily="18" charset="0"/>
                <a:cs typeface="Times New Roman" panose="02020603050405020304" pitchFamily="18" charset="0"/>
              </a:rPr>
              <a:t>temp_result_int</a:t>
            </a:r>
            <a:r>
              <a:rPr lang="en-US" sz="1300" b="1" dirty="0">
                <a:solidFill>
                  <a:schemeClr val="bg1"/>
                </a:solidFill>
                <a:latin typeface="Times New Roman" panose="02020603050405020304" pitchFamily="18" charset="0"/>
                <a:cs typeface="Times New Roman" panose="02020603050405020304" pitchFamily="18" charset="0"/>
              </a:rPr>
              <a:t> := </a:t>
            </a:r>
            <a:r>
              <a:rPr lang="en-US" sz="1300" b="1" dirty="0" err="1">
                <a:solidFill>
                  <a:schemeClr val="bg1"/>
                </a:solidFill>
                <a:latin typeface="Times New Roman" panose="02020603050405020304" pitchFamily="18" charset="0"/>
                <a:cs typeface="Times New Roman" panose="02020603050405020304" pitchFamily="18" charset="0"/>
              </a:rPr>
              <a:t>add_integer</a:t>
            </a:r>
            <a:r>
              <a:rPr lang="en-US" sz="1300" b="1" dirty="0">
                <a:solidFill>
                  <a:schemeClr val="bg1"/>
                </a:solidFill>
                <a:latin typeface="Times New Roman" panose="02020603050405020304" pitchFamily="18" charset="0"/>
                <a:cs typeface="Times New Roman" panose="02020603050405020304" pitchFamily="18" charset="0"/>
              </a:rPr>
              <a:t>(a</a:t>
            </a:r>
            <a:r>
              <a:rPr lang="tr-TR" sz="1300" b="1" dirty="0">
                <a:solidFill>
                  <a:schemeClr val="bg1"/>
                </a:solidFill>
                <a:latin typeface="Times New Roman" panose="02020603050405020304" pitchFamily="18" charset="0"/>
                <a:cs typeface="Times New Roman" panose="02020603050405020304" pitchFamily="18" charset="0"/>
              </a:rPr>
              <a:t>_in</a:t>
            </a:r>
            <a:r>
              <a:rPr lang="en-US" sz="1300" b="1" dirty="0">
                <a:solidFill>
                  <a:schemeClr val="bg1"/>
                </a:solidFill>
                <a:latin typeface="Times New Roman" panose="02020603050405020304" pitchFamily="18" charset="0"/>
                <a:cs typeface="Times New Roman" panose="02020603050405020304" pitchFamily="18" charset="0"/>
              </a:rPr>
              <a:t>, b</a:t>
            </a:r>
            <a:r>
              <a:rPr lang="tr-TR" sz="1300" b="1" dirty="0">
                <a:solidFill>
                  <a:schemeClr val="bg1"/>
                </a:solidFill>
                <a:latin typeface="Times New Roman" panose="02020603050405020304" pitchFamily="18" charset="0"/>
                <a:cs typeface="Times New Roman" panose="02020603050405020304" pitchFamily="18" charset="0"/>
              </a:rPr>
              <a:t>_in</a:t>
            </a:r>
            <a:r>
              <a:rPr lang="en-US" sz="1300" b="1" dirty="0">
                <a:solidFill>
                  <a:schemeClr val="bg1"/>
                </a:solidFill>
                <a:latin typeface="Times New Roman" panose="02020603050405020304" pitchFamily="18" charset="0"/>
                <a:cs typeface="Times New Roman" panose="02020603050405020304" pitchFamily="18" charset="0"/>
              </a:rPr>
              <a:t>); </a:t>
            </a:r>
          </a:p>
          <a:p>
            <a:pPr marL="0" indent="0">
              <a:spcBef>
                <a:spcPts val="0"/>
              </a:spcBef>
              <a:buFont typeface="Arial" panose="020B0604020202020204" pitchFamily="34" charset="0"/>
              <a:buNone/>
            </a:pPr>
            <a:r>
              <a:rPr lang="en-US" sz="1300" b="1" dirty="0">
                <a:solidFill>
                  <a:schemeClr val="bg1"/>
                </a:solidFill>
                <a:latin typeface="Times New Roman" panose="02020603050405020304" pitchFamily="18" charset="0"/>
                <a:cs typeface="Times New Roman" panose="02020603050405020304" pitchFamily="18" charset="0"/>
              </a:rPr>
              <a:t>            </a:t>
            </a:r>
            <a:r>
              <a:rPr lang="en-US" sz="1300" b="1" dirty="0" err="1">
                <a:solidFill>
                  <a:schemeClr val="bg1"/>
                </a:solidFill>
                <a:latin typeface="Times New Roman" panose="02020603050405020304" pitchFamily="18" charset="0"/>
                <a:cs typeface="Times New Roman" panose="02020603050405020304" pitchFamily="18" charset="0"/>
              </a:rPr>
              <a:t>result_int</a:t>
            </a:r>
            <a:r>
              <a:rPr lang="en-US" sz="1300" b="1" dirty="0">
                <a:solidFill>
                  <a:schemeClr val="bg1"/>
                </a:solidFill>
                <a:latin typeface="Times New Roman" panose="02020603050405020304" pitchFamily="18" charset="0"/>
                <a:cs typeface="Times New Roman" panose="02020603050405020304" pitchFamily="18" charset="0"/>
              </a:rPr>
              <a:t> &lt;= </a:t>
            </a:r>
            <a:r>
              <a:rPr lang="en-US" sz="1300" b="1" dirty="0" err="1">
                <a:solidFill>
                  <a:schemeClr val="bg1"/>
                </a:solidFill>
                <a:latin typeface="Times New Roman" panose="02020603050405020304" pitchFamily="18" charset="0"/>
                <a:cs typeface="Times New Roman" panose="02020603050405020304" pitchFamily="18" charset="0"/>
              </a:rPr>
              <a:t>temp_result_int</a:t>
            </a:r>
            <a:r>
              <a:rPr lang="en-US" sz="13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Font typeface="Arial" panose="020B0604020202020204" pitchFamily="34" charset="0"/>
              <a:buNone/>
            </a:pPr>
            <a:r>
              <a:rPr lang="en-US" sz="1300" b="1" dirty="0">
                <a:solidFill>
                  <a:schemeClr val="bg1"/>
                </a:solidFill>
                <a:latin typeface="Times New Roman" panose="02020603050405020304" pitchFamily="18" charset="0"/>
                <a:cs typeface="Times New Roman" panose="02020603050405020304" pitchFamily="18" charset="0"/>
              </a:rPr>
              <a:t>        else</a:t>
            </a:r>
          </a:p>
          <a:p>
            <a:pPr marL="0" indent="0">
              <a:spcBef>
                <a:spcPts val="0"/>
              </a:spcBef>
              <a:buFont typeface="Arial" panose="020B0604020202020204" pitchFamily="34" charset="0"/>
              <a:buNone/>
            </a:pPr>
            <a:r>
              <a:rPr lang="en-US" sz="1300" b="1" dirty="0">
                <a:solidFill>
                  <a:schemeClr val="bg1"/>
                </a:solidFill>
                <a:latin typeface="Times New Roman" panose="02020603050405020304" pitchFamily="18" charset="0"/>
                <a:cs typeface="Times New Roman" panose="02020603050405020304" pitchFamily="18" charset="0"/>
              </a:rPr>
              <a:t>            </a:t>
            </a:r>
            <a:r>
              <a:rPr lang="en-US" sz="1300" b="1" dirty="0" err="1">
                <a:solidFill>
                  <a:schemeClr val="bg1"/>
                </a:solidFill>
                <a:latin typeface="Times New Roman" panose="02020603050405020304" pitchFamily="18" charset="0"/>
                <a:cs typeface="Times New Roman" panose="02020603050405020304" pitchFamily="18" charset="0"/>
              </a:rPr>
              <a:t>result_int</a:t>
            </a:r>
            <a:r>
              <a:rPr lang="en-US" sz="1300" b="1" dirty="0">
                <a:solidFill>
                  <a:schemeClr val="bg1"/>
                </a:solidFill>
                <a:latin typeface="Times New Roman" panose="02020603050405020304" pitchFamily="18" charset="0"/>
                <a:cs typeface="Times New Roman" panose="02020603050405020304" pitchFamily="18" charset="0"/>
              </a:rPr>
              <a:t> &lt;= 0; </a:t>
            </a:r>
          </a:p>
          <a:p>
            <a:pPr marL="0" indent="0">
              <a:spcBef>
                <a:spcPts val="0"/>
              </a:spcBef>
              <a:buFont typeface="Arial" panose="020B0604020202020204" pitchFamily="34" charset="0"/>
              <a:buNone/>
            </a:pPr>
            <a:r>
              <a:rPr lang="en-US" sz="1300" b="1" dirty="0">
                <a:solidFill>
                  <a:schemeClr val="bg1"/>
                </a:solidFill>
                <a:latin typeface="Times New Roman" panose="02020603050405020304" pitchFamily="18" charset="0"/>
                <a:cs typeface="Times New Roman" panose="02020603050405020304" pitchFamily="18" charset="0"/>
              </a:rPr>
              <a:t>        end if;</a:t>
            </a:r>
          </a:p>
          <a:p>
            <a:pPr marL="0" indent="0">
              <a:spcBef>
                <a:spcPts val="0"/>
              </a:spcBef>
              <a:buFont typeface="Arial" panose="020B0604020202020204" pitchFamily="34" charset="0"/>
              <a:buNone/>
            </a:pPr>
            <a:endParaRPr lang="en-US" sz="13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Font typeface="Arial" panose="020B0604020202020204" pitchFamily="34" charset="0"/>
              <a:buNone/>
            </a:pPr>
            <a:r>
              <a:rPr lang="en-US" sz="1300" b="1" dirty="0">
                <a:solidFill>
                  <a:schemeClr val="bg1"/>
                </a:solidFill>
                <a:latin typeface="Times New Roman" panose="02020603050405020304" pitchFamily="18" charset="0"/>
                <a:cs typeface="Times New Roman" panose="02020603050405020304" pitchFamily="18" charset="0"/>
              </a:rPr>
              <a:t>        if (c</a:t>
            </a:r>
            <a:r>
              <a:rPr lang="tr-TR" sz="1300" b="1" dirty="0">
                <a:solidFill>
                  <a:schemeClr val="bg1"/>
                </a:solidFill>
                <a:latin typeface="Times New Roman" panose="02020603050405020304" pitchFamily="18" charset="0"/>
                <a:cs typeface="Times New Roman" panose="02020603050405020304" pitchFamily="18" charset="0"/>
              </a:rPr>
              <a:t>_in</a:t>
            </a:r>
            <a:r>
              <a:rPr lang="en-US" sz="1300" b="1" dirty="0">
                <a:solidFill>
                  <a:schemeClr val="bg1"/>
                </a:solidFill>
                <a:latin typeface="Times New Roman" panose="02020603050405020304" pitchFamily="18" charset="0"/>
                <a:cs typeface="Times New Roman" panose="02020603050405020304" pitchFamily="18" charset="0"/>
              </a:rPr>
              <a:t> &gt; threshold and d</a:t>
            </a:r>
            <a:r>
              <a:rPr lang="tr-TR" sz="1300" b="1" dirty="0">
                <a:solidFill>
                  <a:schemeClr val="bg1"/>
                </a:solidFill>
                <a:latin typeface="Times New Roman" panose="02020603050405020304" pitchFamily="18" charset="0"/>
                <a:cs typeface="Times New Roman" panose="02020603050405020304" pitchFamily="18" charset="0"/>
              </a:rPr>
              <a:t>_in</a:t>
            </a:r>
            <a:r>
              <a:rPr lang="en-US" sz="1300" b="1" dirty="0">
                <a:solidFill>
                  <a:schemeClr val="bg1"/>
                </a:solidFill>
                <a:latin typeface="Times New Roman" panose="02020603050405020304" pitchFamily="18" charset="0"/>
                <a:cs typeface="Times New Roman" panose="02020603050405020304" pitchFamily="18" charset="0"/>
              </a:rPr>
              <a:t> &gt; threshold) then </a:t>
            </a:r>
          </a:p>
          <a:p>
            <a:pPr marL="0" indent="0">
              <a:spcBef>
                <a:spcPts val="0"/>
              </a:spcBef>
              <a:buFont typeface="Arial" panose="020B0604020202020204" pitchFamily="34" charset="0"/>
              <a:buNone/>
            </a:pPr>
            <a:r>
              <a:rPr lang="en-US" sz="1300" b="1" dirty="0">
                <a:solidFill>
                  <a:schemeClr val="bg1"/>
                </a:solidFill>
                <a:latin typeface="Times New Roman" panose="02020603050405020304" pitchFamily="18" charset="0"/>
                <a:cs typeface="Times New Roman" panose="02020603050405020304" pitchFamily="18" charset="0"/>
              </a:rPr>
              <a:t>            </a:t>
            </a:r>
            <a:r>
              <a:rPr lang="en-US" sz="1300" b="1" dirty="0" err="1">
                <a:solidFill>
                  <a:schemeClr val="bg1"/>
                </a:solidFill>
                <a:latin typeface="Times New Roman" panose="02020603050405020304" pitchFamily="18" charset="0"/>
                <a:cs typeface="Times New Roman" panose="02020603050405020304" pitchFamily="18" charset="0"/>
              </a:rPr>
              <a:t>temp_result_real</a:t>
            </a:r>
            <a:r>
              <a:rPr lang="en-US" sz="1300" b="1" dirty="0">
                <a:solidFill>
                  <a:schemeClr val="bg1"/>
                </a:solidFill>
                <a:latin typeface="Times New Roman" panose="02020603050405020304" pitchFamily="18" charset="0"/>
                <a:cs typeface="Times New Roman" panose="02020603050405020304" pitchFamily="18" charset="0"/>
              </a:rPr>
              <a:t> := </a:t>
            </a:r>
            <a:r>
              <a:rPr lang="en-US" sz="1300" b="1" dirty="0" err="1">
                <a:solidFill>
                  <a:schemeClr val="bg1"/>
                </a:solidFill>
                <a:latin typeface="Times New Roman" panose="02020603050405020304" pitchFamily="18" charset="0"/>
                <a:cs typeface="Times New Roman" panose="02020603050405020304" pitchFamily="18" charset="0"/>
              </a:rPr>
              <a:t>add_integer</a:t>
            </a:r>
            <a:r>
              <a:rPr lang="en-US" sz="1300" b="1" dirty="0">
                <a:solidFill>
                  <a:schemeClr val="bg1"/>
                </a:solidFill>
                <a:latin typeface="Times New Roman" panose="02020603050405020304" pitchFamily="18" charset="0"/>
                <a:cs typeface="Times New Roman" panose="02020603050405020304" pitchFamily="18" charset="0"/>
              </a:rPr>
              <a:t>(c</a:t>
            </a:r>
            <a:r>
              <a:rPr lang="tr-TR" sz="1300" b="1" dirty="0">
                <a:solidFill>
                  <a:schemeClr val="bg1"/>
                </a:solidFill>
                <a:latin typeface="Times New Roman" panose="02020603050405020304" pitchFamily="18" charset="0"/>
                <a:cs typeface="Times New Roman" panose="02020603050405020304" pitchFamily="18" charset="0"/>
              </a:rPr>
              <a:t>_in</a:t>
            </a:r>
            <a:r>
              <a:rPr lang="en-US" sz="1300" b="1" dirty="0">
                <a:solidFill>
                  <a:schemeClr val="bg1"/>
                </a:solidFill>
                <a:latin typeface="Times New Roman" panose="02020603050405020304" pitchFamily="18" charset="0"/>
                <a:cs typeface="Times New Roman" panose="02020603050405020304" pitchFamily="18" charset="0"/>
              </a:rPr>
              <a:t>, d</a:t>
            </a:r>
            <a:r>
              <a:rPr lang="tr-TR" sz="1300" b="1" dirty="0">
                <a:solidFill>
                  <a:schemeClr val="bg1"/>
                </a:solidFill>
                <a:latin typeface="Times New Roman" panose="02020603050405020304" pitchFamily="18" charset="0"/>
                <a:cs typeface="Times New Roman" panose="02020603050405020304" pitchFamily="18" charset="0"/>
              </a:rPr>
              <a:t>_in</a:t>
            </a:r>
            <a:r>
              <a:rPr lang="en-US" sz="1300" b="1" dirty="0">
                <a:solidFill>
                  <a:schemeClr val="bg1"/>
                </a:solidFill>
                <a:latin typeface="Times New Roman" panose="02020603050405020304" pitchFamily="18" charset="0"/>
                <a:cs typeface="Times New Roman" panose="02020603050405020304" pitchFamily="18" charset="0"/>
              </a:rPr>
              <a:t>); </a:t>
            </a:r>
          </a:p>
          <a:p>
            <a:pPr marL="0" indent="0">
              <a:spcBef>
                <a:spcPts val="0"/>
              </a:spcBef>
              <a:buFont typeface="Arial" panose="020B0604020202020204" pitchFamily="34" charset="0"/>
              <a:buNone/>
            </a:pPr>
            <a:r>
              <a:rPr lang="en-US" sz="1300" b="1" dirty="0">
                <a:solidFill>
                  <a:schemeClr val="bg1"/>
                </a:solidFill>
                <a:latin typeface="Times New Roman" panose="02020603050405020304" pitchFamily="18" charset="0"/>
                <a:cs typeface="Times New Roman" panose="02020603050405020304" pitchFamily="18" charset="0"/>
              </a:rPr>
              <a:t>            </a:t>
            </a:r>
            <a:r>
              <a:rPr lang="en-US" sz="1300" b="1" dirty="0" err="1">
                <a:solidFill>
                  <a:schemeClr val="bg1"/>
                </a:solidFill>
                <a:latin typeface="Times New Roman" panose="02020603050405020304" pitchFamily="18" charset="0"/>
                <a:cs typeface="Times New Roman" panose="02020603050405020304" pitchFamily="18" charset="0"/>
              </a:rPr>
              <a:t>result_real</a:t>
            </a:r>
            <a:r>
              <a:rPr lang="en-US" sz="1300" b="1" dirty="0">
                <a:solidFill>
                  <a:schemeClr val="bg1"/>
                </a:solidFill>
                <a:latin typeface="Times New Roman" panose="02020603050405020304" pitchFamily="18" charset="0"/>
                <a:cs typeface="Times New Roman" panose="02020603050405020304" pitchFamily="18" charset="0"/>
              </a:rPr>
              <a:t> &lt;= </a:t>
            </a:r>
            <a:r>
              <a:rPr lang="en-US" sz="1300" b="1" dirty="0" err="1">
                <a:solidFill>
                  <a:schemeClr val="bg1"/>
                </a:solidFill>
                <a:latin typeface="Times New Roman" panose="02020603050405020304" pitchFamily="18" charset="0"/>
                <a:cs typeface="Times New Roman" panose="02020603050405020304" pitchFamily="18" charset="0"/>
              </a:rPr>
              <a:t>temp_result_real</a:t>
            </a:r>
            <a:r>
              <a:rPr lang="en-US" sz="13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Font typeface="Arial" panose="020B0604020202020204" pitchFamily="34" charset="0"/>
              <a:buNone/>
            </a:pPr>
            <a:r>
              <a:rPr lang="en-US" sz="1300" b="1" dirty="0">
                <a:solidFill>
                  <a:schemeClr val="bg1"/>
                </a:solidFill>
                <a:latin typeface="Times New Roman" panose="02020603050405020304" pitchFamily="18" charset="0"/>
                <a:cs typeface="Times New Roman" panose="02020603050405020304" pitchFamily="18" charset="0"/>
              </a:rPr>
              <a:t>        else</a:t>
            </a:r>
          </a:p>
          <a:p>
            <a:pPr marL="0" indent="0">
              <a:spcBef>
                <a:spcPts val="0"/>
              </a:spcBef>
              <a:buFont typeface="Arial" panose="020B0604020202020204" pitchFamily="34" charset="0"/>
              <a:buNone/>
            </a:pPr>
            <a:r>
              <a:rPr lang="en-US" sz="1300" b="1" dirty="0">
                <a:solidFill>
                  <a:schemeClr val="bg1"/>
                </a:solidFill>
                <a:latin typeface="Times New Roman" panose="02020603050405020304" pitchFamily="18" charset="0"/>
                <a:cs typeface="Times New Roman" panose="02020603050405020304" pitchFamily="18" charset="0"/>
              </a:rPr>
              <a:t>            </a:t>
            </a:r>
            <a:r>
              <a:rPr lang="en-US" sz="1300" b="1" dirty="0" err="1">
                <a:solidFill>
                  <a:schemeClr val="bg1"/>
                </a:solidFill>
                <a:latin typeface="Times New Roman" panose="02020603050405020304" pitchFamily="18" charset="0"/>
                <a:cs typeface="Times New Roman" panose="02020603050405020304" pitchFamily="18" charset="0"/>
              </a:rPr>
              <a:t>result_real</a:t>
            </a:r>
            <a:r>
              <a:rPr lang="en-US" sz="1300" b="1" dirty="0">
                <a:solidFill>
                  <a:schemeClr val="bg1"/>
                </a:solidFill>
                <a:latin typeface="Times New Roman" panose="02020603050405020304" pitchFamily="18" charset="0"/>
                <a:cs typeface="Times New Roman" panose="02020603050405020304" pitchFamily="18" charset="0"/>
              </a:rPr>
              <a:t> &lt;= 0;</a:t>
            </a:r>
          </a:p>
          <a:p>
            <a:pPr marL="0" indent="0">
              <a:spcBef>
                <a:spcPts val="0"/>
              </a:spcBef>
              <a:buFont typeface="Arial" panose="020B0604020202020204" pitchFamily="34" charset="0"/>
              <a:buNone/>
            </a:pPr>
            <a:r>
              <a:rPr lang="en-US" sz="1300" b="1" dirty="0">
                <a:solidFill>
                  <a:schemeClr val="bg1"/>
                </a:solidFill>
                <a:latin typeface="Times New Roman" panose="02020603050405020304" pitchFamily="18" charset="0"/>
                <a:cs typeface="Times New Roman" panose="02020603050405020304" pitchFamily="18" charset="0"/>
              </a:rPr>
              <a:t>        end if;</a:t>
            </a:r>
          </a:p>
          <a:p>
            <a:pPr marL="0" indent="0">
              <a:spcBef>
                <a:spcPts val="0"/>
              </a:spcBef>
              <a:buFont typeface="Arial" panose="020B0604020202020204" pitchFamily="34" charset="0"/>
              <a:buNone/>
            </a:pPr>
            <a:r>
              <a:rPr lang="en-US" sz="1300" b="1" dirty="0">
                <a:solidFill>
                  <a:schemeClr val="bg1"/>
                </a:solidFill>
                <a:latin typeface="Times New Roman" panose="02020603050405020304" pitchFamily="18" charset="0"/>
                <a:cs typeface="Times New Roman" panose="02020603050405020304" pitchFamily="18" charset="0"/>
              </a:rPr>
              <a:t>    end process;</a:t>
            </a:r>
          </a:p>
          <a:p>
            <a:pPr marL="0" indent="0">
              <a:spcBef>
                <a:spcPts val="0"/>
              </a:spcBef>
              <a:buFont typeface="Arial" panose="020B0604020202020204" pitchFamily="34" charset="0"/>
              <a:buNone/>
            </a:pPr>
            <a:r>
              <a:rPr lang="en-US" sz="1300" b="1" dirty="0">
                <a:solidFill>
                  <a:schemeClr val="bg1"/>
                </a:solidFill>
                <a:latin typeface="Times New Roman" panose="02020603050405020304" pitchFamily="18" charset="0"/>
                <a:cs typeface="Times New Roman" panose="02020603050405020304" pitchFamily="18" charset="0"/>
              </a:rPr>
              <a:t>end behavioral;</a:t>
            </a:r>
          </a:p>
        </p:txBody>
      </p:sp>
    </p:spTree>
    <p:extLst>
      <p:ext uri="{BB962C8B-B14F-4D97-AF65-F5344CB8AC3E}">
        <p14:creationId xmlns:p14="http://schemas.microsoft.com/office/powerpoint/2010/main" val="2757962168"/>
      </p:ext>
    </p:extLst>
  </p:cSld>
  <p:clrMapOvr>
    <a:masterClrMapping/>
  </p:clrMapOvr>
  <p:extLst>
    <p:ext uri="{6950BFC3-D8DA-4A85-94F7-54DA5524770B}">
      <p188:commentRel xmlns:p188="http://schemas.microsoft.com/office/powerpoint/2018/8/main" r:id="rId2"/>
    </p:ext>
  </p:extLst>
</p:sld>
</file>

<file path=ppt/slides/slide8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8245F346-3102-0015-56FB-86626F367566}"/>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0FB15EA4-CCAA-F8D9-5540-3B580828B2E0}"/>
              </a:ext>
            </a:extLst>
          </p:cNvPr>
          <p:cNvSpPr>
            <a:spLocks noGrp="1"/>
          </p:cNvSpPr>
          <p:nvPr>
            <p:ph idx="1"/>
          </p:nvPr>
        </p:nvSpPr>
        <p:spPr>
          <a:xfrm>
            <a:off x="642026" y="695808"/>
            <a:ext cx="10535055" cy="6094098"/>
          </a:xfrm>
        </p:spPr>
        <p:txBody>
          <a:bodyPr>
            <a:noAutofit/>
          </a:bodyPr>
          <a:lstStyle/>
          <a:p>
            <a:pPr lvl="1">
              <a:lnSpc>
                <a:spcPct val="110000"/>
              </a:lnSpc>
            </a:pPr>
            <a:r>
              <a:rPr lang="en-US" b="1" dirty="0">
                <a:solidFill>
                  <a:schemeClr val="bg1"/>
                </a:solidFill>
                <a:latin typeface="Tw Cen MT (Gövde)"/>
                <a:cs typeface="Calibri" panose="020F0502020204030204" pitchFamily="34" charset="0"/>
              </a:rPr>
              <a:t>Abstract Literals</a:t>
            </a:r>
            <a:r>
              <a:rPr lang="en-US" dirty="0">
                <a:solidFill>
                  <a:schemeClr val="bg1"/>
                </a:solidFill>
                <a:latin typeface="Tw Cen MT (Gövde)"/>
                <a:cs typeface="Calibri" panose="020F0502020204030204" pitchFamily="34" charset="0"/>
              </a:rPr>
              <a:t>: Represent values in basic numerical types.</a:t>
            </a:r>
            <a:endParaRPr lang="tr-TR" dirty="0">
              <a:solidFill>
                <a:schemeClr val="bg1"/>
              </a:solidFill>
              <a:latin typeface="Tw Cen MT (Gövde)"/>
              <a:cs typeface="Calibri" panose="020F0502020204030204" pitchFamily="34" charset="0"/>
            </a:endParaRPr>
          </a:p>
          <a:p>
            <a:pPr lvl="2">
              <a:lnSpc>
                <a:spcPct val="110000"/>
              </a:lnSpc>
            </a:pPr>
            <a:r>
              <a:rPr lang="en-US" sz="2000" b="1" dirty="0">
                <a:solidFill>
                  <a:schemeClr val="bg1"/>
                </a:solidFill>
                <a:latin typeface="Tw Cen MT (Gövde)"/>
                <a:cs typeface="Calibri" panose="020F0502020204030204" pitchFamily="34" charset="0"/>
              </a:rPr>
              <a:t>Decimal Literals</a:t>
            </a:r>
            <a:r>
              <a:rPr lang="en-US" sz="2000" dirty="0">
                <a:solidFill>
                  <a:schemeClr val="bg1"/>
                </a:solidFill>
                <a:latin typeface="Tw Cen MT (Gövde)"/>
                <a:cs typeface="Calibri" panose="020F0502020204030204" pitchFamily="34" charset="0"/>
              </a:rPr>
              <a:t>: Express numerical values (integer or fractional)</a:t>
            </a:r>
            <a:endParaRPr lang="tr-TR" sz="2000" dirty="0">
              <a:solidFill>
                <a:schemeClr val="bg1"/>
              </a:solidFill>
              <a:latin typeface="Tw Cen MT (Gövde)"/>
              <a:cs typeface="Calibri" panose="020F0502020204030204" pitchFamily="34" charset="0"/>
            </a:endParaRPr>
          </a:p>
          <a:p>
            <a:pPr lvl="2">
              <a:lnSpc>
                <a:spcPct val="110000"/>
              </a:lnSpc>
            </a:pPr>
            <a:r>
              <a:rPr lang="en-US" sz="2000" b="1" dirty="0">
                <a:solidFill>
                  <a:schemeClr val="bg1"/>
                </a:solidFill>
                <a:latin typeface="Tw Cen MT (Gövde)"/>
                <a:cs typeface="Calibri" panose="020F0502020204030204" pitchFamily="34" charset="0"/>
              </a:rPr>
              <a:t>Based Literals</a:t>
            </a:r>
            <a:r>
              <a:rPr lang="en-US" sz="2000" dirty="0">
                <a:solidFill>
                  <a:schemeClr val="bg1"/>
                </a:solidFill>
                <a:latin typeface="Tw Cen MT (Gövde)"/>
                <a:cs typeface="Calibri" panose="020F0502020204030204" pitchFamily="34" charset="0"/>
              </a:rPr>
              <a:t>: Specify numerical values in a specific base (binary, octal, hexadecimal).</a:t>
            </a:r>
            <a:endParaRPr lang="tr-TR" sz="2000" dirty="0">
              <a:solidFill>
                <a:schemeClr val="bg1"/>
              </a:solidFill>
              <a:latin typeface="Tw Cen MT (Gövde)"/>
              <a:cs typeface="Calibri" panose="020F0502020204030204" pitchFamily="34" charset="0"/>
            </a:endParaRPr>
          </a:p>
          <a:p>
            <a:pPr lvl="2">
              <a:lnSpc>
                <a:spcPct val="110000"/>
              </a:lnSpc>
            </a:pPr>
            <a:r>
              <a:rPr lang="en-US" sz="2000" b="1" dirty="0">
                <a:solidFill>
                  <a:schemeClr val="bg1"/>
                </a:solidFill>
                <a:latin typeface="Tw Cen MT (Gövde)"/>
                <a:cs typeface="Calibri" panose="020F0502020204030204" pitchFamily="34" charset="0"/>
              </a:rPr>
              <a:t>Bit String Literals</a:t>
            </a:r>
            <a:r>
              <a:rPr lang="en-US" sz="2000" dirty="0">
                <a:solidFill>
                  <a:schemeClr val="bg1"/>
                </a:solidFill>
                <a:latin typeface="Tw Cen MT (Gövde)"/>
                <a:cs typeface="Calibri" panose="020F0502020204030204" pitchFamily="34" charset="0"/>
              </a:rPr>
              <a:t>: Define numerical systems with specific bit sequences (B, O, X)</a:t>
            </a:r>
            <a:endParaRPr lang="tr-TR" sz="2000" dirty="0">
              <a:solidFill>
                <a:schemeClr val="bg1"/>
              </a:solidFill>
              <a:latin typeface="Tw Cen MT (Gövde)"/>
              <a:cs typeface="Calibri" panose="020F0502020204030204" pitchFamily="34" charset="0"/>
            </a:endParaRPr>
          </a:p>
          <a:p>
            <a:pPr marL="914400" lvl="2" indent="0">
              <a:lnSpc>
                <a:spcPct val="110000"/>
              </a:lnSpc>
              <a:buNone/>
            </a:pPr>
            <a:endParaRPr lang="tr-TR" dirty="0">
              <a:solidFill>
                <a:schemeClr val="bg1"/>
              </a:solidFill>
              <a:latin typeface="Tw Cen MT (Gövde)"/>
              <a:cs typeface="Calibri" panose="020F0502020204030204" pitchFamily="34" charset="0"/>
            </a:endParaRPr>
          </a:p>
          <a:p>
            <a:pPr lvl="1">
              <a:lnSpc>
                <a:spcPct val="110000"/>
              </a:lnSpc>
            </a:pPr>
            <a:r>
              <a:rPr lang="tr-TR" b="1" dirty="0">
                <a:solidFill>
                  <a:schemeClr val="bg1"/>
                </a:solidFill>
                <a:latin typeface="Tw Cen MT (Gövde)"/>
                <a:cs typeface="Calibri" panose="020F0502020204030204" pitchFamily="34" charset="0"/>
              </a:rPr>
              <a:t>Character Literals</a:t>
            </a:r>
            <a:r>
              <a:rPr lang="tr-TR" dirty="0">
                <a:solidFill>
                  <a:schemeClr val="bg1"/>
                </a:solidFill>
                <a:latin typeface="Tw Cen MT (Gövde)"/>
                <a:cs typeface="Calibri" panose="020F0502020204030204" pitchFamily="34" charset="0"/>
              </a:rPr>
              <a:t>: Represent a single character</a:t>
            </a:r>
          </a:p>
          <a:p>
            <a:pPr marL="457200" lvl="1" indent="0">
              <a:lnSpc>
                <a:spcPct val="110000"/>
              </a:lnSpc>
              <a:buNone/>
            </a:pPr>
            <a:endParaRPr lang="tr-TR" dirty="0">
              <a:solidFill>
                <a:schemeClr val="bg1"/>
              </a:solidFill>
              <a:latin typeface="Tw Cen MT (Gövde)"/>
              <a:cs typeface="Calibri" panose="020F0502020204030204" pitchFamily="34" charset="0"/>
            </a:endParaRPr>
          </a:p>
          <a:p>
            <a:pPr lvl="1">
              <a:lnSpc>
                <a:spcPct val="110000"/>
              </a:lnSpc>
            </a:pPr>
            <a:r>
              <a:rPr lang="en-US" b="1" dirty="0">
                <a:solidFill>
                  <a:schemeClr val="bg1"/>
                </a:solidFill>
                <a:latin typeface="Tw Cen MT (Gövde)"/>
                <a:cs typeface="Calibri" panose="020F0502020204030204" pitchFamily="34" charset="0"/>
              </a:rPr>
              <a:t>String Literals</a:t>
            </a:r>
            <a:r>
              <a:rPr lang="en-US" dirty="0">
                <a:solidFill>
                  <a:schemeClr val="bg1"/>
                </a:solidFill>
                <a:latin typeface="Tw Cen MT (Gövde)"/>
                <a:cs typeface="Calibri" panose="020F0502020204030204" pitchFamily="34" charset="0"/>
              </a:rPr>
              <a:t>: Represent a sequence of characters</a:t>
            </a:r>
            <a:endParaRPr lang="tr-TR" dirty="0">
              <a:solidFill>
                <a:schemeClr val="bg1"/>
              </a:solidFill>
              <a:latin typeface="Tw Cen MT (Gövde)"/>
              <a:cs typeface="Calibri" panose="020F0502020204030204" pitchFamily="34" charset="0"/>
            </a:endParaRPr>
          </a:p>
          <a:p>
            <a:pPr marL="457200" lvl="1" indent="0">
              <a:lnSpc>
                <a:spcPct val="110000"/>
              </a:lnSpc>
              <a:buNone/>
            </a:pPr>
            <a:r>
              <a:rPr lang="tr-TR" dirty="0">
                <a:solidFill>
                  <a:schemeClr val="bg1"/>
                </a:solidFill>
                <a:latin typeface="Tw Cen MT (Gövde)"/>
                <a:cs typeface="Calibri" panose="020F0502020204030204" pitchFamily="34" charset="0"/>
              </a:rPr>
              <a:t>	</a:t>
            </a:r>
          </a:p>
          <a:p>
            <a:pPr marL="914400" lvl="2" indent="0" algn="just">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signal bit_signal 		 : bit 		            := ‘0’            ; -- Bit Literal</a:t>
            </a:r>
          </a:p>
          <a:p>
            <a:pPr marL="914400" lvl="2" indent="0" algn="just">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signal bit_vector		 : bit_vector(7 downto 0) := x "128 "   ; --Based Literals </a:t>
            </a:r>
          </a:p>
          <a:p>
            <a:pPr marL="914400" lvl="2" indent="0" algn="just">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signal real_signal_pi 	 : real 		            := 3.14         ; -- Real Literal</a:t>
            </a:r>
          </a:p>
          <a:p>
            <a:pPr marL="914400" lvl="2" indent="0" algn="just">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signal string_signal 	 : string 		            := "VHDL"  ; -- String Literal</a:t>
            </a:r>
          </a:p>
          <a:p>
            <a:pPr marL="914400" lvl="2" indent="0" algn="just">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signal another_char_signal : character 	            := ‘1’	    ; -- Character Literal</a:t>
            </a:r>
          </a:p>
          <a:p>
            <a:pPr marL="914400" lvl="2" indent="0" algn="just">
              <a:lnSpc>
                <a:spcPct val="110000"/>
              </a:lnSpc>
              <a:buNone/>
            </a:pPr>
            <a:endParaRPr lang="tr-TR" sz="2000" dirty="0">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8D1F0EB2-8501-72A9-4E7C-7E437606231E}"/>
              </a:ext>
            </a:extLst>
          </p:cNvPr>
          <p:cNvSpPr txBox="1">
            <a:spLocks/>
          </p:cNvSpPr>
          <p:nvPr/>
        </p:nvSpPr>
        <p:spPr bwMode="auto">
          <a:xfrm>
            <a:off x="0" y="0"/>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15</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5,6,7,8 </a:t>
            </a:r>
            <a:r>
              <a:rPr lang="tr-TR" sz="4000" b="1" dirty="0">
                <a:solidFill>
                  <a:schemeClr val="bg1"/>
                </a:solidFill>
                <a:latin typeface="Tw Cen MT (Headings)"/>
                <a:ea typeface="+mj-ea"/>
                <a:cs typeface="+mj-cs"/>
              </a:rPr>
              <a:t>LITERALS</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CBB884A2-89A4-DC85-A123-7C5E64A0C41D}"/>
              </a:ext>
            </a:extLst>
          </p:cNvPr>
          <p:cNvSpPr txBox="1">
            <a:spLocks/>
          </p:cNvSpPr>
          <p:nvPr/>
        </p:nvSpPr>
        <p:spPr>
          <a:xfrm>
            <a:off x="6095416" y="698604"/>
            <a:ext cx="4976260" cy="609130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lvl="1" indent="0">
              <a:lnSpc>
                <a:spcPct val="110000"/>
              </a:lnSpc>
              <a:buNone/>
            </a:pPr>
            <a:endParaRPr lang="en-US" sz="2800" b="1" dirty="0">
              <a:solidFill>
                <a:schemeClr val="bg1"/>
              </a:solidFill>
            </a:endParaRPr>
          </a:p>
        </p:txBody>
      </p:sp>
      <p:sp>
        <p:nvSpPr>
          <p:cNvPr id="5" name="Content Placeholder 2">
            <a:extLst>
              <a:ext uri="{FF2B5EF4-FFF2-40B4-BE49-F238E27FC236}">
                <a16:creationId xmlns:a16="http://schemas.microsoft.com/office/drawing/2014/main" id="{E7612A4D-C08C-5003-216F-5E5791A61FF9}"/>
              </a:ext>
            </a:extLst>
          </p:cNvPr>
          <p:cNvSpPr txBox="1">
            <a:spLocks/>
          </p:cNvSpPr>
          <p:nvPr/>
        </p:nvSpPr>
        <p:spPr>
          <a:xfrm>
            <a:off x="536621" y="3886481"/>
            <a:ext cx="10535055" cy="329253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914400" lvl="2" indent="0" algn="just">
              <a:lnSpc>
                <a:spcPct val="110000"/>
              </a:lnSpc>
              <a:buFont typeface="Arial" panose="020B0604020202020204" pitchFamily="34" charset="0"/>
              <a:buNone/>
            </a:pPr>
            <a:endParaRPr lang="tr-TR" sz="2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4643660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D1D6F1F3-4A9D-D1DD-4E4A-44719DC625B1}"/>
            </a:ext>
          </a:extLst>
        </p:cNvPr>
        <p:cNvGrpSpPr/>
        <p:nvPr/>
      </p:nvGrpSpPr>
      <p:grpSpPr>
        <a:xfrm>
          <a:off x="0" y="0"/>
          <a:ext cx="0" cy="0"/>
          <a:chOff x="0" y="0"/>
          <a:chExt cx="0" cy="0"/>
        </a:xfrm>
      </p:grpSpPr>
      <p:sp>
        <p:nvSpPr>
          <p:cNvPr id="6" name="Content Placeholder 2">
            <a:extLst>
              <a:ext uri="{FF2B5EF4-FFF2-40B4-BE49-F238E27FC236}">
                <a16:creationId xmlns:a16="http://schemas.microsoft.com/office/drawing/2014/main" id="{3E30BCD1-DB97-E9A6-CFE9-0B540E92C7C5}"/>
              </a:ext>
            </a:extLst>
          </p:cNvPr>
          <p:cNvSpPr>
            <a:spLocks noGrp="1"/>
          </p:cNvSpPr>
          <p:nvPr>
            <p:ph idx="1"/>
          </p:nvPr>
        </p:nvSpPr>
        <p:spPr>
          <a:xfrm>
            <a:off x="642026" y="695808"/>
            <a:ext cx="10535055" cy="6094098"/>
          </a:xfrm>
        </p:spPr>
        <p:txBody>
          <a:bodyPr>
            <a:noAutofit/>
          </a:bodyPr>
          <a:lstStyle/>
          <a:p>
            <a:pPr marL="914400" lvl="2" indent="0" algn="just">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port</a:t>
            </a:r>
          </a:p>
          <a:p>
            <a:pPr marL="914400" lvl="2" indent="0" algn="just">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a:t>
            </a:r>
          </a:p>
          <a:p>
            <a:pPr marL="914400" lvl="2" indent="0" algn="just">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clk 		: in  std_logic							;</a:t>
            </a:r>
          </a:p>
          <a:p>
            <a:pPr marL="914400" lvl="2" indent="0" algn="just">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 rst 		: in  std_logic						</a:t>
            </a:r>
          </a:p>
          <a:p>
            <a:pPr marL="914400" lvl="2" indent="0" algn="just">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input_vld	: in  std_logic							;</a:t>
            </a:r>
          </a:p>
          <a:p>
            <a:pPr marL="914400" lvl="2" indent="0" algn="just">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comm_input	: in  std_logic_vector (15 downto 0); </a:t>
            </a:r>
            <a:r>
              <a:rPr lang="tr-TR" sz="2000" dirty="0">
                <a:solidFill>
                  <a:schemeClr val="bg1"/>
                </a:solidFill>
                <a:highlight>
                  <a:srgbClr val="00FF00"/>
                </a:highlight>
                <a:latin typeface="Times New Roman" panose="02020603050405020304" pitchFamily="18" charset="0"/>
                <a:cs typeface="Times New Roman" panose="02020603050405020304" pitchFamily="18" charset="0"/>
              </a:rPr>
              <a:t>--comm_input port is a slice name</a:t>
            </a:r>
          </a:p>
          <a:p>
            <a:pPr marL="914400" lvl="2" indent="0" algn="just">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output_vld	: in  std_logic							;</a:t>
            </a:r>
          </a:p>
          <a:p>
            <a:pPr marL="914400" lvl="2" indent="0" algn="just">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data_out		: out std_logic_vector(15 downto 0)	  </a:t>
            </a:r>
            <a:r>
              <a:rPr lang="tr-TR" sz="2000" dirty="0">
                <a:solidFill>
                  <a:schemeClr val="bg1"/>
                </a:solidFill>
                <a:highlight>
                  <a:srgbClr val="00FF00"/>
                </a:highlight>
                <a:latin typeface="Times New Roman" panose="02020603050405020304" pitchFamily="18" charset="0"/>
                <a:cs typeface="Times New Roman" panose="02020603050405020304" pitchFamily="18" charset="0"/>
              </a:rPr>
              <a:t>--data_out port is a slice name</a:t>
            </a:r>
          </a:p>
          <a:p>
            <a:pPr marL="914400" lvl="2" indent="0" algn="just">
              <a:lnSpc>
                <a:spcPct val="110000"/>
              </a:lnSpc>
              <a:buNone/>
            </a:pPr>
            <a:r>
              <a:rPr lang="tr-TR" sz="2000" dirty="0">
                <a:solidFill>
                  <a:schemeClr val="bg1"/>
                </a:solidFill>
                <a:latin typeface="Times New Roman" panose="02020603050405020304" pitchFamily="18" charset="0"/>
                <a:cs typeface="Times New Roman" panose="02020603050405020304" pitchFamily="18" charset="0"/>
              </a:rPr>
              <a:t>);</a:t>
            </a:r>
          </a:p>
        </p:txBody>
      </p:sp>
      <p:sp>
        <p:nvSpPr>
          <p:cNvPr id="8" name="Content Placeholder 2">
            <a:extLst>
              <a:ext uri="{FF2B5EF4-FFF2-40B4-BE49-F238E27FC236}">
                <a16:creationId xmlns:a16="http://schemas.microsoft.com/office/drawing/2014/main" id="{DFB94673-C62F-50B0-F164-1B282AC84CDC}"/>
              </a:ext>
            </a:extLst>
          </p:cNvPr>
          <p:cNvSpPr txBox="1">
            <a:spLocks/>
          </p:cNvSpPr>
          <p:nvPr/>
        </p:nvSpPr>
        <p:spPr bwMode="auto">
          <a:xfrm>
            <a:off x="0" y="0"/>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15</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9 </a:t>
            </a:r>
            <a:r>
              <a:rPr lang="tr-TR" sz="4000" b="1" dirty="0">
                <a:solidFill>
                  <a:schemeClr val="bg1"/>
                </a:solidFill>
                <a:latin typeface="Tw Cen MT (Headings)"/>
                <a:ea typeface="+mj-ea"/>
                <a:cs typeface="+mj-cs"/>
              </a:rPr>
              <a:t>COMMENTS</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093EDB56-010D-2F82-6BF4-C997A9F90B04}"/>
              </a:ext>
            </a:extLst>
          </p:cNvPr>
          <p:cNvSpPr txBox="1">
            <a:spLocks/>
          </p:cNvSpPr>
          <p:nvPr/>
        </p:nvSpPr>
        <p:spPr>
          <a:xfrm>
            <a:off x="6095416" y="698604"/>
            <a:ext cx="4976260" cy="609130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lvl="1" indent="0">
              <a:lnSpc>
                <a:spcPct val="110000"/>
              </a:lnSpc>
              <a:buNone/>
            </a:pPr>
            <a:endParaRPr lang="en-US" sz="2800" b="1" dirty="0">
              <a:solidFill>
                <a:schemeClr val="bg1"/>
              </a:solidFill>
            </a:endParaRPr>
          </a:p>
        </p:txBody>
      </p:sp>
      <p:sp>
        <p:nvSpPr>
          <p:cNvPr id="5" name="Content Placeholder 2">
            <a:extLst>
              <a:ext uri="{FF2B5EF4-FFF2-40B4-BE49-F238E27FC236}">
                <a16:creationId xmlns:a16="http://schemas.microsoft.com/office/drawing/2014/main" id="{F832F77E-B5E5-379A-EE93-F08ACC21F87D}"/>
              </a:ext>
            </a:extLst>
          </p:cNvPr>
          <p:cNvSpPr txBox="1">
            <a:spLocks/>
          </p:cNvSpPr>
          <p:nvPr/>
        </p:nvSpPr>
        <p:spPr>
          <a:xfrm>
            <a:off x="536621" y="3886481"/>
            <a:ext cx="10535055" cy="329253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914400" lvl="2" indent="0" algn="just">
              <a:lnSpc>
                <a:spcPct val="110000"/>
              </a:lnSpc>
              <a:buFont typeface="Arial" panose="020B0604020202020204" pitchFamily="34" charset="0"/>
              <a:buNone/>
            </a:pPr>
            <a:endParaRPr lang="tr-TR" sz="2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4453781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D43426E2-FADD-9697-8174-B04CAA563438}"/>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3F465D7F-C1CB-759E-B77A-E35D0AB76725}"/>
              </a:ext>
            </a:extLst>
          </p:cNvPr>
          <p:cNvSpPr txBox="1">
            <a:spLocks/>
          </p:cNvSpPr>
          <p:nvPr/>
        </p:nvSpPr>
        <p:spPr bwMode="auto">
          <a:xfrm>
            <a:off x="0" y="0"/>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15</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10 </a:t>
            </a:r>
            <a:r>
              <a:rPr lang="tr-TR" sz="4000" b="1" dirty="0">
                <a:solidFill>
                  <a:schemeClr val="bg1"/>
                </a:solidFill>
                <a:latin typeface="Tw Cen MT (Headings)"/>
                <a:ea typeface="+mj-ea"/>
                <a:cs typeface="+mj-cs"/>
              </a:rPr>
              <a:t>RESERVED WORDS</a:t>
            </a:r>
            <a:endParaRPr lang="en-GB" sz="4000" b="1" i="1" dirty="0">
              <a:solidFill>
                <a:schemeClr val="bg1"/>
              </a:solidFill>
              <a:latin typeface="Tw Cen MT (Body)"/>
              <a:cs typeface="Times New Roman" panose="02020603050405020304" pitchFamily="18" charset="0"/>
            </a:endParaRPr>
          </a:p>
        </p:txBody>
      </p:sp>
      <p:sp>
        <p:nvSpPr>
          <p:cNvPr id="2" name="Content Placeholder 2">
            <a:extLst>
              <a:ext uri="{FF2B5EF4-FFF2-40B4-BE49-F238E27FC236}">
                <a16:creationId xmlns:a16="http://schemas.microsoft.com/office/drawing/2014/main" id="{E6C9159A-DF3D-2AAE-A561-055C6827AB01}"/>
              </a:ext>
            </a:extLst>
          </p:cNvPr>
          <p:cNvSpPr txBox="1">
            <a:spLocks/>
          </p:cNvSpPr>
          <p:nvPr/>
        </p:nvSpPr>
        <p:spPr>
          <a:xfrm>
            <a:off x="6095416" y="698604"/>
            <a:ext cx="4976260" cy="609130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lvl="1" indent="0">
              <a:lnSpc>
                <a:spcPct val="110000"/>
              </a:lnSpc>
              <a:buNone/>
            </a:pPr>
            <a:endParaRPr lang="en-US" sz="2800" b="1" dirty="0">
              <a:solidFill>
                <a:schemeClr val="bg1"/>
              </a:solidFill>
            </a:endParaRPr>
          </a:p>
        </p:txBody>
      </p:sp>
      <p:sp>
        <p:nvSpPr>
          <p:cNvPr id="5" name="Content Placeholder 2">
            <a:extLst>
              <a:ext uri="{FF2B5EF4-FFF2-40B4-BE49-F238E27FC236}">
                <a16:creationId xmlns:a16="http://schemas.microsoft.com/office/drawing/2014/main" id="{25EA70FB-8498-D528-46F8-425ED0AAC7A6}"/>
              </a:ext>
            </a:extLst>
          </p:cNvPr>
          <p:cNvSpPr txBox="1">
            <a:spLocks/>
          </p:cNvSpPr>
          <p:nvPr/>
        </p:nvSpPr>
        <p:spPr>
          <a:xfrm>
            <a:off x="536621" y="3886481"/>
            <a:ext cx="10535055" cy="329253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914400" lvl="2" indent="0" algn="just">
              <a:lnSpc>
                <a:spcPct val="110000"/>
              </a:lnSpc>
              <a:buFont typeface="Arial" panose="020B0604020202020204" pitchFamily="34" charset="0"/>
              <a:buNone/>
            </a:pPr>
            <a:endParaRPr lang="tr-TR" sz="2000" dirty="0">
              <a:solidFill>
                <a:schemeClr val="bg1"/>
              </a:solidFill>
              <a:latin typeface="Times New Roman" panose="02020603050405020304" pitchFamily="18" charset="0"/>
              <a:cs typeface="Times New Roman" panose="02020603050405020304" pitchFamily="18" charset="0"/>
            </a:endParaRPr>
          </a:p>
        </p:txBody>
      </p:sp>
      <p:pic>
        <p:nvPicPr>
          <p:cNvPr id="7" name="Resim 6">
            <a:extLst>
              <a:ext uri="{FF2B5EF4-FFF2-40B4-BE49-F238E27FC236}">
                <a16:creationId xmlns:a16="http://schemas.microsoft.com/office/drawing/2014/main" id="{B513FB13-2A00-A1D8-7CDF-51702823EE41}"/>
              </a:ext>
            </a:extLst>
          </p:cNvPr>
          <p:cNvPicPr>
            <a:picLocks noChangeAspect="1"/>
          </p:cNvPicPr>
          <p:nvPr/>
        </p:nvPicPr>
        <p:blipFill>
          <a:blip r:embed="rId3"/>
          <a:stretch>
            <a:fillRect/>
          </a:stretch>
        </p:blipFill>
        <p:spPr>
          <a:xfrm>
            <a:off x="589651" y="698604"/>
            <a:ext cx="11011529" cy="3074506"/>
          </a:xfrm>
          <a:prstGeom prst="rect">
            <a:avLst/>
          </a:prstGeom>
        </p:spPr>
      </p:pic>
      <p:sp>
        <p:nvSpPr>
          <p:cNvPr id="9" name="Content Placeholder 2">
            <a:extLst>
              <a:ext uri="{FF2B5EF4-FFF2-40B4-BE49-F238E27FC236}">
                <a16:creationId xmlns:a16="http://schemas.microsoft.com/office/drawing/2014/main" id="{813677EE-EFD6-C7F3-551A-8DA7FF10B01E}"/>
              </a:ext>
            </a:extLst>
          </p:cNvPr>
          <p:cNvSpPr txBox="1">
            <a:spLocks/>
          </p:cNvSpPr>
          <p:nvPr/>
        </p:nvSpPr>
        <p:spPr bwMode="auto">
          <a:xfrm>
            <a:off x="-585" y="3929260"/>
            <a:ext cx="12192000"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15</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11 </a:t>
            </a:r>
            <a:r>
              <a:rPr lang="tr-TR" sz="4000" b="1" dirty="0">
                <a:solidFill>
                  <a:schemeClr val="bg1"/>
                </a:solidFill>
                <a:latin typeface="Tw Cen MT (Headings)"/>
                <a:ea typeface="+mj-ea"/>
                <a:cs typeface="+mj-cs"/>
              </a:rPr>
              <a:t>TOOL DIRECTIVE</a:t>
            </a:r>
            <a:endParaRPr lang="en-GB" sz="4000" b="1" i="1" dirty="0">
              <a:solidFill>
                <a:schemeClr val="bg1"/>
              </a:solidFill>
              <a:latin typeface="Tw Cen MT (Body)"/>
              <a:cs typeface="Times New Roman" panose="02020603050405020304" pitchFamily="18" charset="0"/>
            </a:endParaRPr>
          </a:p>
        </p:txBody>
      </p:sp>
      <p:sp>
        <p:nvSpPr>
          <p:cNvPr id="10" name="Content Placeholder 2">
            <a:extLst>
              <a:ext uri="{FF2B5EF4-FFF2-40B4-BE49-F238E27FC236}">
                <a16:creationId xmlns:a16="http://schemas.microsoft.com/office/drawing/2014/main" id="{2297CBB3-9069-150B-C996-0B1E1E732A50}"/>
              </a:ext>
            </a:extLst>
          </p:cNvPr>
          <p:cNvSpPr>
            <a:spLocks noGrp="1"/>
          </p:cNvSpPr>
          <p:nvPr>
            <p:ph idx="1"/>
          </p:nvPr>
        </p:nvSpPr>
        <p:spPr>
          <a:xfrm>
            <a:off x="589651" y="4625428"/>
            <a:ext cx="10535055" cy="1440092"/>
          </a:xfrm>
        </p:spPr>
        <p:txBody>
          <a:bodyPr>
            <a:noAutofit/>
          </a:bodyPr>
          <a:lstStyle/>
          <a:p>
            <a:pPr lvl="1">
              <a:lnSpc>
                <a:spcPct val="110000"/>
              </a:lnSpc>
            </a:pPr>
            <a:r>
              <a:rPr lang="en-US" dirty="0">
                <a:solidFill>
                  <a:schemeClr val="bg1"/>
                </a:solidFill>
                <a:latin typeface="Times New Roman" panose="02020603050405020304" pitchFamily="18" charset="0"/>
                <a:cs typeface="Times New Roman" panose="02020603050405020304" pitchFamily="18" charset="0"/>
              </a:rPr>
              <a:t>In VHDL, a </a:t>
            </a:r>
            <a:r>
              <a:rPr lang="en-US" b="1" dirty="0">
                <a:solidFill>
                  <a:schemeClr val="bg1"/>
                </a:solidFill>
                <a:latin typeface="Times New Roman" panose="02020603050405020304" pitchFamily="18" charset="0"/>
                <a:cs typeface="Times New Roman" panose="02020603050405020304" pitchFamily="18" charset="0"/>
              </a:rPr>
              <a:t>tool directive</a:t>
            </a:r>
            <a:r>
              <a:rPr lang="en-US" dirty="0">
                <a:solidFill>
                  <a:schemeClr val="bg1"/>
                </a:solidFill>
                <a:latin typeface="Times New Roman" panose="02020603050405020304" pitchFamily="18" charset="0"/>
                <a:cs typeface="Times New Roman" panose="02020603050405020304" pitchFamily="18" charset="0"/>
              </a:rPr>
              <a:t> is a command that directs a tool to perform a specific operation</a:t>
            </a:r>
            <a:endParaRPr lang="tr-TR" dirty="0">
              <a:solidFill>
                <a:schemeClr val="bg1"/>
              </a:solidFill>
              <a:latin typeface="Times New Roman" panose="02020603050405020304" pitchFamily="18" charset="0"/>
              <a:cs typeface="Times New Roman" panose="02020603050405020304" pitchFamily="18" charset="0"/>
            </a:endParaRPr>
          </a:p>
          <a:p>
            <a:pPr lvl="1">
              <a:lnSpc>
                <a:spcPct val="110000"/>
              </a:lnSpc>
            </a:pPr>
            <a:r>
              <a:rPr lang="en-US" dirty="0">
                <a:solidFill>
                  <a:schemeClr val="bg1"/>
                </a:solidFill>
                <a:latin typeface="Times New Roman" panose="02020603050405020304" pitchFamily="18" charset="0"/>
                <a:cs typeface="Times New Roman" panose="02020603050405020304" pitchFamily="18" charset="0"/>
              </a:rPr>
              <a:t>It starts with a </a:t>
            </a:r>
            <a:r>
              <a:rPr lang="en-US" b="1" dirty="0">
                <a:solidFill>
                  <a:schemeClr val="bg1"/>
                </a:solidFill>
                <a:latin typeface="Times New Roman" panose="02020603050405020304" pitchFamily="18" charset="0"/>
                <a:cs typeface="Times New Roman" panose="02020603050405020304" pitchFamily="18" charset="0"/>
              </a:rPr>
              <a:t>backtick</a:t>
            </a:r>
            <a:r>
              <a:rPr lang="en-US" dirty="0">
                <a:solidFill>
                  <a:schemeClr val="bg1"/>
                </a:solidFill>
                <a:latin typeface="Times New Roman" panose="02020603050405020304" pitchFamily="18" charset="0"/>
                <a:cs typeface="Times New Roman" panose="02020603050405020304" pitchFamily="18" charset="0"/>
              </a:rPr>
              <a:t> (`) and extends to the end of the line</a:t>
            </a:r>
            <a:endParaRPr lang="tr-TR" dirty="0">
              <a:solidFill>
                <a:schemeClr val="bg1"/>
              </a:solidFill>
              <a:latin typeface="Times New Roman" panose="02020603050405020304" pitchFamily="18" charset="0"/>
              <a:cs typeface="Times New Roman" panose="02020603050405020304" pitchFamily="18" charset="0"/>
            </a:endParaRPr>
          </a:p>
          <a:p>
            <a:pPr lvl="1">
              <a:lnSpc>
                <a:spcPct val="110000"/>
              </a:lnSpc>
            </a:pPr>
            <a:r>
              <a:rPr lang="tr-TR" sz="2000" dirty="0">
                <a:solidFill>
                  <a:schemeClr val="bg1"/>
                </a:solidFill>
                <a:latin typeface="Times New Roman" panose="02020603050405020304" pitchFamily="18" charset="0"/>
                <a:cs typeface="Times New Roman" panose="02020603050405020304" pitchFamily="18" charset="0"/>
              </a:rPr>
              <a:t>`define my_macro</a:t>
            </a:r>
          </a:p>
        </p:txBody>
      </p:sp>
    </p:spTree>
    <p:extLst>
      <p:ext uri="{BB962C8B-B14F-4D97-AF65-F5344CB8AC3E}">
        <p14:creationId xmlns:p14="http://schemas.microsoft.com/office/powerpoint/2010/main" val="425247517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647C851D-21D9-F371-1EB9-C2E4C0C3FE32}"/>
            </a:ext>
          </a:extLst>
        </p:cNvPr>
        <p:cNvGrpSpPr/>
        <p:nvPr/>
      </p:nvGrpSpPr>
      <p:grpSpPr>
        <a:xfrm>
          <a:off x="0" y="0"/>
          <a:ext cx="0" cy="0"/>
          <a:chOff x="0" y="0"/>
          <a:chExt cx="0" cy="0"/>
        </a:xfrm>
      </p:grpSpPr>
      <p:pic>
        <p:nvPicPr>
          <p:cNvPr id="2" name="Picture 1" descr="close up of circuit board">
            <a:extLst>
              <a:ext uri="{FF2B5EF4-FFF2-40B4-BE49-F238E27FC236}">
                <a16:creationId xmlns:a16="http://schemas.microsoft.com/office/drawing/2014/main" id="{A9A81EB9-EF1B-5952-7C88-1575DF5BE6E4}"/>
              </a:ext>
            </a:extLst>
          </p:cNvPr>
          <p:cNvPicPr>
            <a:picLocks noChangeAspect="1"/>
          </p:cNvPicPr>
          <p:nvPr/>
        </p:nvPicPr>
        <p:blipFill rotWithShape="1">
          <a:blip r:embed="rId3">
            <a:alphaModFix amt="30000"/>
          </a:blip>
          <a:srcRect l="17220" r="9210" b="-1"/>
          <a:stretch/>
        </p:blipFill>
        <p:spPr>
          <a:xfrm>
            <a:off x="-10357" y="10"/>
            <a:ext cx="5917468" cy="6857990"/>
          </a:xfrm>
          <a:prstGeom prst="rect">
            <a:avLst/>
          </a:prstGeom>
        </p:spPr>
      </p:pic>
      <p:sp>
        <p:nvSpPr>
          <p:cNvPr id="3" name="Content Placeholder 2">
            <a:extLst>
              <a:ext uri="{FF2B5EF4-FFF2-40B4-BE49-F238E27FC236}">
                <a16:creationId xmlns:a16="http://schemas.microsoft.com/office/drawing/2014/main" id="{3C645603-C61E-6970-B5FF-FCAAF0D3A2AE}"/>
              </a:ext>
            </a:extLst>
          </p:cNvPr>
          <p:cNvSpPr>
            <a:spLocks noGrp="1"/>
          </p:cNvSpPr>
          <p:nvPr>
            <p:ph idx="1"/>
          </p:nvPr>
        </p:nvSpPr>
        <p:spPr>
          <a:xfrm>
            <a:off x="5907110" y="636742"/>
            <a:ext cx="6284889" cy="2740597"/>
          </a:xfrm>
        </p:spPr>
        <p:txBody>
          <a:bodyPr>
            <a:noAutofit/>
          </a:bodyPr>
          <a:lstStyle/>
          <a:p>
            <a:pPr marL="0" indent="0">
              <a:lnSpc>
                <a:spcPct val="110000"/>
              </a:lnSpc>
              <a:buNone/>
            </a:pPr>
            <a:r>
              <a:rPr lang="tr-TR" b="1" dirty="0">
                <a:solidFill>
                  <a:srgbClr val="FF0000"/>
                </a:solidFill>
              </a:rPr>
              <a:t>   16.1 </a:t>
            </a:r>
            <a:r>
              <a:rPr lang="en-GB" b="1" dirty="0">
                <a:solidFill>
                  <a:schemeClr val="bg1"/>
                </a:solidFill>
              </a:rPr>
              <a:t>General</a:t>
            </a:r>
            <a:endParaRPr lang="tr-TR" b="1" dirty="0">
              <a:solidFill>
                <a:schemeClr val="bg1"/>
              </a:solidFill>
            </a:endParaRPr>
          </a:p>
          <a:p>
            <a:pPr marL="0" indent="0">
              <a:lnSpc>
                <a:spcPct val="110000"/>
              </a:lnSpc>
              <a:buNone/>
            </a:pPr>
            <a:r>
              <a:rPr lang="tr-TR" b="1" dirty="0">
                <a:solidFill>
                  <a:srgbClr val="FF0000"/>
                </a:solidFill>
              </a:rPr>
              <a:t>   16.2 </a:t>
            </a:r>
            <a:r>
              <a:rPr lang="tr-TR" b="1" dirty="0" err="1">
                <a:solidFill>
                  <a:schemeClr val="bg1"/>
                </a:solidFill>
              </a:rPr>
              <a:t>Predefined</a:t>
            </a:r>
            <a:r>
              <a:rPr lang="tr-TR" b="1" dirty="0">
                <a:solidFill>
                  <a:schemeClr val="bg1"/>
                </a:solidFill>
              </a:rPr>
              <a:t> </a:t>
            </a:r>
            <a:r>
              <a:rPr lang="tr-TR" b="1" dirty="0" err="1">
                <a:solidFill>
                  <a:schemeClr val="bg1"/>
                </a:solidFill>
              </a:rPr>
              <a:t>Attributes</a:t>
            </a:r>
            <a:endParaRPr lang="tr-TR" b="1" dirty="0">
              <a:solidFill>
                <a:schemeClr val="bg1"/>
              </a:solidFill>
            </a:endParaRPr>
          </a:p>
          <a:p>
            <a:pPr marL="0" indent="0">
              <a:lnSpc>
                <a:spcPct val="110000"/>
              </a:lnSpc>
              <a:buNone/>
            </a:pPr>
            <a:r>
              <a:rPr lang="tr-TR" b="1" dirty="0">
                <a:solidFill>
                  <a:srgbClr val="FF0000"/>
                </a:solidFill>
              </a:rPr>
              <a:t>   16.3 </a:t>
            </a:r>
            <a:r>
              <a:rPr lang="tr-TR" b="1" dirty="0" err="1">
                <a:solidFill>
                  <a:schemeClr val="bg1"/>
                </a:solidFill>
              </a:rPr>
              <a:t>Package</a:t>
            </a:r>
            <a:r>
              <a:rPr lang="tr-TR" b="1" dirty="0">
                <a:solidFill>
                  <a:schemeClr val="bg1"/>
                </a:solidFill>
              </a:rPr>
              <a:t> STANDARD</a:t>
            </a:r>
          </a:p>
          <a:p>
            <a:pPr marL="0" indent="0">
              <a:lnSpc>
                <a:spcPct val="110000"/>
              </a:lnSpc>
              <a:buNone/>
            </a:pPr>
            <a:r>
              <a:rPr lang="tr-TR" b="1" dirty="0">
                <a:solidFill>
                  <a:srgbClr val="FF0000"/>
                </a:solidFill>
              </a:rPr>
              <a:t>   16.4 </a:t>
            </a:r>
            <a:r>
              <a:rPr lang="tr-TR" b="1" dirty="0" err="1">
                <a:solidFill>
                  <a:schemeClr val="bg1"/>
                </a:solidFill>
              </a:rPr>
              <a:t>Package</a:t>
            </a:r>
            <a:r>
              <a:rPr lang="tr-TR" b="1" dirty="0">
                <a:solidFill>
                  <a:schemeClr val="bg1"/>
                </a:solidFill>
              </a:rPr>
              <a:t> TEXTIO</a:t>
            </a:r>
          </a:p>
          <a:p>
            <a:pPr marL="0" indent="0">
              <a:lnSpc>
                <a:spcPct val="110000"/>
              </a:lnSpc>
              <a:buNone/>
            </a:pPr>
            <a:r>
              <a:rPr lang="tr-TR" b="1" dirty="0">
                <a:solidFill>
                  <a:srgbClr val="FF0000"/>
                </a:solidFill>
              </a:rPr>
              <a:t>   16.5 </a:t>
            </a:r>
            <a:r>
              <a:rPr lang="tr-TR" b="1" dirty="0">
                <a:solidFill>
                  <a:schemeClr val="bg1"/>
                </a:solidFill>
              </a:rPr>
              <a:t>Standard Environment </a:t>
            </a:r>
            <a:r>
              <a:rPr lang="tr-TR" b="1" dirty="0" err="1">
                <a:solidFill>
                  <a:schemeClr val="bg1"/>
                </a:solidFill>
              </a:rPr>
              <a:t>Package</a:t>
            </a:r>
            <a:endParaRPr lang="tr-TR" b="1" dirty="0">
              <a:solidFill>
                <a:schemeClr val="bg1"/>
              </a:solidFill>
            </a:endParaRPr>
          </a:p>
          <a:p>
            <a:pPr marL="0" indent="0">
              <a:lnSpc>
                <a:spcPct val="110000"/>
              </a:lnSpc>
              <a:buNone/>
            </a:pPr>
            <a:r>
              <a:rPr lang="tr-TR" b="1" dirty="0">
                <a:solidFill>
                  <a:srgbClr val="FF0000"/>
                </a:solidFill>
              </a:rPr>
              <a:t>   16.6 </a:t>
            </a:r>
            <a:r>
              <a:rPr lang="tr-TR" b="1" dirty="0">
                <a:solidFill>
                  <a:schemeClr val="bg1"/>
                </a:solidFill>
              </a:rPr>
              <a:t>Standard Mathematical </a:t>
            </a:r>
            <a:r>
              <a:rPr lang="tr-TR" b="1" dirty="0" err="1">
                <a:solidFill>
                  <a:schemeClr val="bg1"/>
                </a:solidFill>
              </a:rPr>
              <a:t>Packages</a:t>
            </a:r>
            <a:endParaRPr lang="tr-TR" b="1" dirty="0">
              <a:solidFill>
                <a:schemeClr val="bg1"/>
              </a:solidFill>
            </a:endParaRPr>
          </a:p>
          <a:p>
            <a:pPr marL="0" indent="0">
              <a:lnSpc>
                <a:spcPct val="110000"/>
              </a:lnSpc>
              <a:buNone/>
            </a:pPr>
            <a:r>
              <a:rPr lang="tr-TR" b="1" dirty="0">
                <a:solidFill>
                  <a:srgbClr val="FF0000"/>
                </a:solidFill>
              </a:rPr>
              <a:t>   16.7 </a:t>
            </a:r>
            <a:r>
              <a:rPr lang="tr-TR" b="1" dirty="0">
                <a:solidFill>
                  <a:schemeClr val="bg1"/>
                </a:solidFill>
              </a:rPr>
              <a:t>Standard </a:t>
            </a:r>
            <a:r>
              <a:rPr lang="tr-TR" b="1" dirty="0" err="1">
                <a:solidFill>
                  <a:schemeClr val="bg1"/>
                </a:solidFill>
              </a:rPr>
              <a:t>Multivalue</a:t>
            </a:r>
            <a:r>
              <a:rPr lang="tr-TR" b="1" dirty="0">
                <a:solidFill>
                  <a:schemeClr val="bg1"/>
                </a:solidFill>
              </a:rPr>
              <a:t> </a:t>
            </a:r>
            <a:r>
              <a:rPr lang="tr-TR" b="1" dirty="0" err="1">
                <a:solidFill>
                  <a:schemeClr val="bg1"/>
                </a:solidFill>
              </a:rPr>
              <a:t>Logic</a:t>
            </a:r>
            <a:r>
              <a:rPr lang="tr-TR" b="1" dirty="0">
                <a:solidFill>
                  <a:schemeClr val="bg1"/>
                </a:solidFill>
              </a:rPr>
              <a:t> </a:t>
            </a:r>
            <a:r>
              <a:rPr lang="tr-TR" b="1" dirty="0" err="1">
                <a:solidFill>
                  <a:schemeClr val="bg1"/>
                </a:solidFill>
              </a:rPr>
              <a:t>Package</a:t>
            </a:r>
            <a:endParaRPr lang="tr-TR" b="1" dirty="0">
              <a:solidFill>
                <a:schemeClr val="bg1"/>
              </a:solidFill>
            </a:endParaRPr>
          </a:p>
          <a:p>
            <a:pPr marL="0" indent="0">
              <a:lnSpc>
                <a:spcPct val="110000"/>
              </a:lnSpc>
              <a:buNone/>
            </a:pPr>
            <a:r>
              <a:rPr lang="tr-TR" b="1" dirty="0">
                <a:solidFill>
                  <a:srgbClr val="FF0000"/>
                </a:solidFill>
              </a:rPr>
              <a:t>   16.8 </a:t>
            </a:r>
            <a:r>
              <a:rPr lang="tr-TR" b="1" dirty="0">
                <a:solidFill>
                  <a:schemeClr val="bg1"/>
                </a:solidFill>
              </a:rPr>
              <a:t>Standard </a:t>
            </a:r>
            <a:r>
              <a:rPr lang="tr-TR" b="1" dirty="0" err="1">
                <a:solidFill>
                  <a:schemeClr val="bg1"/>
                </a:solidFill>
              </a:rPr>
              <a:t>Synthesis</a:t>
            </a:r>
            <a:r>
              <a:rPr lang="tr-TR" b="1" dirty="0">
                <a:solidFill>
                  <a:schemeClr val="bg1"/>
                </a:solidFill>
              </a:rPr>
              <a:t> </a:t>
            </a:r>
            <a:r>
              <a:rPr lang="tr-TR" b="1" dirty="0" err="1">
                <a:solidFill>
                  <a:schemeClr val="bg1"/>
                </a:solidFill>
              </a:rPr>
              <a:t>Packages</a:t>
            </a:r>
            <a:endParaRPr lang="tr-TR" b="1" dirty="0">
              <a:solidFill>
                <a:schemeClr val="bg1"/>
              </a:solidFill>
            </a:endParaRPr>
          </a:p>
          <a:p>
            <a:pPr marL="0" indent="0">
              <a:lnSpc>
                <a:spcPct val="110000"/>
              </a:lnSpc>
              <a:buNone/>
            </a:pPr>
            <a:r>
              <a:rPr lang="tr-TR" b="1" dirty="0">
                <a:solidFill>
                  <a:srgbClr val="FF0000"/>
                </a:solidFill>
              </a:rPr>
              <a:t>   16.9 </a:t>
            </a:r>
            <a:r>
              <a:rPr lang="tr-TR" b="1" dirty="0">
                <a:solidFill>
                  <a:schemeClr val="bg1"/>
                </a:solidFill>
              </a:rPr>
              <a:t>Standard </a:t>
            </a:r>
            <a:r>
              <a:rPr lang="tr-TR" b="1" dirty="0" err="1">
                <a:solidFill>
                  <a:schemeClr val="bg1"/>
                </a:solidFill>
              </a:rPr>
              <a:t>Synthesis</a:t>
            </a:r>
            <a:r>
              <a:rPr lang="tr-TR" b="1" dirty="0">
                <a:solidFill>
                  <a:schemeClr val="bg1"/>
                </a:solidFill>
              </a:rPr>
              <a:t> </a:t>
            </a:r>
            <a:r>
              <a:rPr lang="tr-TR" b="1" dirty="0" err="1">
                <a:solidFill>
                  <a:schemeClr val="bg1"/>
                </a:solidFill>
              </a:rPr>
              <a:t>Context</a:t>
            </a:r>
            <a:r>
              <a:rPr lang="tr-TR" b="1" dirty="0">
                <a:solidFill>
                  <a:schemeClr val="bg1"/>
                </a:solidFill>
              </a:rPr>
              <a:t> </a:t>
            </a:r>
            <a:r>
              <a:rPr lang="tr-TR" b="1" dirty="0" err="1">
                <a:solidFill>
                  <a:schemeClr val="bg1"/>
                </a:solidFill>
              </a:rPr>
              <a:t>Declarations</a:t>
            </a:r>
            <a:endParaRPr lang="tr-TR" b="1" dirty="0">
              <a:solidFill>
                <a:schemeClr val="bg1"/>
              </a:solidFill>
            </a:endParaRPr>
          </a:p>
          <a:p>
            <a:pPr marL="0" indent="0">
              <a:lnSpc>
                <a:spcPct val="110000"/>
              </a:lnSpc>
              <a:buNone/>
            </a:pPr>
            <a:r>
              <a:rPr lang="tr-TR" b="1" dirty="0">
                <a:solidFill>
                  <a:srgbClr val="FF0000"/>
                </a:solidFill>
              </a:rPr>
              <a:t>   16.10</a:t>
            </a:r>
            <a:r>
              <a:rPr lang="tr-TR" b="1" dirty="0">
                <a:solidFill>
                  <a:schemeClr val="bg1"/>
                </a:solidFill>
              </a:rPr>
              <a:t> </a:t>
            </a:r>
            <a:r>
              <a:rPr lang="tr-TR" b="1" dirty="0" err="1">
                <a:solidFill>
                  <a:schemeClr val="bg1"/>
                </a:solidFill>
              </a:rPr>
              <a:t>Fixed-point</a:t>
            </a:r>
            <a:r>
              <a:rPr lang="tr-TR" b="1" dirty="0">
                <a:solidFill>
                  <a:schemeClr val="bg1"/>
                </a:solidFill>
              </a:rPr>
              <a:t> </a:t>
            </a:r>
            <a:r>
              <a:rPr lang="tr-TR" b="1" dirty="0" err="1">
                <a:solidFill>
                  <a:schemeClr val="bg1"/>
                </a:solidFill>
              </a:rPr>
              <a:t>Package</a:t>
            </a:r>
            <a:endParaRPr lang="tr-TR" b="1" dirty="0">
              <a:solidFill>
                <a:schemeClr val="bg1"/>
              </a:solidFill>
            </a:endParaRPr>
          </a:p>
          <a:p>
            <a:pPr marL="0" indent="0">
              <a:lnSpc>
                <a:spcPct val="110000"/>
              </a:lnSpc>
              <a:buNone/>
            </a:pPr>
            <a:r>
              <a:rPr lang="tr-TR" b="1" dirty="0">
                <a:solidFill>
                  <a:srgbClr val="FF0000"/>
                </a:solidFill>
              </a:rPr>
              <a:t>   16.11 </a:t>
            </a:r>
            <a:r>
              <a:rPr lang="tr-TR" b="1" dirty="0" err="1">
                <a:solidFill>
                  <a:schemeClr val="bg1"/>
                </a:solidFill>
              </a:rPr>
              <a:t>Floating</a:t>
            </a:r>
            <a:r>
              <a:rPr lang="tr-TR" b="1" dirty="0">
                <a:solidFill>
                  <a:schemeClr val="bg1"/>
                </a:solidFill>
              </a:rPr>
              <a:t> Point </a:t>
            </a:r>
            <a:r>
              <a:rPr lang="tr-TR" b="1" dirty="0" err="1">
                <a:solidFill>
                  <a:schemeClr val="bg1"/>
                </a:solidFill>
              </a:rPr>
              <a:t>Package</a:t>
            </a:r>
            <a:endParaRPr lang="tr-TR" b="1" dirty="0">
              <a:solidFill>
                <a:schemeClr val="bg1"/>
              </a:solidFill>
            </a:endParaRPr>
          </a:p>
          <a:p>
            <a:pPr marL="0" indent="0">
              <a:lnSpc>
                <a:spcPct val="110000"/>
              </a:lnSpc>
              <a:buNone/>
            </a:pPr>
            <a:r>
              <a:rPr lang="tr-TR" b="1" dirty="0">
                <a:solidFill>
                  <a:srgbClr val="FF0000"/>
                </a:solidFill>
              </a:rPr>
              <a:t>   16.12 </a:t>
            </a:r>
            <a:r>
              <a:rPr lang="tr-TR" b="1" dirty="0" err="1">
                <a:solidFill>
                  <a:schemeClr val="bg1"/>
                </a:solidFill>
              </a:rPr>
              <a:t>Reflection</a:t>
            </a:r>
            <a:r>
              <a:rPr lang="tr-TR" b="1" dirty="0">
                <a:solidFill>
                  <a:schemeClr val="bg1"/>
                </a:solidFill>
              </a:rPr>
              <a:t> </a:t>
            </a:r>
            <a:r>
              <a:rPr lang="tr-TR" b="1" dirty="0" err="1">
                <a:solidFill>
                  <a:schemeClr val="bg1"/>
                </a:solidFill>
              </a:rPr>
              <a:t>Package</a:t>
            </a:r>
            <a:endParaRPr lang="en-GB" b="1" dirty="0">
              <a:solidFill>
                <a:schemeClr val="bg1"/>
              </a:solidFill>
            </a:endParaRPr>
          </a:p>
          <a:p>
            <a:pPr marL="0" indent="0">
              <a:lnSpc>
                <a:spcPct val="110000"/>
              </a:lnSpc>
              <a:buNone/>
            </a:pPr>
            <a:r>
              <a:rPr lang="tr-TR" b="1" dirty="0">
                <a:solidFill>
                  <a:srgbClr val="FF0000"/>
                </a:solidFill>
              </a:rPr>
              <a:t>   </a:t>
            </a:r>
            <a:endParaRPr lang="en-US" b="1" dirty="0">
              <a:solidFill>
                <a:schemeClr val="bg1"/>
              </a:solidFill>
            </a:endParaRPr>
          </a:p>
        </p:txBody>
      </p:sp>
      <p:sp>
        <p:nvSpPr>
          <p:cNvPr id="6" name="Title 1">
            <a:extLst>
              <a:ext uri="{FF2B5EF4-FFF2-40B4-BE49-F238E27FC236}">
                <a16:creationId xmlns:a16="http://schemas.microsoft.com/office/drawing/2014/main" id="{9FA55E3F-F961-2660-0685-ABB2510B71A0}"/>
              </a:ext>
            </a:extLst>
          </p:cNvPr>
          <p:cNvSpPr txBox="1">
            <a:spLocks/>
          </p:cNvSpPr>
          <p:nvPr/>
        </p:nvSpPr>
        <p:spPr>
          <a:xfrm>
            <a:off x="5907111" y="69476"/>
            <a:ext cx="6284889" cy="56726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tr-TR" sz="2800" b="1" dirty="0">
                <a:solidFill>
                  <a:srgbClr val="FF0000"/>
                </a:solidFill>
              </a:rPr>
              <a:t>16</a:t>
            </a:r>
            <a:r>
              <a:rPr lang="en-US" sz="2800" b="1" dirty="0">
                <a:solidFill>
                  <a:srgbClr val="FF0000"/>
                </a:solidFill>
              </a:rPr>
              <a:t>. </a:t>
            </a:r>
            <a:r>
              <a:rPr lang="tr-TR" sz="2800" b="1" dirty="0" err="1">
                <a:solidFill>
                  <a:srgbClr val="FF0000"/>
                </a:solidFill>
              </a:rPr>
              <a:t>Predefıned</a:t>
            </a:r>
            <a:r>
              <a:rPr lang="tr-TR" sz="2800" b="1" dirty="0">
                <a:solidFill>
                  <a:srgbClr val="FF0000"/>
                </a:solidFill>
              </a:rPr>
              <a:t> </a:t>
            </a:r>
            <a:r>
              <a:rPr lang="tr-TR" sz="2800" b="1" dirty="0" err="1">
                <a:solidFill>
                  <a:srgbClr val="FF0000"/>
                </a:solidFill>
              </a:rPr>
              <a:t>language</a:t>
            </a:r>
            <a:r>
              <a:rPr lang="tr-TR" sz="2800" b="1" dirty="0">
                <a:solidFill>
                  <a:srgbClr val="FF0000"/>
                </a:solidFill>
              </a:rPr>
              <a:t> </a:t>
            </a:r>
            <a:r>
              <a:rPr lang="tr-TR" sz="2800" b="1" dirty="0" err="1">
                <a:solidFill>
                  <a:srgbClr val="FF0000"/>
                </a:solidFill>
              </a:rPr>
              <a:t>envıronment</a:t>
            </a:r>
            <a:endParaRPr lang="en-US" sz="2800" b="1" dirty="0">
              <a:solidFill>
                <a:srgbClr val="FF0000"/>
              </a:solidFill>
            </a:endParaRPr>
          </a:p>
        </p:txBody>
      </p:sp>
      <p:sp>
        <p:nvSpPr>
          <p:cNvPr id="9" name="Content Placeholder 2">
            <a:extLst>
              <a:ext uri="{FF2B5EF4-FFF2-40B4-BE49-F238E27FC236}">
                <a16:creationId xmlns:a16="http://schemas.microsoft.com/office/drawing/2014/main" id="{06077E2E-DCE1-2908-E7E6-FD458BCB3EDF}"/>
              </a:ext>
            </a:extLst>
          </p:cNvPr>
          <p:cNvSpPr txBox="1">
            <a:spLocks/>
          </p:cNvSpPr>
          <p:nvPr/>
        </p:nvSpPr>
        <p:spPr>
          <a:xfrm>
            <a:off x="5971871" y="2985334"/>
            <a:ext cx="6220129" cy="3317250"/>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Font typeface="Arial" panose="020B0604020202020204" pitchFamily="34" charset="0"/>
              <a:buNone/>
            </a:pPr>
            <a:endParaRPr lang="tr-TR" b="1" dirty="0">
              <a:solidFill>
                <a:schemeClr val="bg1"/>
              </a:solidFill>
            </a:endParaRPr>
          </a:p>
        </p:txBody>
      </p:sp>
      <p:sp>
        <p:nvSpPr>
          <p:cNvPr id="10" name="Subtitle 2">
            <a:extLst>
              <a:ext uri="{FF2B5EF4-FFF2-40B4-BE49-F238E27FC236}">
                <a16:creationId xmlns:a16="http://schemas.microsoft.com/office/drawing/2014/main" id="{D4071AFE-DC0C-E170-58BB-28368FBFE79B}"/>
              </a:ext>
            </a:extLst>
          </p:cNvPr>
          <p:cNvSpPr txBox="1">
            <a:spLocks/>
          </p:cNvSpPr>
          <p:nvPr/>
        </p:nvSpPr>
        <p:spPr>
          <a:xfrm>
            <a:off x="-10358" y="152676"/>
            <a:ext cx="5982231" cy="132912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spcBef>
                <a:spcPts val="0"/>
              </a:spcBef>
              <a:buNone/>
            </a:pPr>
            <a:r>
              <a:rPr lang="en-US" sz="6000" b="1" dirty="0">
                <a:solidFill>
                  <a:srgbClr val="FF0000"/>
                </a:solidFill>
              </a:rPr>
              <a:t>Chapter </a:t>
            </a:r>
            <a:r>
              <a:rPr lang="tr-TR" sz="6000" b="1" dirty="0">
                <a:solidFill>
                  <a:srgbClr val="FF0000"/>
                </a:solidFill>
              </a:rPr>
              <a:t>16</a:t>
            </a:r>
            <a:endParaRPr lang="en-US" sz="6000" b="1" dirty="0">
              <a:solidFill>
                <a:srgbClr val="FF0000"/>
              </a:solidFill>
            </a:endParaRPr>
          </a:p>
          <a:p>
            <a:pPr marL="0" indent="0" algn="ctr">
              <a:lnSpc>
                <a:spcPct val="100000"/>
              </a:lnSpc>
              <a:spcBef>
                <a:spcPts val="0"/>
              </a:spcBef>
              <a:buNone/>
            </a:pPr>
            <a:r>
              <a:rPr lang="en-US" sz="6000" b="1" dirty="0">
                <a:solidFill>
                  <a:srgbClr val="FF0000"/>
                </a:solidFill>
              </a:rPr>
              <a:t>Presenter:</a:t>
            </a:r>
          </a:p>
          <a:p>
            <a:pPr marL="0" indent="0" algn="ctr">
              <a:lnSpc>
                <a:spcPct val="100000"/>
              </a:lnSpc>
              <a:spcBef>
                <a:spcPts val="0"/>
              </a:spcBef>
              <a:buNone/>
            </a:pPr>
            <a:r>
              <a:rPr lang="tr-TR" sz="6000" b="1" dirty="0">
                <a:solidFill>
                  <a:schemeClr val="bg1"/>
                </a:solidFill>
              </a:rPr>
              <a:t>Mert Ecevit</a:t>
            </a:r>
            <a:endParaRPr lang="en-US" sz="6000" b="1" i="1" dirty="0">
              <a:solidFill>
                <a:schemeClr val="bg1"/>
              </a:solidFill>
            </a:endParaRPr>
          </a:p>
        </p:txBody>
      </p:sp>
    </p:spTree>
    <p:extLst>
      <p:ext uri="{BB962C8B-B14F-4D97-AF65-F5344CB8AC3E}">
        <p14:creationId xmlns:p14="http://schemas.microsoft.com/office/powerpoint/2010/main" val="208292321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845A209-05F7-98E5-55B1-19A73ADA56D6}"/>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A732F53C-E6B5-FDBA-4273-83A8132B8DF7}"/>
              </a:ext>
            </a:extLst>
          </p:cNvPr>
          <p:cNvSpPr txBox="1">
            <a:spLocks/>
          </p:cNvSpPr>
          <p:nvPr/>
        </p:nvSpPr>
        <p:spPr bwMode="auto">
          <a:xfrm>
            <a:off x="92747" y="46124"/>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16</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2</a:t>
            </a:r>
            <a:r>
              <a:rPr lang="en-GB" sz="4000" b="1" dirty="0">
                <a:solidFill>
                  <a:srgbClr val="FF0000"/>
                </a:solidFill>
                <a:latin typeface="Tw Cen MT (Headings)"/>
                <a:ea typeface="+mj-ea"/>
                <a:cs typeface="+mj-cs"/>
              </a:rPr>
              <a:t> </a:t>
            </a:r>
            <a:r>
              <a:rPr lang="tr-TR" sz="4000" b="1" dirty="0" err="1">
                <a:solidFill>
                  <a:schemeClr val="bg1"/>
                </a:solidFill>
                <a:latin typeface="Tw Cen MT (Body)"/>
                <a:ea typeface="+mj-ea"/>
                <a:cs typeface="Times New Roman" panose="02020603050405020304" pitchFamily="18" charset="0"/>
              </a:rPr>
              <a:t>Predefined</a:t>
            </a:r>
            <a:r>
              <a:rPr lang="tr-TR" sz="4000" b="1" dirty="0">
                <a:solidFill>
                  <a:schemeClr val="bg1"/>
                </a:solidFill>
                <a:latin typeface="Tw Cen MT (Body)"/>
                <a:ea typeface="+mj-ea"/>
                <a:cs typeface="Times New Roman" panose="02020603050405020304" pitchFamily="18" charset="0"/>
              </a:rPr>
              <a:t> </a:t>
            </a:r>
            <a:r>
              <a:rPr lang="tr-TR" sz="4000" b="1" dirty="0" err="1">
                <a:solidFill>
                  <a:schemeClr val="bg1"/>
                </a:solidFill>
                <a:latin typeface="Tw Cen MT (Body)"/>
                <a:ea typeface="+mj-ea"/>
                <a:cs typeface="Times New Roman" panose="02020603050405020304" pitchFamily="18" charset="0"/>
              </a:rPr>
              <a:t>Attributes</a:t>
            </a:r>
            <a:endParaRPr lang="en-GB" sz="4000" b="1" i="1" dirty="0">
              <a:solidFill>
                <a:schemeClr val="bg1"/>
              </a:solidFill>
              <a:latin typeface="Tw Cen MT (Body)"/>
              <a:cs typeface="Times New Roman" panose="02020603050405020304" pitchFamily="18" charset="0"/>
            </a:endParaRPr>
          </a:p>
        </p:txBody>
      </p:sp>
      <p:pic>
        <p:nvPicPr>
          <p:cNvPr id="16" name="Picture 13">
            <a:extLst>
              <a:ext uri="{FF2B5EF4-FFF2-40B4-BE49-F238E27FC236}">
                <a16:creationId xmlns:a16="http://schemas.microsoft.com/office/drawing/2014/main" id="{F0D87EF1-E16C-2A4F-03FE-1174BCF2E6CE}"/>
              </a:ext>
            </a:extLst>
          </p:cNvPr>
          <p:cNvPicPr>
            <a:picLocks noChangeAspect="1"/>
          </p:cNvPicPr>
          <p:nvPr/>
        </p:nvPicPr>
        <p:blipFill>
          <a:blip r:embed="rId3"/>
          <a:stretch>
            <a:fillRect/>
          </a:stretch>
        </p:blipFill>
        <p:spPr>
          <a:xfrm>
            <a:off x="1545020" y="653330"/>
            <a:ext cx="8471338" cy="6158546"/>
          </a:xfrm>
          <a:prstGeom prst="rect">
            <a:avLst/>
          </a:prstGeom>
          <a:ln w="34925">
            <a:solidFill>
              <a:schemeClr val="bg1"/>
            </a:solidFill>
          </a:ln>
        </p:spPr>
      </p:pic>
      <p:sp>
        <p:nvSpPr>
          <p:cNvPr id="19" name="TextBox 14">
            <a:extLst>
              <a:ext uri="{FF2B5EF4-FFF2-40B4-BE49-F238E27FC236}">
                <a16:creationId xmlns:a16="http://schemas.microsoft.com/office/drawing/2014/main" id="{AC882330-9779-BA9D-34F4-14BEB26A88C9}"/>
              </a:ext>
            </a:extLst>
          </p:cNvPr>
          <p:cNvSpPr txBox="1"/>
          <p:nvPr/>
        </p:nvSpPr>
        <p:spPr>
          <a:xfrm>
            <a:off x="5185241" y="653330"/>
            <a:ext cx="4953600" cy="253916"/>
          </a:xfrm>
          <a:prstGeom prst="rect">
            <a:avLst/>
          </a:prstGeom>
          <a:noFill/>
          <a:ln w="34925">
            <a:noFill/>
          </a:ln>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050" u="sng" dirty="0">
                <a:solidFill>
                  <a:srgbClr val="0070C0"/>
                </a:solidFill>
                <a:hlinkClick r:id="rId4">
                  <a:extLst>
                    <a:ext uri="{A12FA001-AC4F-418D-AE19-62706E023703}">
                      <ahyp:hlinkClr xmlns:ahyp="http://schemas.microsoft.com/office/drawing/2018/hyperlinkcolor" val="tx"/>
                    </a:ext>
                  </a:extLst>
                </a:hlinkClick>
              </a:rPr>
              <a:t>https://www.hdlworks.com/hdl_corner/vhdl_ref/VHDLContents/AttributesPredefined.htm</a:t>
            </a:r>
            <a:endParaRPr lang="en-US" sz="1050" u="sng" dirty="0">
              <a:solidFill>
                <a:srgbClr val="0070C0"/>
              </a:solidFill>
            </a:endParaRPr>
          </a:p>
        </p:txBody>
      </p:sp>
    </p:spTree>
    <p:extLst>
      <p:ext uri="{BB962C8B-B14F-4D97-AF65-F5344CB8AC3E}">
        <p14:creationId xmlns:p14="http://schemas.microsoft.com/office/powerpoint/2010/main" val="226199310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845A209-05F7-98E5-55B1-19A73ADA56D6}"/>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A732F53C-E6B5-FDBA-4273-83A8132B8DF7}"/>
              </a:ext>
            </a:extLst>
          </p:cNvPr>
          <p:cNvSpPr txBox="1">
            <a:spLocks/>
          </p:cNvSpPr>
          <p:nvPr/>
        </p:nvSpPr>
        <p:spPr bwMode="auto">
          <a:xfrm>
            <a:off x="92747" y="46124"/>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16</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3</a:t>
            </a:r>
            <a:r>
              <a:rPr lang="en-GB" sz="4000" b="1" dirty="0">
                <a:solidFill>
                  <a:srgbClr val="FF0000"/>
                </a:solidFill>
                <a:latin typeface="Tw Cen MT (Headings)"/>
                <a:ea typeface="+mj-ea"/>
                <a:cs typeface="+mj-cs"/>
              </a:rPr>
              <a:t> </a:t>
            </a:r>
            <a:r>
              <a:rPr lang="tr-TR" sz="4000" b="1" dirty="0" err="1">
                <a:solidFill>
                  <a:schemeClr val="bg1"/>
                </a:solidFill>
                <a:latin typeface="Tw Cen MT (Body)"/>
                <a:ea typeface="+mj-ea"/>
                <a:cs typeface="Times New Roman" panose="02020603050405020304" pitchFamily="18" charset="0"/>
              </a:rPr>
              <a:t>Package</a:t>
            </a:r>
            <a:r>
              <a:rPr lang="tr-TR" sz="4000" b="1" dirty="0">
                <a:solidFill>
                  <a:schemeClr val="bg1"/>
                </a:solidFill>
                <a:latin typeface="Tw Cen MT (Body)"/>
                <a:ea typeface="+mj-ea"/>
                <a:cs typeface="Times New Roman" panose="02020603050405020304" pitchFamily="18" charset="0"/>
              </a:rPr>
              <a:t> STANDARD</a:t>
            </a:r>
            <a:endParaRPr lang="en-GB" sz="4000" b="1" i="1" dirty="0">
              <a:solidFill>
                <a:schemeClr val="bg1"/>
              </a:solidFill>
              <a:latin typeface="Tw Cen MT (Body)"/>
              <a:cs typeface="Times New Roman" panose="02020603050405020304" pitchFamily="18" charset="0"/>
            </a:endParaRPr>
          </a:p>
        </p:txBody>
      </p:sp>
      <p:grpSp>
        <p:nvGrpSpPr>
          <p:cNvPr id="4" name="Group 3">
            <a:extLst>
              <a:ext uri="{FF2B5EF4-FFF2-40B4-BE49-F238E27FC236}">
                <a16:creationId xmlns:a16="http://schemas.microsoft.com/office/drawing/2014/main" id="{B02CB632-7C01-9425-30ED-9730455B639B}"/>
              </a:ext>
            </a:extLst>
          </p:cNvPr>
          <p:cNvGrpSpPr/>
          <p:nvPr/>
        </p:nvGrpSpPr>
        <p:grpSpPr>
          <a:xfrm>
            <a:off x="1114097" y="840828"/>
            <a:ext cx="10673748" cy="5602014"/>
            <a:chOff x="2410086" y="2204675"/>
            <a:chExt cx="10313451" cy="5321346"/>
          </a:xfrm>
        </p:grpSpPr>
        <p:pic>
          <p:nvPicPr>
            <p:cNvPr id="5" name="Picture 19">
              <a:extLst>
                <a:ext uri="{FF2B5EF4-FFF2-40B4-BE49-F238E27FC236}">
                  <a16:creationId xmlns:a16="http://schemas.microsoft.com/office/drawing/2014/main" id="{FFF622F6-982A-683F-26E4-E6D08D3797B0}"/>
                </a:ext>
              </a:extLst>
            </p:cNvPr>
            <p:cNvPicPr>
              <a:picLocks noChangeAspect="1"/>
            </p:cNvPicPr>
            <p:nvPr/>
          </p:nvPicPr>
          <p:blipFill>
            <a:blip r:embed="rId3"/>
            <a:stretch>
              <a:fillRect/>
            </a:stretch>
          </p:blipFill>
          <p:spPr>
            <a:xfrm>
              <a:off x="2410086" y="2204675"/>
              <a:ext cx="8745033" cy="5321346"/>
            </a:xfrm>
            <a:prstGeom prst="rect">
              <a:avLst/>
            </a:prstGeom>
            <a:ln w="31750">
              <a:solidFill>
                <a:schemeClr val="bg1"/>
              </a:solidFill>
            </a:ln>
          </p:spPr>
        </p:pic>
        <p:sp>
          <p:nvSpPr>
            <p:cNvPr id="6" name="TextBox 21">
              <a:extLst>
                <a:ext uri="{FF2B5EF4-FFF2-40B4-BE49-F238E27FC236}">
                  <a16:creationId xmlns:a16="http://schemas.microsoft.com/office/drawing/2014/main" id="{308842C7-6B05-3AAD-EB45-EE317AA9FABB}"/>
                </a:ext>
              </a:extLst>
            </p:cNvPr>
            <p:cNvSpPr txBox="1"/>
            <p:nvPr/>
          </p:nvSpPr>
          <p:spPr>
            <a:xfrm>
              <a:off x="6621187" y="2204675"/>
              <a:ext cx="6102350" cy="253916"/>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050" u="sng" dirty="0">
                  <a:solidFill>
                    <a:srgbClr val="0070C0"/>
                  </a:solidFill>
                  <a:hlinkClick r:id="rId4">
                    <a:extLst>
                      <a:ext uri="{A12FA001-AC4F-418D-AE19-62706E023703}">
                        <ahyp:hlinkClr xmlns:ahyp="http://schemas.microsoft.com/office/drawing/2018/hyperlinkcolor" val="tx"/>
                      </a:ext>
                    </a:extLst>
                  </a:hlinkClick>
                </a:rPr>
                <a:t>https://www.hdlworks.com/hdl_corner/vhdl_ref/VHDLContents/StandardPackage.htm</a:t>
              </a:r>
              <a:endParaRPr lang="en-US" sz="1050" u="sng" dirty="0">
                <a:solidFill>
                  <a:srgbClr val="0070C0"/>
                </a:solidFill>
              </a:endParaRPr>
            </a:p>
          </p:txBody>
        </p:sp>
      </p:grpSp>
    </p:spTree>
    <p:extLst>
      <p:ext uri="{BB962C8B-B14F-4D97-AF65-F5344CB8AC3E}">
        <p14:creationId xmlns:p14="http://schemas.microsoft.com/office/powerpoint/2010/main" val="333235556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845A209-05F7-98E5-55B1-19A73ADA56D6}"/>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A732F53C-E6B5-FDBA-4273-83A8132B8DF7}"/>
              </a:ext>
            </a:extLst>
          </p:cNvPr>
          <p:cNvSpPr txBox="1">
            <a:spLocks/>
          </p:cNvSpPr>
          <p:nvPr/>
        </p:nvSpPr>
        <p:spPr bwMode="auto">
          <a:xfrm>
            <a:off x="92747" y="46124"/>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16</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4</a:t>
            </a:r>
            <a:r>
              <a:rPr lang="en-GB" sz="4000" b="1" dirty="0">
                <a:solidFill>
                  <a:srgbClr val="FF0000"/>
                </a:solidFill>
                <a:latin typeface="Tw Cen MT (Headings)"/>
                <a:ea typeface="+mj-ea"/>
                <a:cs typeface="+mj-cs"/>
              </a:rPr>
              <a:t> </a:t>
            </a:r>
            <a:r>
              <a:rPr lang="tr-TR" sz="4000" b="1" dirty="0" err="1">
                <a:solidFill>
                  <a:schemeClr val="bg1"/>
                </a:solidFill>
                <a:latin typeface="Tw Cen MT (Body)"/>
                <a:ea typeface="+mj-ea"/>
                <a:cs typeface="Times New Roman" panose="02020603050405020304" pitchFamily="18" charset="0"/>
              </a:rPr>
              <a:t>Package</a:t>
            </a:r>
            <a:r>
              <a:rPr lang="tr-TR" sz="4000" b="1" dirty="0">
                <a:solidFill>
                  <a:schemeClr val="bg1"/>
                </a:solidFill>
                <a:latin typeface="Tw Cen MT (Body)"/>
                <a:ea typeface="+mj-ea"/>
                <a:cs typeface="Times New Roman" panose="02020603050405020304" pitchFamily="18" charset="0"/>
              </a:rPr>
              <a:t> TEXTIO</a:t>
            </a:r>
            <a:endParaRPr lang="en-GB" sz="4000" b="1" i="1" dirty="0">
              <a:solidFill>
                <a:schemeClr val="bg1"/>
              </a:solidFill>
              <a:latin typeface="Tw Cen MT (Body)"/>
              <a:cs typeface="Times New Roman" panose="02020603050405020304" pitchFamily="18" charset="0"/>
            </a:endParaRPr>
          </a:p>
        </p:txBody>
      </p:sp>
      <p:grpSp>
        <p:nvGrpSpPr>
          <p:cNvPr id="7" name="Group 3">
            <a:extLst>
              <a:ext uri="{FF2B5EF4-FFF2-40B4-BE49-F238E27FC236}">
                <a16:creationId xmlns:a16="http://schemas.microsoft.com/office/drawing/2014/main" id="{CB45675C-A012-9E43-FB5A-120996246FA5}"/>
              </a:ext>
            </a:extLst>
          </p:cNvPr>
          <p:cNvGrpSpPr/>
          <p:nvPr/>
        </p:nvGrpSpPr>
        <p:grpSpPr>
          <a:xfrm>
            <a:off x="1366504" y="764004"/>
            <a:ext cx="9080620" cy="5960612"/>
            <a:chOff x="1555690" y="807902"/>
            <a:chExt cx="9080620" cy="5960612"/>
          </a:xfrm>
        </p:grpSpPr>
        <p:pic>
          <p:nvPicPr>
            <p:cNvPr id="9" name="Picture 6">
              <a:extLst>
                <a:ext uri="{FF2B5EF4-FFF2-40B4-BE49-F238E27FC236}">
                  <a16:creationId xmlns:a16="http://schemas.microsoft.com/office/drawing/2014/main" id="{C6FA1C69-6F26-65EB-FE37-F2D9E818D99B}"/>
                </a:ext>
              </a:extLst>
            </p:cNvPr>
            <p:cNvPicPr>
              <a:picLocks noChangeAspect="1"/>
            </p:cNvPicPr>
            <p:nvPr/>
          </p:nvPicPr>
          <p:blipFill>
            <a:blip r:embed="rId3"/>
            <a:stretch>
              <a:fillRect/>
            </a:stretch>
          </p:blipFill>
          <p:spPr>
            <a:xfrm>
              <a:off x="1555690" y="807902"/>
              <a:ext cx="9080620" cy="5960612"/>
            </a:xfrm>
            <a:prstGeom prst="rect">
              <a:avLst/>
            </a:prstGeom>
            <a:ln w="34925">
              <a:solidFill>
                <a:schemeClr val="bg1"/>
              </a:solidFill>
            </a:ln>
          </p:spPr>
        </p:pic>
        <p:sp>
          <p:nvSpPr>
            <p:cNvPr id="10" name="TextBox 14">
              <a:extLst>
                <a:ext uri="{FF2B5EF4-FFF2-40B4-BE49-F238E27FC236}">
                  <a16:creationId xmlns:a16="http://schemas.microsoft.com/office/drawing/2014/main" id="{9E51C5EB-7C8C-409F-3F16-B6710EEB135E}"/>
                </a:ext>
              </a:extLst>
            </p:cNvPr>
            <p:cNvSpPr txBox="1"/>
            <p:nvPr/>
          </p:nvSpPr>
          <p:spPr>
            <a:xfrm>
              <a:off x="5937588" y="855558"/>
              <a:ext cx="4698722" cy="253916"/>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050" u="sng" dirty="0">
                  <a:solidFill>
                    <a:srgbClr val="0070C0"/>
                  </a:solidFill>
                  <a:hlinkClick r:id="rId4">
                    <a:extLst>
                      <a:ext uri="{A12FA001-AC4F-418D-AE19-62706E023703}">
                        <ahyp:hlinkClr xmlns:ahyp="http://schemas.microsoft.com/office/drawing/2018/hyperlinkcolor" val="tx"/>
                      </a:ext>
                    </a:extLst>
                  </a:hlinkClick>
                </a:rPr>
                <a:t>https://www.hdlworks.com/hdl_corner/vhdl_ref/VHDLContents/TEXTIOPackage.htm</a:t>
              </a:r>
              <a:endParaRPr lang="en-US" sz="1050" u="sng" dirty="0">
                <a:solidFill>
                  <a:srgbClr val="0070C0"/>
                </a:solidFill>
              </a:endParaRPr>
            </a:p>
          </p:txBody>
        </p:sp>
      </p:grpSp>
    </p:spTree>
    <p:extLst>
      <p:ext uri="{BB962C8B-B14F-4D97-AF65-F5344CB8AC3E}">
        <p14:creationId xmlns:p14="http://schemas.microsoft.com/office/powerpoint/2010/main" val="363070040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845A209-05F7-98E5-55B1-19A73ADA56D6}"/>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A732F53C-E6B5-FDBA-4273-83A8132B8DF7}"/>
              </a:ext>
            </a:extLst>
          </p:cNvPr>
          <p:cNvSpPr txBox="1">
            <a:spLocks/>
          </p:cNvSpPr>
          <p:nvPr/>
        </p:nvSpPr>
        <p:spPr bwMode="auto">
          <a:xfrm>
            <a:off x="92747" y="46124"/>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16</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5</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Standard Environment </a:t>
            </a:r>
            <a:r>
              <a:rPr lang="tr-TR" sz="4000" b="1" dirty="0" err="1">
                <a:solidFill>
                  <a:schemeClr val="bg1"/>
                </a:solidFill>
                <a:latin typeface="Tw Cen MT (Body)"/>
                <a:ea typeface="+mj-ea"/>
                <a:cs typeface="Times New Roman" panose="02020603050405020304" pitchFamily="18" charset="0"/>
              </a:rPr>
              <a:t>Package</a:t>
            </a:r>
            <a:endParaRPr lang="en-GB" sz="4000" b="1" i="1" dirty="0">
              <a:solidFill>
                <a:schemeClr val="bg1"/>
              </a:solidFill>
              <a:latin typeface="Tw Cen MT (Body)"/>
              <a:cs typeface="Times New Roman" panose="02020603050405020304" pitchFamily="18" charset="0"/>
            </a:endParaRPr>
          </a:p>
        </p:txBody>
      </p:sp>
      <p:sp>
        <p:nvSpPr>
          <p:cNvPr id="6" name="Content Placeholder 2">
            <a:extLst>
              <a:ext uri="{FF2B5EF4-FFF2-40B4-BE49-F238E27FC236}">
                <a16:creationId xmlns:a16="http://schemas.microsoft.com/office/drawing/2014/main" id="{A381BC88-C3CD-4D16-9437-6C17B126F734}"/>
              </a:ext>
            </a:extLst>
          </p:cNvPr>
          <p:cNvSpPr>
            <a:spLocks noGrp="1"/>
          </p:cNvSpPr>
          <p:nvPr>
            <p:ph idx="1"/>
          </p:nvPr>
        </p:nvSpPr>
        <p:spPr>
          <a:xfrm>
            <a:off x="733876" y="698604"/>
            <a:ext cx="10724247" cy="856927"/>
          </a:xfrm>
        </p:spPr>
        <p:txBody>
          <a:bodyPr>
            <a:noAutofit/>
          </a:bodyPr>
          <a:lstStyle/>
          <a:p>
            <a:pPr>
              <a:lnSpc>
                <a:spcPct val="110000"/>
              </a:lnSpc>
              <a:buFontTx/>
              <a:buChar char="-"/>
            </a:pPr>
            <a:r>
              <a:rPr lang="en-US" sz="2000" b="0" i="0" dirty="0">
                <a:solidFill>
                  <a:schemeClr val="bg1"/>
                </a:solidFill>
                <a:effectLst/>
              </a:rPr>
              <a:t>The standard environmental package (ENV), which was introduced in VHDL-2008, has been extended with subprograms for reading and writing in directories on the native filesystem.</a:t>
            </a:r>
            <a:endParaRPr lang="tr-TR" sz="2000" b="0" i="0" dirty="0">
              <a:solidFill>
                <a:schemeClr val="bg1"/>
              </a:solidFill>
              <a:effectLst/>
            </a:endParaRPr>
          </a:p>
          <a:p>
            <a:r>
              <a:rPr lang="tr-TR" sz="2000" b="0" i="0" dirty="0">
                <a:solidFill>
                  <a:schemeClr val="bg1"/>
                </a:solidFill>
                <a:effectLst/>
              </a:rPr>
              <a:t>T</a:t>
            </a:r>
            <a:r>
              <a:rPr lang="en-US" sz="2000" b="0" i="0" dirty="0">
                <a:solidFill>
                  <a:schemeClr val="bg1"/>
                </a:solidFill>
                <a:effectLst/>
              </a:rPr>
              <a:t>his package allows VHDL code to control the simulator, and to find out the simulator time resolution</a:t>
            </a:r>
            <a:r>
              <a:rPr lang="tr-TR" sz="2000" b="0" i="0" dirty="0">
                <a:solidFill>
                  <a:schemeClr val="bg1"/>
                </a:solidFill>
                <a:effectLst/>
              </a:rPr>
              <a:t>.</a:t>
            </a:r>
            <a:br>
              <a:rPr lang="tr-TR" sz="2000" b="0" i="0" dirty="0">
                <a:solidFill>
                  <a:schemeClr val="bg1"/>
                </a:solidFill>
                <a:effectLst/>
              </a:rPr>
            </a:br>
            <a:endParaRPr lang="en-GB" sz="2000" dirty="0">
              <a:solidFill>
                <a:schemeClr val="bg1"/>
              </a:solidFill>
            </a:endParaRPr>
          </a:p>
          <a:p>
            <a:pPr marL="0" indent="0">
              <a:buNone/>
            </a:pPr>
            <a:r>
              <a:rPr lang="en-GB" sz="2000" b="1" dirty="0">
                <a:solidFill>
                  <a:schemeClr val="bg1"/>
                </a:solidFill>
                <a:effectLst/>
                <a:latin typeface="Times New Roman" panose="02020603050405020304" pitchFamily="18" charset="0"/>
                <a:cs typeface="Times New Roman" panose="02020603050405020304" pitchFamily="18" charset="0"/>
              </a:rPr>
              <a:t>  </a:t>
            </a:r>
            <a:r>
              <a:rPr lang="tr-TR" sz="2000" b="1" dirty="0" err="1">
                <a:solidFill>
                  <a:srgbClr val="FF0000"/>
                </a:solidFill>
                <a:effectLst/>
                <a:latin typeface="Times New Roman" panose="02020603050405020304" pitchFamily="18" charset="0"/>
                <a:cs typeface="Times New Roman" panose="02020603050405020304" pitchFamily="18" charset="0"/>
              </a:rPr>
              <a:t>procedure</a:t>
            </a:r>
            <a:r>
              <a:rPr lang="tr-TR" sz="2000" b="1" dirty="0">
                <a:solidFill>
                  <a:schemeClr val="bg1"/>
                </a:solidFill>
                <a:effectLst/>
                <a:latin typeface="Times New Roman" panose="02020603050405020304" pitchFamily="18" charset="0"/>
                <a:cs typeface="Times New Roman" panose="02020603050405020304" pitchFamily="18" charset="0"/>
              </a:rPr>
              <a:t> stop(</a:t>
            </a:r>
            <a:r>
              <a:rPr lang="tr-TR" sz="2000" b="1" dirty="0" err="1">
                <a:solidFill>
                  <a:schemeClr val="bg1"/>
                </a:solidFill>
                <a:effectLst/>
                <a:latin typeface="Times New Roman" panose="02020603050405020304" pitchFamily="18" charset="0"/>
                <a:cs typeface="Times New Roman" panose="02020603050405020304" pitchFamily="18" charset="0"/>
              </a:rPr>
              <a:t>status:integer</a:t>
            </a:r>
            <a:r>
              <a:rPr lang="tr-TR" sz="2000" b="1" dirty="0">
                <a:solidFill>
                  <a:schemeClr val="bg1"/>
                </a:solidFill>
                <a:effectLst/>
                <a:latin typeface="Times New Roman" panose="02020603050405020304" pitchFamily="18" charset="0"/>
                <a:cs typeface="Times New Roman" panose="02020603050405020304" pitchFamily="18" charset="0"/>
              </a:rPr>
              <a:t>);</a:t>
            </a:r>
          </a:p>
          <a:p>
            <a:pPr marL="0" indent="0">
              <a:buNone/>
            </a:pPr>
            <a:r>
              <a:rPr lang="tr-TR" sz="2000" b="1" dirty="0">
                <a:solidFill>
                  <a:srgbClr val="FF0000"/>
                </a:solidFill>
                <a:effectLst/>
                <a:latin typeface="Times New Roman" panose="02020603050405020304" pitchFamily="18" charset="0"/>
                <a:cs typeface="Times New Roman" panose="02020603050405020304" pitchFamily="18" charset="0"/>
              </a:rPr>
              <a:t>  </a:t>
            </a:r>
            <a:r>
              <a:rPr lang="tr-TR" sz="2000" b="1" dirty="0" err="1">
                <a:solidFill>
                  <a:srgbClr val="FF0000"/>
                </a:solidFill>
                <a:effectLst/>
                <a:latin typeface="Times New Roman" panose="02020603050405020304" pitchFamily="18" charset="0"/>
                <a:cs typeface="Times New Roman" panose="02020603050405020304" pitchFamily="18" charset="0"/>
              </a:rPr>
              <a:t>procedure</a:t>
            </a:r>
            <a:r>
              <a:rPr lang="tr-TR" sz="2000" b="1" dirty="0">
                <a:solidFill>
                  <a:srgbClr val="FF0000"/>
                </a:solidFill>
                <a:effectLst/>
                <a:latin typeface="Times New Roman" panose="02020603050405020304" pitchFamily="18" charset="0"/>
                <a:cs typeface="Times New Roman" panose="02020603050405020304" pitchFamily="18" charset="0"/>
              </a:rPr>
              <a:t> </a:t>
            </a:r>
            <a:r>
              <a:rPr lang="tr-TR" sz="2000" b="1" dirty="0">
                <a:solidFill>
                  <a:schemeClr val="bg1"/>
                </a:solidFill>
                <a:effectLst/>
                <a:latin typeface="Times New Roman" panose="02020603050405020304" pitchFamily="18" charset="0"/>
                <a:cs typeface="Times New Roman" panose="02020603050405020304" pitchFamily="18" charset="0"/>
              </a:rPr>
              <a:t>stop;</a:t>
            </a:r>
          </a:p>
          <a:p>
            <a:pPr marL="0" indent="0">
              <a:buNone/>
            </a:pPr>
            <a:r>
              <a:rPr lang="tr-TR" sz="2000" b="1" dirty="0">
                <a:solidFill>
                  <a:schemeClr val="bg1"/>
                </a:solidFill>
                <a:effectLst/>
                <a:latin typeface="Times New Roman" panose="02020603050405020304" pitchFamily="18" charset="0"/>
                <a:cs typeface="Times New Roman" panose="02020603050405020304" pitchFamily="18" charset="0"/>
              </a:rPr>
              <a:t>  </a:t>
            </a:r>
            <a:r>
              <a:rPr lang="tr-TR" sz="2000" b="1" dirty="0" err="1">
                <a:solidFill>
                  <a:srgbClr val="FF0000"/>
                </a:solidFill>
                <a:effectLst/>
                <a:latin typeface="Times New Roman" panose="02020603050405020304" pitchFamily="18" charset="0"/>
                <a:cs typeface="Times New Roman" panose="02020603050405020304" pitchFamily="18" charset="0"/>
              </a:rPr>
              <a:t>procedure</a:t>
            </a:r>
            <a:r>
              <a:rPr lang="tr-TR" sz="2000" b="1" dirty="0">
                <a:solidFill>
                  <a:schemeClr val="bg1"/>
                </a:solidFill>
                <a:effectLst/>
                <a:latin typeface="Times New Roman" panose="02020603050405020304" pitchFamily="18" charset="0"/>
                <a:cs typeface="Times New Roman" panose="02020603050405020304" pitchFamily="18" charset="0"/>
              </a:rPr>
              <a:t> </a:t>
            </a:r>
            <a:r>
              <a:rPr lang="tr-TR" sz="2000" b="1" dirty="0" err="1">
                <a:solidFill>
                  <a:schemeClr val="bg1"/>
                </a:solidFill>
                <a:effectLst/>
                <a:latin typeface="Times New Roman" panose="02020603050405020304" pitchFamily="18" charset="0"/>
                <a:cs typeface="Times New Roman" panose="02020603050405020304" pitchFamily="18" charset="0"/>
              </a:rPr>
              <a:t>finish</a:t>
            </a:r>
            <a:r>
              <a:rPr lang="tr-TR" sz="2000" b="1" dirty="0">
                <a:solidFill>
                  <a:schemeClr val="bg1"/>
                </a:solidFill>
                <a:effectLst/>
                <a:latin typeface="Times New Roman" panose="02020603050405020304" pitchFamily="18" charset="0"/>
                <a:cs typeface="Times New Roman" panose="02020603050405020304" pitchFamily="18" charset="0"/>
              </a:rPr>
              <a:t>(</a:t>
            </a:r>
            <a:r>
              <a:rPr lang="tr-TR" sz="2000" b="1" dirty="0" err="1">
                <a:solidFill>
                  <a:schemeClr val="bg1"/>
                </a:solidFill>
                <a:effectLst/>
                <a:latin typeface="Times New Roman" panose="02020603050405020304" pitchFamily="18" charset="0"/>
                <a:cs typeface="Times New Roman" panose="02020603050405020304" pitchFamily="18" charset="0"/>
              </a:rPr>
              <a:t>status:integer</a:t>
            </a:r>
            <a:r>
              <a:rPr lang="tr-TR" sz="2000" b="1" dirty="0">
                <a:solidFill>
                  <a:schemeClr val="bg1"/>
                </a:solidFill>
                <a:effectLst/>
                <a:latin typeface="Times New Roman" panose="02020603050405020304" pitchFamily="18" charset="0"/>
                <a:cs typeface="Times New Roman" panose="02020603050405020304" pitchFamily="18" charset="0"/>
              </a:rPr>
              <a:t>);</a:t>
            </a:r>
          </a:p>
          <a:p>
            <a:pPr marL="0" indent="0">
              <a:buNone/>
            </a:pPr>
            <a:r>
              <a:rPr lang="tr-TR" sz="2000" b="1" dirty="0">
                <a:solidFill>
                  <a:schemeClr val="bg1"/>
                </a:solidFill>
                <a:effectLst/>
                <a:latin typeface="Times New Roman" panose="02020603050405020304" pitchFamily="18" charset="0"/>
                <a:cs typeface="Times New Roman" panose="02020603050405020304" pitchFamily="18" charset="0"/>
              </a:rPr>
              <a:t>  </a:t>
            </a:r>
            <a:r>
              <a:rPr lang="tr-TR" sz="2000" b="1" dirty="0" err="1">
                <a:solidFill>
                  <a:srgbClr val="FF0000"/>
                </a:solidFill>
                <a:effectLst/>
                <a:latin typeface="Times New Roman" panose="02020603050405020304" pitchFamily="18" charset="0"/>
                <a:cs typeface="Times New Roman" panose="02020603050405020304" pitchFamily="18" charset="0"/>
              </a:rPr>
              <a:t>procedure</a:t>
            </a:r>
            <a:r>
              <a:rPr lang="tr-TR" sz="2000" b="1" dirty="0">
                <a:solidFill>
                  <a:schemeClr val="bg1"/>
                </a:solidFill>
                <a:effectLst/>
                <a:latin typeface="Times New Roman" panose="02020603050405020304" pitchFamily="18" charset="0"/>
                <a:cs typeface="Times New Roman" panose="02020603050405020304" pitchFamily="18" charset="0"/>
              </a:rPr>
              <a:t> </a:t>
            </a:r>
            <a:r>
              <a:rPr lang="tr-TR" sz="2000" b="1" dirty="0" err="1">
                <a:solidFill>
                  <a:schemeClr val="bg1"/>
                </a:solidFill>
                <a:effectLst/>
                <a:latin typeface="Times New Roman" panose="02020603050405020304" pitchFamily="18" charset="0"/>
                <a:cs typeface="Times New Roman" panose="02020603050405020304" pitchFamily="18" charset="0"/>
              </a:rPr>
              <a:t>finish</a:t>
            </a:r>
            <a:r>
              <a:rPr lang="tr-TR" sz="2000" b="1" dirty="0">
                <a:solidFill>
                  <a:schemeClr val="bg1"/>
                </a:solidFill>
                <a:effectLst/>
                <a:latin typeface="Times New Roman" panose="02020603050405020304" pitchFamily="18" charset="0"/>
                <a:cs typeface="Times New Roman" panose="02020603050405020304" pitchFamily="18" charset="0"/>
              </a:rPr>
              <a:t>;</a:t>
            </a:r>
          </a:p>
          <a:p>
            <a:pPr marL="0" indent="0">
              <a:buNone/>
            </a:pPr>
            <a:br>
              <a:rPr lang="tr-TR" sz="2000" b="1" dirty="0">
                <a:solidFill>
                  <a:schemeClr val="bg1"/>
                </a:solidFill>
                <a:effectLst/>
                <a:latin typeface="Times New Roman" panose="02020603050405020304" pitchFamily="18" charset="0"/>
                <a:cs typeface="Times New Roman" panose="02020603050405020304" pitchFamily="18" charset="0"/>
              </a:rPr>
            </a:br>
            <a:r>
              <a:rPr lang="tr-TR" sz="2000" b="1" dirty="0">
                <a:solidFill>
                  <a:schemeClr val="bg1"/>
                </a:solidFill>
                <a:effectLst/>
                <a:latin typeface="Times New Roman" panose="02020603050405020304" pitchFamily="18" charset="0"/>
                <a:cs typeface="Times New Roman" panose="02020603050405020304" pitchFamily="18" charset="0"/>
              </a:rPr>
              <a:t>  </a:t>
            </a:r>
            <a:r>
              <a:rPr lang="tr-TR" sz="2000" b="1" dirty="0" err="1">
                <a:solidFill>
                  <a:srgbClr val="FF0000"/>
                </a:solidFill>
                <a:effectLst/>
                <a:latin typeface="Times New Roman" panose="02020603050405020304" pitchFamily="18" charset="0"/>
                <a:cs typeface="Times New Roman" panose="02020603050405020304" pitchFamily="18" charset="0"/>
              </a:rPr>
              <a:t>function</a:t>
            </a:r>
            <a:r>
              <a:rPr lang="tr-TR" sz="2000" b="1" dirty="0">
                <a:solidFill>
                  <a:schemeClr val="bg1"/>
                </a:solidFill>
                <a:effectLst/>
                <a:latin typeface="Times New Roman" panose="02020603050405020304" pitchFamily="18" charset="0"/>
                <a:cs typeface="Times New Roman" panose="02020603050405020304" pitchFamily="18" charset="0"/>
              </a:rPr>
              <a:t> </a:t>
            </a:r>
            <a:r>
              <a:rPr lang="tr-TR" sz="2000" b="1" dirty="0" err="1">
                <a:solidFill>
                  <a:schemeClr val="bg1"/>
                </a:solidFill>
                <a:effectLst/>
                <a:latin typeface="Times New Roman" panose="02020603050405020304" pitchFamily="18" charset="0"/>
                <a:cs typeface="Times New Roman" panose="02020603050405020304" pitchFamily="18" charset="0"/>
              </a:rPr>
              <a:t>resolution_limit</a:t>
            </a:r>
            <a:r>
              <a:rPr lang="tr-TR" sz="2000" b="1" dirty="0">
                <a:solidFill>
                  <a:schemeClr val="bg1"/>
                </a:solidFill>
                <a:effectLst/>
                <a:latin typeface="Times New Roman" panose="02020603050405020304" pitchFamily="18" charset="0"/>
                <a:cs typeface="Times New Roman" panose="02020603050405020304" pitchFamily="18" charset="0"/>
              </a:rPr>
              <a:t> </a:t>
            </a:r>
            <a:r>
              <a:rPr lang="tr-TR" sz="2000" b="1" dirty="0" err="1">
                <a:solidFill>
                  <a:schemeClr val="bg1"/>
                </a:solidFill>
                <a:effectLst/>
                <a:latin typeface="Times New Roman" panose="02020603050405020304" pitchFamily="18" charset="0"/>
                <a:cs typeface="Times New Roman" panose="02020603050405020304" pitchFamily="18" charset="0"/>
              </a:rPr>
              <a:t>return</a:t>
            </a:r>
            <a:r>
              <a:rPr lang="tr-TR" sz="2000" b="1" dirty="0">
                <a:solidFill>
                  <a:schemeClr val="bg1"/>
                </a:solidFill>
                <a:effectLst/>
                <a:latin typeface="Times New Roman" panose="02020603050405020304" pitchFamily="18" charset="0"/>
                <a:cs typeface="Times New Roman" panose="02020603050405020304" pitchFamily="18" charset="0"/>
              </a:rPr>
              <a:t> </a:t>
            </a:r>
            <a:r>
              <a:rPr lang="tr-TR" sz="2000" b="1" dirty="0" err="1">
                <a:solidFill>
                  <a:schemeClr val="bg1"/>
                </a:solidFill>
                <a:effectLst/>
                <a:latin typeface="Times New Roman" panose="02020603050405020304" pitchFamily="18" charset="0"/>
                <a:cs typeface="Times New Roman" panose="02020603050405020304" pitchFamily="18" charset="0"/>
              </a:rPr>
              <a:t>delay_length</a:t>
            </a:r>
            <a:r>
              <a:rPr lang="tr-TR" sz="2000" b="1" dirty="0">
                <a:solidFill>
                  <a:schemeClr val="bg1"/>
                </a:solidFill>
                <a:effectLst/>
                <a:latin typeface="Times New Roman" panose="02020603050405020304" pitchFamily="18" charset="0"/>
                <a:cs typeface="Times New Roman" panose="02020603050405020304" pitchFamily="18" charset="0"/>
              </a:rPr>
              <a:t>;</a:t>
            </a:r>
          </a:p>
          <a:p>
            <a:pPr marL="0" indent="0">
              <a:buNone/>
            </a:pPr>
            <a:r>
              <a:rPr lang="tr-TR" sz="2000" b="1" dirty="0">
                <a:solidFill>
                  <a:schemeClr val="bg1"/>
                </a:solidFill>
                <a:effectLst/>
                <a:latin typeface="Times New Roman" panose="02020603050405020304" pitchFamily="18" charset="0"/>
                <a:cs typeface="Times New Roman" panose="02020603050405020304" pitchFamily="18" charset="0"/>
              </a:rPr>
              <a:t>  </a:t>
            </a:r>
            <a:br>
              <a:rPr lang="tr-TR" sz="2000" b="1" dirty="0">
                <a:solidFill>
                  <a:schemeClr val="bg1"/>
                </a:solidFill>
                <a:effectLst/>
                <a:latin typeface="Times New Roman" panose="02020603050405020304" pitchFamily="18" charset="0"/>
                <a:cs typeface="Times New Roman" panose="02020603050405020304" pitchFamily="18" charset="0"/>
              </a:rPr>
            </a:br>
            <a:r>
              <a:rPr lang="tr-TR" sz="2000" b="1" dirty="0">
                <a:solidFill>
                  <a:schemeClr val="bg1"/>
                </a:solidFill>
                <a:effectLst/>
                <a:latin typeface="Times New Roman" panose="02020603050405020304" pitchFamily="18" charset="0"/>
                <a:cs typeface="Times New Roman" panose="02020603050405020304" pitchFamily="18" charset="0"/>
              </a:rPr>
              <a:t>  </a:t>
            </a:r>
            <a:r>
              <a:rPr lang="tr-TR" sz="2000" b="1" dirty="0" err="1">
                <a:solidFill>
                  <a:srgbClr val="FF0000"/>
                </a:solidFill>
                <a:effectLst/>
                <a:latin typeface="Times New Roman" panose="02020603050405020304" pitchFamily="18" charset="0"/>
                <a:cs typeface="Times New Roman" panose="02020603050405020304" pitchFamily="18" charset="0"/>
              </a:rPr>
              <a:t>wait</a:t>
            </a:r>
            <a:r>
              <a:rPr lang="tr-TR" sz="2000" b="1" dirty="0">
                <a:solidFill>
                  <a:schemeClr val="bg1"/>
                </a:solidFill>
                <a:effectLst/>
                <a:latin typeface="Times New Roman" panose="02020603050405020304" pitchFamily="18" charset="0"/>
                <a:cs typeface="Times New Roman" panose="02020603050405020304" pitchFamily="18" charset="0"/>
              </a:rPr>
              <a:t> </a:t>
            </a:r>
            <a:r>
              <a:rPr lang="tr-TR" sz="2000" b="1" dirty="0" err="1">
                <a:solidFill>
                  <a:schemeClr val="bg1"/>
                </a:solidFill>
                <a:effectLst/>
                <a:latin typeface="Times New Roman" panose="02020603050405020304" pitchFamily="18" charset="0"/>
                <a:cs typeface="Times New Roman" panose="02020603050405020304" pitchFamily="18" charset="0"/>
              </a:rPr>
              <a:t>for</a:t>
            </a:r>
            <a:r>
              <a:rPr lang="tr-TR" sz="2000" b="1" dirty="0">
                <a:solidFill>
                  <a:schemeClr val="bg1"/>
                </a:solidFill>
                <a:effectLst/>
                <a:latin typeface="Times New Roman" panose="02020603050405020304" pitchFamily="18" charset="0"/>
                <a:cs typeface="Times New Roman" panose="02020603050405020304" pitchFamily="18" charset="0"/>
              </a:rPr>
              <a:t> </a:t>
            </a:r>
            <a:r>
              <a:rPr lang="tr-TR" sz="2000" b="1" dirty="0" err="1">
                <a:solidFill>
                  <a:schemeClr val="bg1"/>
                </a:solidFill>
                <a:effectLst/>
                <a:latin typeface="Times New Roman" panose="02020603050405020304" pitchFamily="18" charset="0"/>
                <a:cs typeface="Times New Roman" panose="02020603050405020304" pitchFamily="18" charset="0"/>
              </a:rPr>
              <a:t>env.resolution_limit</a:t>
            </a:r>
            <a:r>
              <a:rPr lang="tr-TR" sz="2000" b="1" dirty="0">
                <a:solidFill>
                  <a:schemeClr val="bg1"/>
                </a:solidFill>
                <a:effectLst/>
                <a:latin typeface="Times New Roman" panose="02020603050405020304" pitchFamily="18" charset="0"/>
                <a:cs typeface="Times New Roman" panose="02020603050405020304" pitchFamily="18" charset="0"/>
              </a:rPr>
              <a:t>;</a:t>
            </a:r>
            <a:endParaRPr lang="en-US" sz="20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200" b="1" dirty="0">
              <a:effectLst/>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effectLst/>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Tree>
    <p:extLst>
      <p:ext uri="{BB962C8B-B14F-4D97-AF65-F5344CB8AC3E}">
        <p14:creationId xmlns:p14="http://schemas.microsoft.com/office/powerpoint/2010/main" val="124316209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845A209-05F7-98E5-55B1-19A73ADA56D6}"/>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A732F53C-E6B5-FDBA-4273-83A8132B8DF7}"/>
              </a:ext>
            </a:extLst>
          </p:cNvPr>
          <p:cNvSpPr txBox="1">
            <a:spLocks/>
          </p:cNvSpPr>
          <p:nvPr/>
        </p:nvSpPr>
        <p:spPr bwMode="auto">
          <a:xfrm>
            <a:off x="92747" y="46124"/>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16</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6</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Standard Mathematical </a:t>
            </a:r>
            <a:r>
              <a:rPr lang="tr-TR" sz="4000" b="1" dirty="0" err="1">
                <a:solidFill>
                  <a:schemeClr val="bg1"/>
                </a:solidFill>
                <a:latin typeface="Tw Cen MT (Body)"/>
                <a:ea typeface="+mj-ea"/>
                <a:cs typeface="Times New Roman" panose="02020603050405020304" pitchFamily="18" charset="0"/>
              </a:rPr>
              <a:t>Packages</a:t>
            </a:r>
            <a:endParaRPr lang="en-GB" sz="4000" b="1" i="1" dirty="0">
              <a:solidFill>
                <a:schemeClr val="bg1"/>
              </a:solidFill>
              <a:latin typeface="Tw Cen MT (Body)"/>
              <a:cs typeface="Times New Roman" panose="02020603050405020304" pitchFamily="18" charset="0"/>
            </a:endParaRPr>
          </a:p>
        </p:txBody>
      </p:sp>
      <p:sp>
        <p:nvSpPr>
          <p:cNvPr id="3" name="İçerik Yer Tutucusu 2">
            <a:extLst>
              <a:ext uri="{FF2B5EF4-FFF2-40B4-BE49-F238E27FC236}">
                <a16:creationId xmlns:a16="http://schemas.microsoft.com/office/drawing/2014/main" id="{E4E52B91-1D76-4F1A-950B-22FEE1027D15}"/>
              </a:ext>
            </a:extLst>
          </p:cNvPr>
          <p:cNvSpPr>
            <a:spLocks noGrp="1"/>
          </p:cNvSpPr>
          <p:nvPr>
            <p:ph idx="1"/>
          </p:nvPr>
        </p:nvSpPr>
        <p:spPr>
          <a:xfrm>
            <a:off x="441434" y="735725"/>
            <a:ext cx="5023947" cy="4971394"/>
          </a:xfrm>
        </p:spPr>
        <p:txBody>
          <a:bodyPr>
            <a:normAutofit fontScale="25000" lnSpcReduction="20000"/>
          </a:bodyPr>
          <a:lstStyle/>
          <a:p>
            <a:pPr marL="0" indent="0">
              <a:buNone/>
            </a:pPr>
            <a:r>
              <a:rPr lang="tr-TR" sz="3400" b="0" dirty="0" err="1">
                <a:solidFill>
                  <a:schemeClr val="bg1"/>
                </a:solidFill>
                <a:effectLst/>
                <a:latin typeface="Times New Roman" panose="02020603050405020304" pitchFamily="18" charset="0"/>
                <a:cs typeface="Times New Roman" panose="02020603050405020304" pitchFamily="18" charset="0"/>
              </a:rPr>
              <a:t>library</a:t>
            </a:r>
            <a:r>
              <a:rPr lang="tr-TR" sz="3400" b="0" dirty="0">
                <a:solidFill>
                  <a:schemeClr val="bg1"/>
                </a:solidFill>
                <a:effectLst/>
                <a:latin typeface="Times New Roman" panose="02020603050405020304" pitchFamily="18" charset="0"/>
                <a:cs typeface="Times New Roman" panose="02020603050405020304" pitchFamily="18" charset="0"/>
              </a:rPr>
              <a:t> IEEE;</a:t>
            </a:r>
          </a:p>
          <a:p>
            <a:pPr marL="0" indent="0">
              <a:buNone/>
            </a:pPr>
            <a:r>
              <a:rPr lang="tr-TR" sz="3400" b="0" dirty="0" err="1">
                <a:solidFill>
                  <a:schemeClr val="bg1"/>
                </a:solidFill>
                <a:effectLst/>
                <a:latin typeface="Times New Roman" panose="02020603050405020304" pitchFamily="18" charset="0"/>
                <a:cs typeface="Times New Roman" panose="02020603050405020304" pitchFamily="18" charset="0"/>
              </a:rPr>
              <a:t>Package</a:t>
            </a:r>
            <a:r>
              <a:rPr lang="tr-TR" sz="3400" b="0" dirty="0">
                <a:solidFill>
                  <a:schemeClr val="bg1"/>
                </a:solidFill>
                <a:effectLst/>
                <a:latin typeface="Times New Roman" panose="02020603050405020304" pitchFamily="18" charset="0"/>
                <a:cs typeface="Times New Roman" panose="02020603050405020304" pitchFamily="18" charset="0"/>
              </a:rPr>
              <a:t> MATH_REAL is</a:t>
            </a:r>
          </a:p>
          <a:p>
            <a:pPr marL="0" indent="0">
              <a:buNone/>
            </a:pPr>
            <a:r>
              <a:rPr lang="tr-TR" sz="3400" b="0" dirty="0">
                <a:solidFill>
                  <a:schemeClr val="bg1"/>
                </a:solidFill>
                <a:effectLst/>
                <a:latin typeface="Times New Roman" panose="02020603050405020304" pitchFamily="18" charset="0"/>
                <a:cs typeface="Times New Roman" panose="02020603050405020304" pitchFamily="18" charset="0"/>
              </a:rPr>
              <a:t>    </a:t>
            </a:r>
            <a:r>
              <a:rPr lang="tr-TR" sz="3400" b="0" dirty="0" err="1">
                <a:solidFill>
                  <a:schemeClr val="bg1"/>
                </a:solidFill>
                <a:effectLst/>
                <a:latin typeface="Times New Roman" panose="02020603050405020304" pitchFamily="18" charset="0"/>
                <a:cs typeface="Times New Roman" panose="02020603050405020304" pitchFamily="18" charset="0"/>
              </a:rPr>
              <a:t>constant</a:t>
            </a:r>
            <a:r>
              <a:rPr lang="tr-TR" sz="3400" b="0" dirty="0">
                <a:solidFill>
                  <a:schemeClr val="bg1"/>
                </a:solidFill>
                <a:effectLst/>
                <a:latin typeface="Times New Roman" panose="02020603050405020304" pitchFamily="18" charset="0"/>
                <a:cs typeface="Times New Roman" panose="02020603050405020304" pitchFamily="18" charset="0"/>
              </a:rPr>
              <a:t> MATH_E : </a:t>
            </a:r>
            <a:r>
              <a:rPr lang="tr-TR" sz="3400" b="0" dirty="0" err="1">
                <a:solidFill>
                  <a:schemeClr val="bg1"/>
                </a:solidFill>
                <a:effectLst/>
                <a:latin typeface="Times New Roman" panose="02020603050405020304" pitchFamily="18" charset="0"/>
                <a:cs typeface="Times New Roman" panose="02020603050405020304" pitchFamily="18" charset="0"/>
              </a:rPr>
              <a:t>real</a:t>
            </a:r>
            <a:r>
              <a:rPr lang="tr-TR" sz="3400" b="0" dirty="0">
                <a:solidFill>
                  <a:schemeClr val="bg1"/>
                </a:solidFill>
                <a:effectLst/>
                <a:latin typeface="Times New Roman" panose="02020603050405020304" pitchFamily="18" charset="0"/>
                <a:cs typeface="Times New Roman" panose="02020603050405020304" pitchFamily="18" charset="0"/>
              </a:rPr>
              <a:t> := 2.71828_18284_59045_23536;  </a:t>
            </a:r>
          </a:p>
          <a:p>
            <a:pPr marL="0" indent="0">
              <a:buNone/>
            </a:pPr>
            <a:r>
              <a:rPr lang="tr-TR" sz="3400" b="0" dirty="0">
                <a:solidFill>
                  <a:schemeClr val="bg1"/>
                </a:solidFill>
                <a:effectLst/>
                <a:latin typeface="Times New Roman" panose="02020603050405020304" pitchFamily="18" charset="0"/>
                <a:cs typeface="Times New Roman" panose="02020603050405020304" pitchFamily="18" charset="0"/>
              </a:rPr>
              <a:t>    </a:t>
            </a:r>
            <a:r>
              <a:rPr lang="tr-TR" sz="3400" b="0" dirty="0" err="1">
                <a:solidFill>
                  <a:schemeClr val="bg1"/>
                </a:solidFill>
                <a:effectLst/>
                <a:latin typeface="Times New Roman" panose="02020603050405020304" pitchFamily="18" charset="0"/>
                <a:cs typeface="Times New Roman" panose="02020603050405020304" pitchFamily="18" charset="0"/>
              </a:rPr>
              <a:t>constant</a:t>
            </a:r>
            <a:r>
              <a:rPr lang="tr-TR" sz="3400" b="0" dirty="0">
                <a:solidFill>
                  <a:schemeClr val="bg1"/>
                </a:solidFill>
                <a:effectLst/>
                <a:latin typeface="Times New Roman" panose="02020603050405020304" pitchFamily="18" charset="0"/>
                <a:cs typeface="Times New Roman" panose="02020603050405020304" pitchFamily="18" charset="0"/>
              </a:rPr>
              <a:t> MATH_1_E: </a:t>
            </a:r>
            <a:r>
              <a:rPr lang="tr-TR" sz="3400" b="0" dirty="0" err="1">
                <a:solidFill>
                  <a:schemeClr val="bg1"/>
                </a:solidFill>
                <a:effectLst/>
                <a:latin typeface="Times New Roman" panose="02020603050405020304" pitchFamily="18" charset="0"/>
                <a:cs typeface="Times New Roman" panose="02020603050405020304" pitchFamily="18" charset="0"/>
              </a:rPr>
              <a:t>real</a:t>
            </a:r>
            <a:r>
              <a:rPr lang="tr-TR" sz="3400" b="0" dirty="0">
                <a:solidFill>
                  <a:schemeClr val="bg1"/>
                </a:solidFill>
                <a:effectLst/>
                <a:latin typeface="Times New Roman" panose="02020603050405020304" pitchFamily="18" charset="0"/>
                <a:cs typeface="Times New Roman" panose="02020603050405020304" pitchFamily="18" charset="0"/>
              </a:rPr>
              <a:t> := 0.36787_94411_71442_32160;</a:t>
            </a:r>
          </a:p>
          <a:p>
            <a:pPr marL="0" indent="0">
              <a:buNone/>
            </a:pPr>
            <a:r>
              <a:rPr lang="tr-TR" sz="3400" b="0" dirty="0">
                <a:solidFill>
                  <a:schemeClr val="bg1"/>
                </a:solidFill>
                <a:effectLst/>
                <a:latin typeface="Times New Roman" panose="02020603050405020304" pitchFamily="18" charset="0"/>
                <a:cs typeface="Times New Roman" panose="02020603050405020304" pitchFamily="18" charset="0"/>
              </a:rPr>
              <a:t>    </a:t>
            </a:r>
            <a:r>
              <a:rPr lang="tr-TR" sz="3400" b="0" dirty="0" err="1">
                <a:solidFill>
                  <a:schemeClr val="bg1"/>
                </a:solidFill>
                <a:effectLst/>
                <a:latin typeface="Times New Roman" panose="02020603050405020304" pitchFamily="18" charset="0"/>
                <a:cs typeface="Times New Roman" panose="02020603050405020304" pitchFamily="18" charset="0"/>
              </a:rPr>
              <a:t>constant</a:t>
            </a:r>
            <a:r>
              <a:rPr lang="tr-TR" sz="3400" b="0" dirty="0">
                <a:solidFill>
                  <a:schemeClr val="bg1"/>
                </a:solidFill>
                <a:effectLst/>
                <a:latin typeface="Times New Roman" panose="02020603050405020304" pitchFamily="18" charset="0"/>
                <a:cs typeface="Times New Roman" panose="02020603050405020304" pitchFamily="18" charset="0"/>
              </a:rPr>
              <a:t> MATH_PI : </a:t>
            </a:r>
            <a:r>
              <a:rPr lang="tr-TR" sz="3400" b="0" dirty="0" err="1">
                <a:solidFill>
                  <a:schemeClr val="bg1"/>
                </a:solidFill>
                <a:effectLst/>
                <a:latin typeface="Times New Roman" panose="02020603050405020304" pitchFamily="18" charset="0"/>
                <a:cs typeface="Times New Roman" panose="02020603050405020304" pitchFamily="18" charset="0"/>
              </a:rPr>
              <a:t>real</a:t>
            </a:r>
            <a:r>
              <a:rPr lang="tr-TR" sz="3400" b="0" dirty="0">
                <a:solidFill>
                  <a:schemeClr val="bg1"/>
                </a:solidFill>
                <a:effectLst/>
                <a:latin typeface="Times New Roman" panose="02020603050405020304" pitchFamily="18" charset="0"/>
                <a:cs typeface="Times New Roman" panose="02020603050405020304" pitchFamily="18" charset="0"/>
              </a:rPr>
              <a:t> := 3.14159_26535_89793_23846;  </a:t>
            </a:r>
          </a:p>
          <a:p>
            <a:pPr marL="0" indent="0">
              <a:buNone/>
            </a:pPr>
            <a:r>
              <a:rPr lang="tr-TR" sz="3400" b="0" dirty="0">
                <a:solidFill>
                  <a:schemeClr val="bg1"/>
                </a:solidFill>
                <a:effectLst/>
                <a:latin typeface="Times New Roman" panose="02020603050405020304" pitchFamily="18" charset="0"/>
                <a:cs typeface="Times New Roman" panose="02020603050405020304" pitchFamily="18" charset="0"/>
              </a:rPr>
              <a:t>    </a:t>
            </a:r>
            <a:r>
              <a:rPr lang="tr-TR" sz="3400" b="0" dirty="0" err="1">
                <a:solidFill>
                  <a:schemeClr val="bg1"/>
                </a:solidFill>
                <a:effectLst/>
                <a:latin typeface="Times New Roman" panose="02020603050405020304" pitchFamily="18" charset="0"/>
                <a:cs typeface="Times New Roman" panose="02020603050405020304" pitchFamily="18" charset="0"/>
              </a:rPr>
              <a:t>constant</a:t>
            </a:r>
            <a:r>
              <a:rPr lang="tr-TR" sz="3400" b="0" dirty="0">
                <a:solidFill>
                  <a:schemeClr val="bg1"/>
                </a:solidFill>
                <a:effectLst/>
                <a:latin typeface="Times New Roman" panose="02020603050405020304" pitchFamily="18" charset="0"/>
                <a:cs typeface="Times New Roman" panose="02020603050405020304" pitchFamily="18" charset="0"/>
              </a:rPr>
              <a:t> MATH_1_PI : </a:t>
            </a:r>
            <a:r>
              <a:rPr lang="tr-TR" sz="3400" b="0" dirty="0" err="1">
                <a:solidFill>
                  <a:schemeClr val="bg1"/>
                </a:solidFill>
                <a:effectLst/>
                <a:latin typeface="Times New Roman" panose="02020603050405020304" pitchFamily="18" charset="0"/>
                <a:cs typeface="Times New Roman" panose="02020603050405020304" pitchFamily="18" charset="0"/>
              </a:rPr>
              <a:t>real</a:t>
            </a:r>
            <a:r>
              <a:rPr lang="tr-TR" sz="3400" b="0" dirty="0">
                <a:solidFill>
                  <a:schemeClr val="bg1"/>
                </a:solidFill>
                <a:effectLst/>
                <a:latin typeface="Times New Roman" panose="02020603050405020304" pitchFamily="18" charset="0"/>
                <a:cs typeface="Times New Roman" panose="02020603050405020304" pitchFamily="18" charset="0"/>
              </a:rPr>
              <a:t> := 0.31830_98861_83790_67154;  </a:t>
            </a:r>
          </a:p>
          <a:p>
            <a:pPr marL="0" indent="0">
              <a:buNone/>
            </a:pPr>
            <a:r>
              <a:rPr lang="tr-TR" sz="3400" b="0" dirty="0">
                <a:solidFill>
                  <a:schemeClr val="bg1"/>
                </a:solidFill>
                <a:effectLst/>
                <a:latin typeface="Times New Roman" panose="02020603050405020304" pitchFamily="18" charset="0"/>
                <a:cs typeface="Times New Roman" panose="02020603050405020304" pitchFamily="18" charset="0"/>
              </a:rPr>
              <a:t>    </a:t>
            </a:r>
            <a:r>
              <a:rPr lang="tr-TR" sz="3400" b="0" dirty="0" err="1">
                <a:solidFill>
                  <a:schemeClr val="bg1"/>
                </a:solidFill>
                <a:effectLst/>
                <a:latin typeface="Times New Roman" panose="02020603050405020304" pitchFamily="18" charset="0"/>
                <a:cs typeface="Times New Roman" panose="02020603050405020304" pitchFamily="18" charset="0"/>
              </a:rPr>
              <a:t>constant</a:t>
            </a:r>
            <a:r>
              <a:rPr lang="tr-TR" sz="3400" b="0" dirty="0">
                <a:solidFill>
                  <a:schemeClr val="bg1"/>
                </a:solidFill>
                <a:effectLst/>
                <a:latin typeface="Times New Roman" panose="02020603050405020304" pitchFamily="18" charset="0"/>
                <a:cs typeface="Times New Roman" panose="02020603050405020304" pitchFamily="18" charset="0"/>
              </a:rPr>
              <a:t> MATH_LOG_OF_2: </a:t>
            </a:r>
            <a:r>
              <a:rPr lang="tr-TR" sz="3400" b="0" dirty="0" err="1">
                <a:solidFill>
                  <a:schemeClr val="bg1"/>
                </a:solidFill>
                <a:effectLst/>
                <a:latin typeface="Times New Roman" panose="02020603050405020304" pitchFamily="18" charset="0"/>
                <a:cs typeface="Times New Roman" panose="02020603050405020304" pitchFamily="18" charset="0"/>
              </a:rPr>
              <a:t>real</a:t>
            </a:r>
            <a:r>
              <a:rPr lang="tr-TR" sz="3400" b="0" dirty="0">
                <a:solidFill>
                  <a:schemeClr val="bg1"/>
                </a:solidFill>
                <a:effectLst/>
                <a:latin typeface="Times New Roman" panose="02020603050405020304" pitchFamily="18" charset="0"/>
                <a:cs typeface="Times New Roman" panose="02020603050405020304" pitchFamily="18" charset="0"/>
              </a:rPr>
              <a:t> := 0.69314_71805_59945_30942;</a:t>
            </a:r>
          </a:p>
          <a:p>
            <a:pPr marL="0" indent="0">
              <a:buNone/>
            </a:pPr>
            <a:r>
              <a:rPr lang="tr-TR" sz="3400" b="0" dirty="0">
                <a:solidFill>
                  <a:schemeClr val="bg1"/>
                </a:solidFill>
                <a:effectLst/>
                <a:latin typeface="Times New Roman" panose="02020603050405020304" pitchFamily="18" charset="0"/>
                <a:cs typeface="Times New Roman" panose="02020603050405020304" pitchFamily="18" charset="0"/>
              </a:rPr>
              <a:t>    </a:t>
            </a:r>
            <a:r>
              <a:rPr lang="tr-TR" sz="3400" b="0" dirty="0" err="1">
                <a:solidFill>
                  <a:schemeClr val="bg1"/>
                </a:solidFill>
                <a:effectLst/>
                <a:latin typeface="Times New Roman" panose="02020603050405020304" pitchFamily="18" charset="0"/>
                <a:cs typeface="Times New Roman" panose="02020603050405020304" pitchFamily="18" charset="0"/>
              </a:rPr>
              <a:t>constant</a:t>
            </a:r>
            <a:r>
              <a:rPr lang="tr-TR" sz="3400" b="0" dirty="0">
                <a:solidFill>
                  <a:schemeClr val="bg1"/>
                </a:solidFill>
                <a:effectLst/>
                <a:latin typeface="Times New Roman" panose="02020603050405020304" pitchFamily="18" charset="0"/>
                <a:cs typeface="Times New Roman" panose="02020603050405020304" pitchFamily="18" charset="0"/>
              </a:rPr>
              <a:t> MATH_LOG_OF_10: </a:t>
            </a:r>
            <a:r>
              <a:rPr lang="tr-TR" sz="3400" b="0" dirty="0" err="1">
                <a:solidFill>
                  <a:schemeClr val="bg1"/>
                </a:solidFill>
                <a:effectLst/>
                <a:latin typeface="Times New Roman" panose="02020603050405020304" pitchFamily="18" charset="0"/>
                <a:cs typeface="Times New Roman" panose="02020603050405020304" pitchFamily="18" charset="0"/>
              </a:rPr>
              <a:t>real</a:t>
            </a:r>
            <a:r>
              <a:rPr lang="tr-TR" sz="3400" b="0" dirty="0">
                <a:solidFill>
                  <a:schemeClr val="bg1"/>
                </a:solidFill>
                <a:effectLst/>
                <a:latin typeface="Times New Roman" panose="02020603050405020304" pitchFamily="18" charset="0"/>
                <a:cs typeface="Times New Roman" panose="02020603050405020304" pitchFamily="18" charset="0"/>
              </a:rPr>
              <a:t> := 2.30258_50929_94045_68402;</a:t>
            </a:r>
          </a:p>
          <a:p>
            <a:pPr marL="0" indent="0">
              <a:buNone/>
            </a:pPr>
            <a:r>
              <a:rPr lang="tr-TR" sz="3400" b="0" dirty="0">
                <a:solidFill>
                  <a:schemeClr val="bg1"/>
                </a:solidFill>
                <a:effectLst/>
                <a:latin typeface="Times New Roman" panose="02020603050405020304" pitchFamily="18" charset="0"/>
                <a:cs typeface="Times New Roman" panose="02020603050405020304" pitchFamily="18" charset="0"/>
              </a:rPr>
              <a:t>    </a:t>
            </a:r>
            <a:r>
              <a:rPr lang="tr-TR" sz="3400" b="0" dirty="0" err="1">
                <a:solidFill>
                  <a:schemeClr val="bg1"/>
                </a:solidFill>
                <a:effectLst/>
                <a:latin typeface="Times New Roman" panose="02020603050405020304" pitchFamily="18" charset="0"/>
                <a:cs typeface="Times New Roman" panose="02020603050405020304" pitchFamily="18" charset="0"/>
              </a:rPr>
              <a:t>constant</a:t>
            </a:r>
            <a:r>
              <a:rPr lang="tr-TR" sz="3400" b="0" dirty="0">
                <a:solidFill>
                  <a:schemeClr val="bg1"/>
                </a:solidFill>
                <a:effectLst/>
                <a:latin typeface="Times New Roman" panose="02020603050405020304" pitchFamily="18" charset="0"/>
                <a:cs typeface="Times New Roman" panose="02020603050405020304" pitchFamily="18" charset="0"/>
              </a:rPr>
              <a:t> MATH_LOG2_OF_E: </a:t>
            </a:r>
            <a:r>
              <a:rPr lang="tr-TR" sz="3400" b="0" dirty="0" err="1">
                <a:solidFill>
                  <a:schemeClr val="bg1"/>
                </a:solidFill>
                <a:effectLst/>
                <a:latin typeface="Times New Roman" panose="02020603050405020304" pitchFamily="18" charset="0"/>
                <a:cs typeface="Times New Roman" panose="02020603050405020304" pitchFamily="18" charset="0"/>
              </a:rPr>
              <a:t>real</a:t>
            </a:r>
            <a:r>
              <a:rPr lang="tr-TR" sz="3400" b="0" dirty="0">
                <a:solidFill>
                  <a:schemeClr val="bg1"/>
                </a:solidFill>
                <a:effectLst/>
                <a:latin typeface="Times New Roman" panose="02020603050405020304" pitchFamily="18" charset="0"/>
                <a:cs typeface="Times New Roman" panose="02020603050405020304" pitchFamily="18" charset="0"/>
              </a:rPr>
              <a:t> := 1.44269_50408_88963_4074;</a:t>
            </a:r>
          </a:p>
          <a:p>
            <a:pPr marL="0" indent="0">
              <a:buNone/>
            </a:pPr>
            <a:r>
              <a:rPr lang="tr-TR" sz="3400" b="0" dirty="0">
                <a:solidFill>
                  <a:schemeClr val="bg1"/>
                </a:solidFill>
                <a:effectLst/>
                <a:latin typeface="Times New Roman" panose="02020603050405020304" pitchFamily="18" charset="0"/>
                <a:cs typeface="Times New Roman" panose="02020603050405020304" pitchFamily="18" charset="0"/>
              </a:rPr>
              <a:t>    </a:t>
            </a:r>
            <a:r>
              <a:rPr lang="tr-TR" sz="3400" b="0" dirty="0" err="1">
                <a:solidFill>
                  <a:schemeClr val="bg1"/>
                </a:solidFill>
                <a:effectLst/>
                <a:latin typeface="Times New Roman" panose="02020603050405020304" pitchFamily="18" charset="0"/>
                <a:cs typeface="Times New Roman" panose="02020603050405020304" pitchFamily="18" charset="0"/>
              </a:rPr>
              <a:t>constant</a:t>
            </a:r>
            <a:r>
              <a:rPr lang="tr-TR" sz="3400" b="0" dirty="0">
                <a:solidFill>
                  <a:schemeClr val="bg1"/>
                </a:solidFill>
                <a:effectLst/>
                <a:latin typeface="Times New Roman" panose="02020603050405020304" pitchFamily="18" charset="0"/>
                <a:cs typeface="Times New Roman" panose="02020603050405020304" pitchFamily="18" charset="0"/>
              </a:rPr>
              <a:t> MATH_LOG10_OF_E: </a:t>
            </a:r>
            <a:r>
              <a:rPr lang="tr-TR" sz="3400" b="0" dirty="0" err="1">
                <a:solidFill>
                  <a:schemeClr val="bg1"/>
                </a:solidFill>
                <a:effectLst/>
                <a:latin typeface="Times New Roman" panose="02020603050405020304" pitchFamily="18" charset="0"/>
                <a:cs typeface="Times New Roman" panose="02020603050405020304" pitchFamily="18" charset="0"/>
              </a:rPr>
              <a:t>real</a:t>
            </a:r>
            <a:r>
              <a:rPr lang="tr-TR" sz="3400" b="0" dirty="0">
                <a:solidFill>
                  <a:schemeClr val="bg1"/>
                </a:solidFill>
                <a:effectLst/>
                <a:latin typeface="Times New Roman" panose="02020603050405020304" pitchFamily="18" charset="0"/>
                <a:cs typeface="Times New Roman" panose="02020603050405020304" pitchFamily="18" charset="0"/>
              </a:rPr>
              <a:t> := 0.43429_44819_03251_82765;</a:t>
            </a:r>
          </a:p>
          <a:p>
            <a:pPr marL="0" indent="0">
              <a:buNone/>
            </a:pPr>
            <a:r>
              <a:rPr lang="tr-TR" sz="3400" b="0" dirty="0">
                <a:solidFill>
                  <a:schemeClr val="bg1"/>
                </a:solidFill>
                <a:effectLst/>
                <a:latin typeface="Times New Roman" panose="02020603050405020304" pitchFamily="18" charset="0"/>
                <a:cs typeface="Times New Roman" panose="02020603050405020304" pitchFamily="18" charset="0"/>
              </a:rPr>
              <a:t>    </a:t>
            </a:r>
            <a:r>
              <a:rPr lang="tr-TR" sz="3400" b="0" dirty="0" err="1">
                <a:solidFill>
                  <a:schemeClr val="bg1"/>
                </a:solidFill>
                <a:effectLst/>
                <a:latin typeface="Times New Roman" panose="02020603050405020304" pitchFamily="18" charset="0"/>
                <a:cs typeface="Times New Roman" panose="02020603050405020304" pitchFamily="18" charset="0"/>
              </a:rPr>
              <a:t>constant</a:t>
            </a:r>
            <a:r>
              <a:rPr lang="tr-TR" sz="3400" b="0" dirty="0">
                <a:solidFill>
                  <a:schemeClr val="bg1"/>
                </a:solidFill>
                <a:effectLst/>
                <a:latin typeface="Times New Roman" panose="02020603050405020304" pitchFamily="18" charset="0"/>
                <a:cs typeface="Times New Roman" panose="02020603050405020304" pitchFamily="18" charset="0"/>
              </a:rPr>
              <a:t> MATH_SQRT2: </a:t>
            </a:r>
            <a:r>
              <a:rPr lang="tr-TR" sz="3400" b="0" dirty="0" err="1">
                <a:solidFill>
                  <a:schemeClr val="bg1"/>
                </a:solidFill>
                <a:effectLst/>
                <a:latin typeface="Times New Roman" panose="02020603050405020304" pitchFamily="18" charset="0"/>
                <a:cs typeface="Times New Roman" panose="02020603050405020304" pitchFamily="18" charset="0"/>
              </a:rPr>
              <a:t>real</a:t>
            </a:r>
            <a:r>
              <a:rPr lang="tr-TR" sz="3400" b="0" dirty="0">
                <a:solidFill>
                  <a:schemeClr val="bg1"/>
                </a:solidFill>
                <a:effectLst/>
                <a:latin typeface="Times New Roman" panose="02020603050405020304" pitchFamily="18" charset="0"/>
                <a:cs typeface="Times New Roman" panose="02020603050405020304" pitchFamily="18" charset="0"/>
              </a:rPr>
              <a:t> := 1.41421_35623_73095_04880; </a:t>
            </a:r>
          </a:p>
          <a:p>
            <a:pPr marL="0" indent="0">
              <a:buNone/>
            </a:pPr>
            <a:r>
              <a:rPr lang="tr-TR" sz="3400" b="0" dirty="0">
                <a:solidFill>
                  <a:schemeClr val="bg1"/>
                </a:solidFill>
                <a:effectLst/>
                <a:latin typeface="Times New Roman" panose="02020603050405020304" pitchFamily="18" charset="0"/>
                <a:cs typeface="Times New Roman" panose="02020603050405020304" pitchFamily="18" charset="0"/>
              </a:rPr>
              <a:t>    </a:t>
            </a:r>
            <a:r>
              <a:rPr lang="tr-TR" sz="3400" b="0" dirty="0" err="1">
                <a:solidFill>
                  <a:schemeClr val="bg1"/>
                </a:solidFill>
                <a:effectLst/>
                <a:latin typeface="Times New Roman" panose="02020603050405020304" pitchFamily="18" charset="0"/>
                <a:cs typeface="Times New Roman" panose="02020603050405020304" pitchFamily="18" charset="0"/>
              </a:rPr>
              <a:t>constant</a:t>
            </a:r>
            <a:r>
              <a:rPr lang="tr-TR" sz="3400" b="0" dirty="0">
                <a:solidFill>
                  <a:schemeClr val="bg1"/>
                </a:solidFill>
                <a:effectLst/>
                <a:latin typeface="Times New Roman" panose="02020603050405020304" pitchFamily="18" charset="0"/>
                <a:cs typeface="Times New Roman" panose="02020603050405020304" pitchFamily="18" charset="0"/>
              </a:rPr>
              <a:t> MATH_SQRT1_2: </a:t>
            </a:r>
            <a:r>
              <a:rPr lang="tr-TR" sz="3400" b="0" dirty="0" err="1">
                <a:solidFill>
                  <a:schemeClr val="bg1"/>
                </a:solidFill>
                <a:effectLst/>
                <a:latin typeface="Times New Roman" panose="02020603050405020304" pitchFamily="18" charset="0"/>
                <a:cs typeface="Times New Roman" panose="02020603050405020304" pitchFamily="18" charset="0"/>
              </a:rPr>
              <a:t>real</a:t>
            </a:r>
            <a:r>
              <a:rPr lang="tr-TR" sz="3400" b="0" dirty="0">
                <a:solidFill>
                  <a:schemeClr val="bg1"/>
                </a:solidFill>
                <a:effectLst/>
                <a:latin typeface="Times New Roman" panose="02020603050405020304" pitchFamily="18" charset="0"/>
                <a:cs typeface="Times New Roman" panose="02020603050405020304" pitchFamily="18" charset="0"/>
              </a:rPr>
              <a:t> := 0.70710_67811_86547_52440; </a:t>
            </a:r>
          </a:p>
          <a:p>
            <a:pPr marL="0" indent="0">
              <a:buNone/>
            </a:pPr>
            <a:r>
              <a:rPr lang="tr-TR" sz="3400" b="0" dirty="0">
                <a:solidFill>
                  <a:schemeClr val="bg1"/>
                </a:solidFill>
                <a:effectLst/>
                <a:latin typeface="Times New Roman" panose="02020603050405020304" pitchFamily="18" charset="0"/>
                <a:cs typeface="Times New Roman" panose="02020603050405020304" pitchFamily="18" charset="0"/>
              </a:rPr>
              <a:t>    </a:t>
            </a:r>
            <a:r>
              <a:rPr lang="tr-TR" sz="3400" b="0" dirty="0" err="1">
                <a:solidFill>
                  <a:schemeClr val="bg1"/>
                </a:solidFill>
                <a:effectLst/>
                <a:latin typeface="Times New Roman" panose="02020603050405020304" pitchFamily="18" charset="0"/>
                <a:cs typeface="Times New Roman" panose="02020603050405020304" pitchFamily="18" charset="0"/>
              </a:rPr>
              <a:t>constant</a:t>
            </a:r>
            <a:r>
              <a:rPr lang="tr-TR" sz="3400" b="0" dirty="0">
                <a:solidFill>
                  <a:schemeClr val="bg1"/>
                </a:solidFill>
                <a:effectLst/>
                <a:latin typeface="Times New Roman" panose="02020603050405020304" pitchFamily="18" charset="0"/>
                <a:cs typeface="Times New Roman" panose="02020603050405020304" pitchFamily="18" charset="0"/>
              </a:rPr>
              <a:t> MATH_SQRT_PI: </a:t>
            </a:r>
            <a:r>
              <a:rPr lang="tr-TR" sz="3400" b="0" dirty="0" err="1">
                <a:solidFill>
                  <a:schemeClr val="bg1"/>
                </a:solidFill>
                <a:effectLst/>
                <a:latin typeface="Times New Roman" panose="02020603050405020304" pitchFamily="18" charset="0"/>
                <a:cs typeface="Times New Roman" panose="02020603050405020304" pitchFamily="18" charset="0"/>
              </a:rPr>
              <a:t>real</a:t>
            </a:r>
            <a:r>
              <a:rPr lang="tr-TR" sz="3400" b="0" dirty="0">
                <a:solidFill>
                  <a:schemeClr val="bg1"/>
                </a:solidFill>
                <a:effectLst/>
                <a:latin typeface="Times New Roman" panose="02020603050405020304" pitchFamily="18" charset="0"/>
                <a:cs typeface="Times New Roman" panose="02020603050405020304" pitchFamily="18" charset="0"/>
              </a:rPr>
              <a:t> := 1.77245_38509_05516_02730; </a:t>
            </a:r>
          </a:p>
          <a:p>
            <a:pPr marL="0" indent="0">
              <a:buNone/>
            </a:pPr>
            <a:r>
              <a:rPr lang="tr-TR" sz="3400" b="0" dirty="0">
                <a:solidFill>
                  <a:schemeClr val="bg1"/>
                </a:solidFill>
                <a:effectLst/>
                <a:latin typeface="Times New Roman" panose="02020603050405020304" pitchFamily="18" charset="0"/>
                <a:cs typeface="Times New Roman" panose="02020603050405020304" pitchFamily="18" charset="0"/>
              </a:rPr>
              <a:t>    </a:t>
            </a:r>
            <a:r>
              <a:rPr lang="tr-TR" sz="3400" b="0" dirty="0" err="1">
                <a:solidFill>
                  <a:schemeClr val="bg1"/>
                </a:solidFill>
                <a:effectLst/>
                <a:latin typeface="Times New Roman" panose="02020603050405020304" pitchFamily="18" charset="0"/>
                <a:cs typeface="Times New Roman" panose="02020603050405020304" pitchFamily="18" charset="0"/>
              </a:rPr>
              <a:t>constant</a:t>
            </a:r>
            <a:r>
              <a:rPr lang="tr-TR" sz="3400" b="0" dirty="0">
                <a:solidFill>
                  <a:schemeClr val="bg1"/>
                </a:solidFill>
                <a:effectLst/>
                <a:latin typeface="Times New Roman" panose="02020603050405020304" pitchFamily="18" charset="0"/>
                <a:cs typeface="Times New Roman" panose="02020603050405020304" pitchFamily="18" charset="0"/>
              </a:rPr>
              <a:t> MATH_DEG_TO_RAD: </a:t>
            </a:r>
            <a:r>
              <a:rPr lang="tr-TR" sz="3400" b="0" dirty="0" err="1">
                <a:solidFill>
                  <a:schemeClr val="bg1"/>
                </a:solidFill>
                <a:effectLst/>
                <a:latin typeface="Times New Roman" panose="02020603050405020304" pitchFamily="18" charset="0"/>
                <a:cs typeface="Times New Roman" panose="02020603050405020304" pitchFamily="18" charset="0"/>
              </a:rPr>
              <a:t>real</a:t>
            </a:r>
            <a:r>
              <a:rPr lang="tr-TR" sz="3400" b="0" dirty="0">
                <a:solidFill>
                  <a:schemeClr val="bg1"/>
                </a:solidFill>
                <a:effectLst/>
                <a:latin typeface="Times New Roman" panose="02020603050405020304" pitchFamily="18" charset="0"/>
                <a:cs typeface="Times New Roman" panose="02020603050405020304" pitchFamily="18" charset="0"/>
              </a:rPr>
              <a:t> := 0.01745_32925_19943_29577;</a:t>
            </a:r>
          </a:p>
          <a:p>
            <a:pPr marL="0" indent="0">
              <a:buNone/>
            </a:pPr>
            <a:r>
              <a:rPr lang="tr-TR" sz="3400" b="0" dirty="0">
                <a:solidFill>
                  <a:schemeClr val="bg1"/>
                </a:solidFill>
                <a:effectLst/>
                <a:latin typeface="Times New Roman" panose="02020603050405020304" pitchFamily="18" charset="0"/>
                <a:cs typeface="Times New Roman" panose="02020603050405020304" pitchFamily="18" charset="0"/>
              </a:rPr>
              <a:t>    </a:t>
            </a:r>
            <a:r>
              <a:rPr lang="tr-TR" sz="3400" b="0" dirty="0" err="1">
                <a:solidFill>
                  <a:schemeClr val="bg1"/>
                </a:solidFill>
                <a:effectLst/>
                <a:latin typeface="Times New Roman" panose="02020603050405020304" pitchFamily="18" charset="0"/>
                <a:cs typeface="Times New Roman" panose="02020603050405020304" pitchFamily="18" charset="0"/>
              </a:rPr>
              <a:t>constant</a:t>
            </a:r>
            <a:r>
              <a:rPr lang="tr-TR" sz="3400" b="0" dirty="0">
                <a:solidFill>
                  <a:schemeClr val="bg1"/>
                </a:solidFill>
                <a:effectLst/>
                <a:latin typeface="Times New Roman" panose="02020603050405020304" pitchFamily="18" charset="0"/>
                <a:cs typeface="Times New Roman" panose="02020603050405020304" pitchFamily="18" charset="0"/>
              </a:rPr>
              <a:t> MATH_RAD_TO_DEG: </a:t>
            </a:r>
            <a:r>
              <a:rPr lang="tr-TR" sz="3400" b="0" dirty="0" err="1">
                <a:solidFill>
                  <a:schemeClr val="bg1"/>
                </a:solidFill>
                <a:effectLst/>
                <a:latin typeface="Times New Roman" panose="02020603050405020304" pitchFamily="18" charset="0"/>
                <a:cs typeface="Times New Roman" panose="02020603050405020304" pitchFamily="18" charset="0"/>
              </a:rPr>
              <a:t>real</a:t>
            </a:r>
            <a:r>
              <a:rPr lang="tr-TR" sz="3400" b="0" dirty="0">
                <a:solidFill>
                  <a:schemeClr val="bg1"/>
                </a:solidFill>
                <a:effectLst/>
                <a:latin typeface="Times New Roman" panose="02020603050405020304" pitchFamily="18" charset="0"/>
                <a:cs typeface="Times New Roman" panose="02020603050405020304" pitchFamily="18" charset="0"/>
              </a:rPr>
              <a:t> := 57.29577_95130_82320_87685;</a:t>
            </a:r>
          </a:p>
          <a:p>
            <a:pPr marL="0" indent="0">
              <a:buNone/>
            </a:pPr>
            <a:r>
              <a:rPr lang="tr-TR" sz="3400" b="0" dirty="0">
                <a:solidFill>
                  <a:schemeClr val="bg1"/>
                </a:solidFill>
                <a:effectLst/>
                <a:latin typeface="Times New Roman" panose="02020603050405020304" pitchFamily="18" charset="0"/>
                <a:cs typeface="Times New Roman" panose="02020603050405020304" pitchFamily="18" charset="0"/>
              </a:rPr>
              <a:t>    </a:t>
            </a:r>
            <a:r>
              <a:rPr lang="tr-TR" sz="3400" b="0" dirty="0" err="1">
                <a:solidFill>
                  <a:schemeClr val="bg1"/>
                </a:solidFill>
                <a:effectLst/>
                <a:latin typeface="Times New Roman" panose="02020603050405020304" pitchFamily="18" charset="0"/>
                <a:cs typeface="Times New Roman" panose="02020603050405020304" pitchFamily="18" charset="0"/>
              </a:rPr>
              <a:t>attribute</a:t>
            </a:r>
            <a:r>
              <a:rPr lang="tr-TR" sz="3400" b="0" dirty="0">
                <a:solidFill>
                  <a:schemeClr val="bg1"/>
                </a:solidFill>
                <a:effectLst/>
                <a:latin typeface="Times New Roman" panose="02020603050405020304" pitchFamily="18" charset="0"/>
                <a:cs typeface="Times New Roman" panose="02020603050405020304" pitchFamily="18" charset="0"/>
              </a:rPr>
              <a:t> FOREIGN : </a:t>
            </a:r>
            <a:r>
              <a:rPr lang="tr-TR" sz="3400" b="0" dirty="0" err="1">
                <a:solidFill>
                  <a:schemeClr val="bg1"/>
                </a:solidFill>
                <a:effectLst/>
                <a:latin typeface="Times New Roman" panose="02020603050405020304" pitchFamily="18" charset="0"/>
                <a:cs typeface="Times New Roman" panose="02020603050405020304" pitchFamily="18" charset="0"/>
              </a:rPr>
              <a:t>string</a:t>
            </a:r>
            <a:r>
              <a:rPr lang="tr-TR" sz="3400" b="0" dirty="0">
                <a:solidFill>
                  <a:schemeClr val="bg1"/>
                </a:solidFill>
                <a:effectLst/>
                <a:latin typeface="Times New Roman" panose="02020603050405020304" pitchFamily="18" charset="0"/>
                <a:cs typeface="Times New Roman" panose="02020603050405020304" pitchFamily="18" charset="0"/>
              </a:rPr>
              <a:t>;</a:t>
            </a:r>
          </a:p>
          <a:p>
            <a:pPr marL="0" indent="0">
              <a:buNone/>
            </a:pPr>
            <a:r>
              <a:rPr lang="tr-TR" sz="3400" b="0" dirty="0">
                <a:solidFill>
                  <a:schemeClr val="bg1"/>
                </a:solidFill>
                <a:effectLst/>
                <a:latin typeface="Times New Roman" panose="02020603050405020304" pitchFamily="18" charset="0"/>
                <a:cs typeface="Times New Roman" panose="02020603050405020304" pitchFamily="18" charset="0"/>
              </a:rPr>
              <a:t>    </a:t>
            </a:r>
            <a:r>
              <a:rPr lang="en-US" sz="3400" b="0" dirty="0">
                <a:solidFill>
                  <a:schemeClr val="bg1"/>
                </a:solidFill>
                <a:effectLst/>
                <a:latin typeface="Times New Roman" panose="02020603050405020304" pitchFamily="18" charset="0"/>
                <a:cs typeface="Times New Roman" panose="02020603050405020304" pitchFamily="18" charset="0"/>
              </a:rPr>
              <a:t>function SIGN (X: real ) return real;</a:t>
            </a:r>
          </a:p>
          <a:p>
            <a:pPr marL="0" indent="0">
              <a:buNone/>
            </a:pPr>
            <a:r>
              <a:rPr lang="en-US" sz="3400" b="0" dirty="0">
                <a:solidFill>
                  <a:schemeClr val="bg1"/>
                </a:solidFill>
                <a:effectLst/>
                <a:latin typeface="Times New Roman" panose="02020603050405020304" pitchFamily="18" charset="0"/>
                <a:cs typeface="Times New Roman" panose="02020603050405020304" pitchFamily="18" charset="0"/>
              </a:rPr>
              <a:t>    function CEIL (X : real ) return real;</a:t>
            </a:r>
          </a:p>
          <a:p>
            <a:pPr marL="0" indent="0">
              <a:buNone/>
            </a:pPr>
            <a:r>
              <a:rPr lang="en-US" sz="3400" b="0" dirty="0">
                <a:solidFill>
                  <a:schemeClr val="bg1"/>
                </a:solidFill>
                <a:effectLst/>
                <a:latin typeface="Times New Roman" panose="02020603050405020304" pitchFamily="18" charset="0"/>
                <a:cs typeface="Times New Roman" panose="02020603050405020304" pitchFamily="18" charset="0"/>
              </a:rPr>
              <a:t>    function FLOOR (X : real ) return real;</a:t>
            </a:r>
          </a:p>
          <a:p>
            <a:pPr marL="0" indent="0">
              <a:buNone/>
            </a:pPr>
            <a:r>
              <a:rPr lang="en-US" sz="3400" b="0" dirty="0">
                <a:solidFill>
                  <a:schemeClr val="bg1"/>
                </a:solidFill>
                <a:effectLst/>
                <a:latin typeface="Times New Roman" panose="02020603050405020304" pitchFamily="18" charset="0"/>
                <a:cs typeface="Times New Roman" panose="02020603050405020304" pitchFamily="18" charset="0"/>
              </a:rPr>
              <a:t>    function ROUND (X : real ) return real;</a:t>
            </a:r>
          </a:p>
          <a:p>
            <a:pPr marL="0" indent="0">
              <a:buNone/>
            </a:pPr>
            <a:r>
              <a:rPr lang="en-US" sz="3400" b="0" dirty="0">
                <a:solidFill>
                  <a:schemeClr val="bg1"/>
                </a:solidFill>
                <a:effectLst/>
                <a:latin typeface="Times New Roman" panose="02020603050405020304" pitchFamily="18" charset="0"/>
                <a:cs typeface="Times New Roman" panose="02020603050405020304" pitchFamily="18" charset="0"/>
              </a:rPr>
              <a:t>    function FMAX (X, Y : real ) return real;</a:t>
            </a:r>
          </a:p>
          <a:p>
            <a:pPr marL="0" indent="0">
              <a:buNone/>
            </a:pPr>
            <a:r>
              <a:rPr lang="en-US" sz="3400" b="0" dirty="0">
                <a:solidFill>
                  <a:schemeClr val="bg1"/>
                </a:solidFill>
                <a:effectLst/>
                <a:latin typeface="Times New Roman" panose="02020603050405020304" pitchFamily="18" charset="0"/>
                <a:cs typeface="Times New Roman" panose="02020603050405020304" pitchFamily="18" charset="0"/>
              </a:rPr>
              <a:t>    function FMIN (X, Y : real ) return real;</a:t>
            </a:r>
          </a:p>
          <a:p>
            <a:pPr marL="0" indent="0">
              <a:buNone/>
            </a:pPr>
            <a:r>
              <a:rPr lang="en-US" sz="3400" b="0" dirty="0">
                <a:solidFill>
                  <a:schemeClr val="bg1"/>
                </a:solidFill>
                <a:effectLst/>
                <a:latin typeface="Times New Roman" panose="02020603050405020304" pitchFamily="18" charset="0"/>
                <a:cs typeface="Times New Roman" panose="02020603050405020304" pitchFamily="18" charset="0"/>
              </a:rPr>
              <a:t>    procedure UNIFORM (variable Seed1,Seed2:inout integer; variable X:out real);</a:t>
            </a:r>
          </a:p>
          <a:p>
            <a:pPr marL="0" indent="0">
              <a:buNone/>
            </a:pPr>
            <a:endParaRPr lang="tr-TR" sz="4800" b="0" dirty="0">
              <a:solidFill>
                <a:schemeClr val="bg1"/>
              </a:solidFill>
              <a:effectLst/>
              <a:latin typeface="Times New Roman" panose="02020603050405020304" pitchFamily="18" charset="0"/>
              <a:cs typeface="Times New Roman" panose="02020603050405020304" pitchFamily="18" charset="0"/>
            </a:endParaRPr>
          </a:p>
          <a:p>
            <a:pPr marL="0" indent="0">
              <a:buNone/>
            </a:pPr>
            <a:endParaRPr lang="tr-TR" dirty="0">
              <a:latin typeface="Times New Roman" panose="02020603050405020304" pitchFamily="18" charset="0"/>
              <a:cs typeface="Times New Roman" panose="02020603050405020304" pitchFamily="18" charset="0"/>
            </a:endParaRPr>
          </a:p>
        </p:txBody>
      </p:sp>
      <p:sp>
        <p:nvSpPr>
          <p:cNvPr id="11" name="İçerik Yer Tutucusu 2">
            <a:extLst>
              <a:ext uri="{FF2B5EF4-FFF2-40B4-BE49-F238E27FC236}">
                <a16:creationId xmlns:a16="http://schemas.microsoft.com/office/drawing/2014/main" id="{17A12AB6-6E1E-43BB-9FBA-C851682F989E}"/>
              </a:ext>
            </a:extLst>
          </p:cNvPr>
          <p:cNvSpPr txBox="1">
            <a:spLocks/>
          </p:cNvSpPr>
          <p:nvPr/>
        </p:nvSpPr>
        <p:spPr>
          <a:xfrm>
            <a:off x="6222124" y="840828"/>
            <a:ext cx="4183118" cy="5759668"/>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r>
              <a:rPr lang="en-US" sz="4800" b="0" dirty="0">
                <a:solidFill>
                  <a:schemeClr val="bg1"/>
                </a:solidFill>
                <a:effectLst/>
                <a:latin typeface="Times New Roman" panose="02020603050405020304" pitchFamily="18" charset="0"/>
                <a:cs typeface="Times New Roman" panose="02020603050405020304" pitchFamily="18" charset="0"/>
              </a:rPr>
              <a:t>  </a:t>
            </a:r>
            <a:r>
              <a:rPr lang="en-US" sz="3200" b="0" dirty="0">
                <a:solidFill>
                  <a:schemeClr val="bg1"/>
                </a:solidFill>
                <a:effectLst/>
                <a:latin typeface="Times New Roman" panose="02020603050405020304" pitchFamily="18" charset="0"/>
                <a:cs typeface="Times New Roman" panose="02020603050405020304" pitchFamily="18" charset="0"/>
              </a:rPr>
              <a:t> </a:t>
            </a:r>
            <a:r>
              <a:rPr lang="en-US" sz="4000" b="0" dirty="0">
                <a:solidFill>
                  <a:schemeClr val="bg1"/>
                </a:solidFill>
                <a:effectLst/>
                <a:latin typeface="Times New Roman" panose="02020603050405020304" pitchFamily="18" charset="0"/>
                <a:cs typeface="Times New Roman" panose="02020603050405020304" pitchFamily="18" charset="0"/>
              </a:rPr>
              <a:t>function SQRT (X : real ) return real;</a:t>
            </a:r>
          </a:p>
          <a:p>
            <a:pPr marL="0" indent="0">
              <a:buNone/>
            </a:pPr>
            <a:r>
              <a:rPr lang="en-US" sz="4000" b="0" dirty="0">
                <a:solidFill>
                  <a:schemeClr val="bg1"/>
                </a:solidFill>
                <a:effectLst/>
                <a:latin typeface="Times New Roman" panose="02020603050405020304" pitchFamily="18" charset="0"/>
                <a:cs typeface="Times New Roman" panose="02020603050405020304" pitchFamily="18" charset="0"/>
              </a:rPr>
              <a:t>    function CBRT (X : real ) return real;</a:t>
            </a:r>
          </a:p>
          <a:p>
            <a:pPr marL="0" indent="0">
              <a:buNone/>
            </a:pPr>
            <a:r>
              <a:rPr lang="en-US" sz="4000" b="0" dirty="0">
                <a:solidFill>
                  <a:schemeClr val="bg1"/>
                </a:solidFill>
                <a:effectLst/>
                <a:latin typeface="Times New Roman" panose="02020603050405020304" pitchFamily="18" charset="0"/>
                <a:cs typeface="Times New Roman" panose="02020603050405020304" pitchFamily="18" charset="0"/>
              </a:rPr>
              <a:t>    function "**" (X : integer; Y : real) return real;</a:t>
            </a:r>
          </a:p>
          <a:p>
            <a:pPr marL="0" indent="0">
              <a:buNone/>
            </a:pPr>
            <a:r>
              <a:rPr lang="en-US" sz="4000" b="0" dirty="0">
                <a:solidFill>
                  <a:schemeClr val="bg1"/>
                </a:solidFill>
                <a:effectLst/>
                <a:latin typeface="Times New Roman" panose="02020603050405020304" pitchFamily="18" charset="0"/>
                <a:cs typeface="Times New Roman" panose="02020603050405020304" pitchFamily="18" charset="0"/>
              </a:rPr>
              <a:t>    function "**" (X : real; Y : real) return real;</a:t>
            </a:r>
          </a:p>
          <a:p>
            <a:pPr marL="0" indent="0">
              <a:buNone/>
            </a:pPr>
            <a:r>
              <a:rPr lang="en-US" sz="4000" b="0" dirty="0">
                <a:solidFill>
                  <a:schemeClr val="bg1"/>
                </a:solidFill>
                <a:effectLst/>
                <a:latin typeface="Times New Roman" panose="02020603050405020304" pitchFamily="18" charset="0"/>
                <a:cs typeface="Times New Roman" panose="02020603050405020304" pitchFamily="18" charset="0"/>
              </a:rPr>
              <a:t>    function EXP  (X : real ) return real;</a:t>
            </a:r>
          </a:p>
          <a:p>
            <a:pPr marL="0" indent="0">
              <a:buNone/>
            </a:pPr>
            <a:r>
              <a:rPr lang="en-US" sz="4000" b="0" dirty="0">
                <a:solidFill>
                  <a:schemeClr val="bg1"/>
                </a:solidFill>
                <a:effectLst/>
                <a:latin typeface="Times New Roman" panose="02020603050405020304" pitchFamily="18" charset="0"/>
                <a:cs typeface="Times New Roman" panose="02020603050405020304" pitchFamily="18" charset="0"/>
              </a:rPr>
              <a:t>    function LOG (X : real ) return real;</a:t>
            </a:r>
          </a:p>
          <a:p>
            <a:pPr marL="0" indent="0">
              <a:buNone/>
            </a:pPr>
            <a:r>
              <a:rPr lang="en-US" sz="4000" b="0" dirty="0">
                <a:solidFill>
                  <a:schemeClr val="bg1"/>
                </a:solidFill>
                <a:effectLst/>
                <a:latin typeface="Times New Roman" panose="02020603050405020304" pitchFamily="18" charset="0"/>
                <a:cs typeface="Times New Roman" panose="02020603050405020304" pitchFamily="18" charset="0"/>
              </a:rPr>
              <a:t>    function LOG (BASE: positive; X : real) return real;</a:t>
            </a:r>
          </a:p>
          <a:p>
            <a:pPr marL="0" indent="0">
              <a:buNone/>
            </a:pPr>
            <a:r>
              <a:rPr lang="en-US" sz="4000" b="0" dirty="0">
                <a:solidFill>
                  <a:schemeClr val="bg1"/>
                </a:solidFill>
                <a:effectLst/>
                <a:latin typeface="Times New Roman" panose="02020603050405020304" pitchFamily="18" charset="0"/>
                <a:cs typeface="Times New Roman" panose="02020603050405020304" pitchFamily="18" charset="0"/>
              </a:rPr>
              <a:t>    function SIN (X : real ) return real;</a:t>
            </a:r>
          </a:p>
          <a:p>
            <a:pPr marL="0" indent="0">
              <a:buNone/>
            </a:pPr>
            <a:r>
              <a:rPr lang="en-US" sz="4000" b="0" dirty="0">
                <a:solidFill>
                  <a:schemeClr val="bg1"/>
                </a:solidFill>
                <a:effectLst/>
                <a:latin typeface="Times New Roman" panose="02020603050405020304" pitchFamily="18" charset="0"/>
                <a:cs typeface="Times New Roman" panose="02020603050405020304" pitchFamily="18" charset="0"/>
              </a:rPr>
              <a:t>    function COS ( X : real ) return real;</a:t>
            </a:r>
          </a:p>
          <a:p>
            <a:pPr marL="0" indent="0">
              <a:buNone/>
            </a:pPr>
            <a:r>
              <a:rPr lang="en-US" sz="4000" b="0" dirty="0">
                <a:solidFill>
                  <a:schemeClr val="bg1"/>
                </a:solidFill>
                <a:effectLst/>
                <a:latin typeface="Times New Roman" panose="02020603050405020304" pitchFamily="18" charset="0"/>
                <a:cs typeface="Times New Roman" panose="02020603050405020304" pitchFamily="18" charset="0"/>
              </a:rPr>
              <a:t>    function TAN (X : real ) return real;</a:t>
            </a:r>
          </a:p>
          <a:p>
            <a:pPr marL="0" indent="0">
              <a:buNone/>
            </a:pPr>
            <a:r>
              <a:rPr lang="en-US" sz="4000" b="0" dirty="0">
                <a:solidFill>
                  <a:schemeClr val="bg1"/>
                </a:solidFill>
                <a:effectLst/>
                <a:latin typeface="Times New Roman" panose="02020603050405020304" pitchFamily="18" charset="0"/>
                <a:cs typeface="Times New Roman" panose="02020603050405020304" pitchFamily="18" charset="0"/>
              </a:rPr>
              <a:t>    function ASIN (X : real ) return real; </a:t>
            </a:r>
          </a:p>
          <a:p>
            <a:pPr marL="0" indent="0">
              <a:buNone/>
            </a:pPr>
            <a:r>
              <a:rPr lang="en-US" sz="4000" b="0" dirty="0">
                <a:solidFill>
                  <a:schemeClr val="bg1"/>
                </a:solidFill>
                <a:effectLst/>
                <a:latin typeface="Times New Roman" panose="02020603050405020304" pitchFamily="18" charset="0"/>
                <a:cs typeface="Times New Roman" panose="02020603050405020304" pitchFamily="18" charset="0"/>
              </a:rPr>
              <a:t>    function ACOS (X : real ) return real;</a:t>
            </a:r>
          </a:p>
          <a:p>
            <a:pPr marL="0" indent="0">
              <a:buNone/>
            </a:pPr>
            <a:r>
              <a:rPr lang="en-US" sz="4000" b="0" dirty="0">
                <a:solidFill>
                  <a:schemeClr val="bg1"/>
                </a:solidFill>
                <a:effectLst/>
                <a:latin typeface="Times New Roman" panose="02020603050405020304" pitchFamily="18" charset="0"/>
                <a:cs typeface="Times New Roman" panose="02020603050405020304" pitchFamily="18" charset="0"/>
              </a:rPr>
              <a:t>    function ATAN (X : real) return real;</a:t>
            </a:r>
          </a:p>
          <a:p>
            <a:pPr marL="0" indent="0">
              <a:buNone/>
            </a:pPr>
            <a:r>
              <a:rPr lang="en-US" sz="4000" b="0" dirty="0">
                <a:solidFill>
                  <a:schemeClr val="bg1"/>
                </a:solidFill>
                <a:effectLst/>
                <a:latin typeface="Times New Roman" panose="02020603050405020304" pitchFamily="18" charset="0"/>
                <a:cs typeface="Times New Roman" panose="02020603050405020304" pitchFamily="18" charset="0"/>
              </a:rPr>
              <a:t>    function ATAN2 (X : real; Y : real) return real;</a:t>
            </a:r>
          </a:p>
          <a:p>
            <a:pPr marL="0" indent="0">
              <a:buNone/>
            </a:pPr>
            <a:r>
              <a:rPr lang="en-US" sz="4000" b="0" dirty="0">
                <a:solidFill>
                  <a:schemeClr val="bg1"/>
                </a:solidFill>
                <a:effectLst/>
                <a:latin typeface="Times New Roman" panose="02020603050405020304" pitchFamily="18" charset="0"/>
                <a:cs typeface="Times New Roman" panose="02020603050405020304" pitchFamily="18" charset="0"/>
              </a:rPr>
              <a:t>    function SINH (X : real) return real;</a:t>
            </a:r>
          </a:p>
          <a:p>
            <a:pPr marL="0" indent="0">
              <a:buNone/>
            </a:pPr>
            <a:r>
              <a:rPr lang="en-US" sz="4000" b="0" dirty="0">
                <a:solidFill>
                  <a:schemeClr val="bg1"/>
                </a:solidFill>
                <a:effectLst/>
                <a:latin typeface="Times New Roman" panose="02020603050405020304" pitchFamily="18" charset="0"/>
                <a:cs typeface="Times New Roman" panose="02020603050405020304" pitchFamily="18" charset="0"/>
              </a:rPr>
              <a:t>    function COSH (X : real) return real;</a:t>
            </a:r>
          </a:p>
          <a:p>
            <a:pPr marL="0" indent="0">
              <a:buNone/>
            </a:pPr>
            <a:r>
              <a:rPr lang="en-US" sz="4000" b="0" dirty="0">
                <a:solidFill>
                  <a:schemeClr val="bg1"/>
                </a:solidFill>
                <a:effectLst/>
                <a:latin typeface="Times New Roman" panose="02020603050405020304" pitchFamily="18" charset="0"/>
                <a:cs typeface="Times New Roman" panose="02020603050405020304" pitchFamily="18" charset="0"/>
              </a:rPr>
              <a:t>    function TANH (X : real) return real;</a:t>
            </a:r>
          </a:p>
          <a:p>
            <a:pPr marL="0" indent="0">
              <a:buNone/>
            </a:pPr>
            <a:r>
              <a:rPr lang="en-US" sz="4000" b="0" dirty="0">
                <a:solidFill>
                  <a:schemeClr val="bg1"/>
                </a:solidFill>
                <a:effectLst/>
                <a:latin typeface="Times New Roman" panose="02020603050405020304" pitchFamily="18" charset="0"/>
                <a:cs typeface="Times New Roman" panose="02020603050405020304" pitchFamily="18" charset="0"/>
              </a:rPr>
              <a:t>    function ASINH (X : real) return real;</a:t>
            </a:r>
          </a:p>
          <a:p>
            <a:pPr marL="0" indent="0">
              <a:buNone/>
            </a:pPr>
            <a:r>
              <a:rPr lang="en-US" sz="4000" b="0" dirty="0">
                <a:solidFill>
                  <a:schemeClr val="bg1"/>
                </a:solidFill>
                <a:effectLst/>
                <a:latin typeface="Times New Roman" panose="02020603050405020304" pitchFamily="18" charset="0"/>
                <a:cs typeface="Times New Roman" panose="02020603050405020304" pitchFamily="18" charset="0"/>
              </a:rPr>
              <a:t>    function ACOSH (X : real) return real;</a:t>
            </a:r>
          </a:p>
          <a:p>
            <a:pPr marL="0" indent="0">
              <a:buNone/>
            </a:pPr>
            <a:r>
              <a:rPr lang="en-US" sz="4000" b="0" dirty="0">
                <a:solidFill>
                  <a:schemeClr val="bg1"/>
                </a:solidFill>
                <a:effectLst/>
                <a:latin typeface="Times New Roman" panose="02020603050405020304" pitchFamily="18" charset="0"/>
                <a:cs typeface="Times New Roman" panose="02020603050405020304" pitchFamily="18" charset="0"/>
              </a:rPr>
              <a:t>    function ATANH (X : real) return real;</a:t>
            </a:r>
          </a:p>
          <a:p>
            <a:pPr marL="0" indent="0">
              <a:buNone/>
            </a:pPr>
            <a:r>
              <a:rPr lang="tr-TR" sz="4000" b="0" dirty="0">
                <a:solidFill>
                  <a:schemeClr val="bg1"/>
                </a:solidFill>
                <a:effectLst/>
                <a:latin typeface="Times New Roman" panose="02020603050405020304" pitchFamily="18" charset="0"/>
                <a:cs typeface="Times New Roman" panose="02020603050405020304" pitchFamily="18" charset="0"/>
              </a:rPr>
              <a:t>    </a:t>
            </a:r>
            <a:r>
              <a:rPr lang="en-US" sz="4000" b="0" dirty="0">
                <a:solidFill>
                  <a:schemeClr val="bg1"/>
                </a:solidFill>
                <a:effectLst/>
                <a:latin typeface="Times New Roman" panose="02020603050405020304" pitchFamily="18" charset="0"/>
                <a:cs typeface="Times New Roman" panose="02020603050405020304" pitchFamily="18" charset="0"/>
              </a:rPr>
              <a:t>end MATH_REAL;</a:t>
            </a:r>
          </a:p>
          <a:p>
            <a:pPr marL="0" indent="0">
              <a:buFont typeface="Arial" panose="020B0604020202020204" pitchFamily="34" charset="0"/>
              <a:buNone/>
            </a:pP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3010622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845A209-05F7-98E5-55B1-19A73ADA56D6}"/>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A732F53C-E6B5-FDBA-4273-83A8132B8DF7}"/>
              </a:ext>
            </a:extLst>
          </p:cNvPr>
          <p:cNvSpPr txBox="1">
            <a:spLocks/>
          </p:cNvSpPr>
          <p:nvPr/>
        </p:nvSpPr>
        <p:spPr bwMode="auto">
          <a:xfrm>
            <a:off x="92747" y="46124"/>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16</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8</a:t>
            </a:r>
            <a:r>
              <a:rPr lang="en-GB" sz="4000" b="1" dirty="0">
                <a:solidFill>
                  <a:srgbClr val="FF0000"/>
                </a:solidFill>
                <a:latin typeface="Tw Cen MT (Headings)"/>
                <a:ea typeface="+mj-ea"/>
                <a:cs typeface="+mj-cs"/>
              </a:rPr>
              <a:t> </a:t>
            </a:r>
            <a:r>
              <a:rPr lang="tr-TR" sz="4000" b="1" dirty="0">
                <a:solidFill>
                  <a:schemeClr val="bg1"/>
                </a:solidFill>
                <a:latin typeface="Tw Cen MT (Body)"/>
                <a:ea typeface="+mj-ea"/>
                <a:cs typeface="Times New Roman" panose="02020603050405020304" pitchFamily="18" charset="0"/>
              </a:rPr>
              <a:t>Standard </a:t>
            </a:r>
            <a:r>
              <a:rPr lang="tr-TR" sz="4000" b="1" dirty="0" err="1">
                <a:solidFill>
                  <a:schemeClr val="bg1"/>
                </a:solidFill>
                <a:latin typeface="Tw Cen MT (Body)"/>
                <a:ea typeface="+mj-ea"/>
                <a:cs typeface="Times New Roman" panose="02020603050405020304" pitchFamily="18" charset="0"/>
              </a:rPr>
              <a:t>Multivalue</a:t>
            </a:r>
            <a:r>
              <a:rPr lang="tr-TR" sz="4000" b="1" dirty="0">
                <a:solidFill>
                  <a:schemeClr val="bg1"/>
                </a:solidFill>
                <a:latin typeface="Tw Cen MT (Body)"/>
                <a:ea typeface="+mj-ea"/>
                <a:cs typeface="Times New Roman" panose="02020603050405020304" pitchFamily="18" charset="0"/>
              </a:rPr>
              <a:t> </a:t>
            </a:r>
            <a:r>
              <a:rPr lang="tr-TR" sz="4000" b="1" dirty="0" err="1">
                <a:solidFill>
                  <a:schemeClr val="bg1"/>
                </a:solidFill>
                <a:latin typeface="Tw Cen MT (Body)"/>
                <a:ea typeface="+mj-ea"/>
                <a:cs typeface="Times New Roman" panose="02020603050405020304" pitchFamily="18" charset="0"/>
              </a:rPr>
              <a:t>Logic</a:t>
            </a:r>
            <a:r>
              <a:rPr lang="tr-TR" sz="4000" b="1" dirty="0">
                <a:solidFill>
                  <a:schemeClr val="bg1"/>
                </a:solidFill>
                <a:latin typeface="Tw Cen MT (Body)"/>
                <a:ea typeface="+mj-ea"/>
                <a:cs typeface="Times New Roman" panose="02020603050405020304" pitchFamily="18" charset="0"/>
              </a:rPr>
              <a:t> </a:t>
            </a:r>
            <a:r>
              <a:rPr lang="tr-TR" sz="4000" b="1" dirty="0" err="1">
                <a:solidFill>
                  <a:schemeClr val="bg1"/>
                </a:solidFill>
                <a:latin typeface="Tw Cen MT (Body)"/>
                <a:ea typeface="+mj-ea"/>
                <a:cs typeface="Times New Roman" panose="02020603050405020304" pitchFamily="18" charset="0"/>
              </a:rPr>
              <a:t>Package</a:t>
            </a:r>
            <a:endParaRPr lang="en-GB" sz="4000" b="1" i="1" dirty="0">
              <a:solidFill>
                <a:schemeClr val="bg1"/>
              </a:solidFill>
              <a:latin typeface="Tw Cen MT (Body)"/>
              <a:cs typeface="Times New Roman" panose="02020603050405020304" pitchFamily="18" charset="0"/>
            </a:endParaRPr>
          </a:p>
        </p:txBody>
      </p:sp>
      <p:pic>
        <p:nvPicPr>
          <p:cNvPr id="6" name="Resim 5">
            <a:extLst>
              <a:ext uri="{FF2B5EF4-FFF2-40B4-BE49-F238E27FC236}">
                <a16:creationId xmlns:a16="http://schemas.microsoft.com/office/drawing/2014/main" id="{3FB77DD6-ED18-4996-A7D6-90E7A83BEA6F}"/>
              </a:ext>
            </a:extLst>
          </p:cNvPr>
          <p:cNvPicPr>
            <a:picLocks noChangeAspect="1"/>
          </p:cNvPicPr>
          <p:nvPr/>
        </p:nvPicPr>
        <p:blipFill>
          <a:blip r:embed="rId3"/>
          <a:stretch>
            <a:fillRect/>
          </a:stretch>
        </p:blipFill>
        <p:spPr>
          <a:xfrm>
            <a:off x="1324304" y="588578"/>
            <a:ext cx="8936016" cy="6143297"/>
          </a:xfrm>
          <a:prstGeom prst="rect">
            <a:avLst/>
          </a:prstGeom>
        </p:spPr>
      </p:pic>
      <p:sp>
        <p:nvSpPr>
          <p:cNvPr id="9" name="TextBox 14">
            <a:extLst>
              <a:ext uri="{FF2B5EF4-FFF2-40B4-BE49-F238E27FC236}">
                <a16:creationId xmlns:a16="http://schemas.microsoft.com/office/drawing/2014/main" id="{05FD5F26-55C4-4297-A8DB-3D08ED68C3C0}"/>
              </a:ext>
            </a:extLst>
          </p:cNvPr>
          <p:cNvSpPr txBox="1"/>
          <p:nvPr/>
        </p:nvSpPr>
        <p:spPr>
          <a:xfrm>
            <a:off x="5561598" y="759108"/>
            <a:ext cx="4592924" cy="253916"/>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050" u="sng" dirty="0">
                <a:solidFill>
                  <a:srgbClr val="0070C0"/>
                </a:solidFill>
              </a:rPr>
              <a:t>https://www.hdlworks.com/hdl_corner/vhdl_ref/VHDLContents/StdLogic1164.htm</a:t>
            </a:r>
          </a:p>
        </p:txBody>
      </p:sp>
    </p:spTree>
    <p:extLst>
      <p:ext uri="{BB962C8B-B14F-4D97-AF65-F5344CB8AC3E}">
        <p14:creationId xmlns:p14="http://schemas.microsoft.com/office/powerpoint/2010/main" val="19490181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2E382165-E7B4-F9FE-6F58-B80AE03B83E1}"/>
            </a:ext>
          </a:extLst>
        </p:cNvPr>
        <p:cNvGrpSpPr/>
        <p:nvPr/>
      </p:nvGrpSpPr>
      <p:grpSpPr>
        <a:xfrm>
          <a:off x="0" y="0"/>
          <a:ext cx="0" cy="0"/>
          <a:chOff x="0" y="0"/>
          <a:chExt cx="0" cy="0"/>
        </a:xfrm>
      </p:grpSpPr>
      <p:sp>
        <p:nvSpPr>
          <p:cNvPr id="5" name="Content Placeholder 2">
            <a:extLst>
              <a:ext uri="{FF2B5EF4-FFF2-40B4-BE49-F238E27FC236}">
                <a16:creationId xmlns:a16="http://schemas.microsoft.com/office/drawing/2014/main" id="{A9B5907B-94F1-1829-6A56-75EB0DFDFCC7}"/>
              </a:ext>
            </a:extLst>
          </p:cNvPr>
          <p:cNvSpPr txBox="1">
            <a:spLocks/>
          </p:cNvSpPr>
          <p:nvPr/>
        </p:nvSpPr>
        <p:spPr bwMode="auto">
          <a:xfrm>
            <a:off x="1168" y="0"/>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4</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7,8,9</a:t>
            </a:r>
            <a:r>
              <a:rPr lang="en-GB" sz="4000" b="1" dirty="0">
                <a:solidFill>
                  <a:srgbClr val="FF0000"/>
                </a:solidFill>
                <a:latin typeface="Tw Cen MT (Headings)"/>
                <a:ea typeface="+mj-ea"/>
                <a:cs typeface="+mj-cs"/>
              </a:rPr>
              <a:t> </a:t>
            </a:r>
            <a:r>
              <a:rPr lang="tr-TR" sz="3200" b="1" dirty="0">
                <a:solidFill>
                  <a:schemeClr val="bg1"/>
                </a:solidFill>
                <a:latin typeface="Tw Cen MT (Body)"/>
                <a:ea typeface="+mj-ea"/>
                <a:cs typeface="Times New Roman" panose="02020603050405020304" pitchFamily="18" charset="0"/>
              </a:rPr>
              <a:t>PACKAGE DECLARATIONS,BODIES,INSTANTIATION </a:t>
            </a:r>
            <a:endParaRPr lang="en-GB" sz="3200" b="1" i="1" dirty="0">
              <a:solidFill>
                <a:schemeClr val="bg1"/>
              </a:solidFill>
              <a:latin typeface="Tw Cen MT (Body)"/>
              <a:cs typeface="Times New Roman" panose="02020603050405020304" pitchFamily="18" charset="0"/>
            </a:endParaRPr>
          </a:p>
        </p:txBody>
      </p:sp>
      <p:sp>
        <p:nvSpPr>
          <p:cNvPr id="7" name="Content Placeholder 2">
            <a:extLst>
              <a:ext uri="{FF2B5EF4-FFF2-40B4-BE49-F238E27FC236}">
                <a16:creationId xmlns:a16="http://schemas.microsoft.com/office/drawing/2014/main" id="{48E7E3D4-A251-10AD-8EC7-594D3ACA7DC5}"/>
              </a:ext>
            </a:extLst>
          </p:cNvPr>
          <p:cNvSpPr txBox="1">
            <a:spLocks/>
          </p:cNvSpPr>
          <p:nvPr/>
        </p:nvSpPr>
        <p:spPr>
          <a:xfrm>
            <a:off x="678728" y="764579"/>
            <a:ext cx="5060434" cy="574223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sz="2000" dirty="0">
                <a:solidFill>
                  <a:schemeClr val="bg1"/>
                </a:solidFill>
                <a:latin typeface="Times New Roman" panose="02020603050405020304" pitchFamily="18" charset="0"/>
                <a:cs typeface="Times New Roman" panose="02020603050405020304" pitchFamily="18" charset="0"/>
              </a:rPr>
              <a:t>Package declarations define the </a:t>
            </a:r>
            <a:r>
              <a:rPr lang="en-US" sz="2000" b="1" dirty="0">
                <a:solidFill>
                  <a:schemeClr val="bg1"/>
                </a:solidFill>
                <a:latin typeface="Times New Roman" panose="02020603050405020304" pitchFamily="18" charset="0"/>
                <a:cs typeface="Times New Roman" panose="02020603050405020304" pitchFamily="18" charset="0"/>
              </a:rPr>
              <a:t>interface</a:t>
            </a:r>
            <a:r>
              <a:rPr lang="en-US" sz="2000" dirty="0">
                <a:solidFill>
                  <a:schemeClr val="bg1"/>
                </a:solidFill>
                <a:latin typeface="Times New Roman" panose="02020603050405020304" pitchFamily="18" charset="0"/>
                <a:cs typeface="Times New Roman" panose="02020603050405020304" pitchFamily="18" charset="0"/>
              </a:rPr>
              <a:t> of a package, including constants, types, subprograms, and generics</a:t>
            </a:r>
            <a:endParaRPr lang="tr-TR" sz="2000" dirty="0">
              <a:solidFill>
                <a:schemeClr val="bg1"/>
              </a:solidFill>
              <a:latin typeface="Times New Roman" panose="02020603050405020304" pitchFamily="18" charset="0"/>
              <a:cs typeface="Times New Roman" panose="02020603050405020304" pitchFamily="18" charset="0"/>
            </a:endParaRPr>
          </a:p>
          <a:p>
            <a:r>
              <a:rPr lang="en-US" sz="2000" dirty="0">
                <a:solidFill>
                  <a:schemeClr val="bg1"/>
                </a:solidFill>
                <a:latin typeface="Times New Roman" panose="02020603050405020304" pitchFamily="18" charset="0"/>
                <a:cs typeface="Times New Roman" panose="02020603050405020304" pitchFamily="18" charset="0"/>
              </a:rPr>
              <a:t>Items declared in a package can be made visible in other design units through selection or use clauses</a:t>
            </a:r>
            <a:endParaRPr lang="tr-TR" sz="2000" dirty="0">
              <a:solidFill>
                <a:schemeClr val="bg1"/>
              </a:solidFill>
              <a:latin typeface="Times New Roman" panose="02020603050405020304" pitchFamily="18" charset="0"/>
              <a:cs typeface="Times New Roman" panose="02020603050405020304" pitchFamily="18" charset="0"/>
            </a:endParaRPr>
          </a:p>
          <a:p>
            <a:r>
              <a:rPr lang="en-US" sz="2000" dirty="0">
                <a:solidFill>
                  <a:schemeClr val="bg1"/>
                </a:solidFill>
                <a:latin typeface="Times New Roman" panose="02020603050405020304" pitchFamily="18" charset="0"/>
                <a:cs typeface="Times New Roman" panose="02020603050405020304" pitchFamily="18" charset="0"/>
              </a:rPr>
              <a:t>A package body must match its corresponding package declaration and follow it in the same declarative region</a:t>
            </a:r>
            <a:endParaRPr lang="tr-TR" sz="2000" dirty="0">
              <a:solidFill>
                <a:schemeClr val="bg1"/>
              </a:solidFill>
              <a:latin typeface="Times New Roman" panose="02020603050405020304" pitchFamily="18" charset="0"/>
              <a:cs typeface="Times New Roman" panose="02020603050405020304" pitchFamily="18" charset="0"/>
            </a:endParaRPr>
          </a:p>
          <a:p>
            <a:r>
              <a:rPr lang="en-US" altLang="tr-TR" sz="2000" dirty="0">
                <a:solidFill>
                  <a:schemeClr val="bg1"/>
                </a:solidFill>
                <a:latin typeface="Times New Roman" panose="02020603050405020304" pitchFamily="18" charset="0"/>
                <a:cs typeface="Times New Roman" panose="02020603050405020304" pitchFamily="18" charset="0"/>
              </a:rPr>
              <a:t>Package instantiation declarations create an instance of an uninstantiated package, associating actuals with generics through a generic map aspect</a:t>
            </a:r>
            <a:endParaRPr lang="tr-TR" altLang="tr-TR" sz="2000" dirty="0">
              <a:solidFill>
                <a:schemeClr val="bg1"/>
              </a:solidFill>
              <a:latin typeface="Times New Roman" panose="02020603050405020304" pitchFamily="18" charset="0"/>
              <a:cs typeface="Times New Roman" panose="02020603050405020304" pitchFamily="18" charset="0"/>
            </a:endParaRPr>
          </a:p>
          <a:p>
            <a:pPr marL="0" indent="0">
              <a:lnSpc>
                <a:spcPct val="110000"/>
              </a:lnSpc>
              <a:buFont typeface="Arial" panose="020B0604020202020204" pitchFamily="34" charset="0"/>
              <a:buNone/>
            </a:pPr>
            <a:br>
              <a:rPr lang="tr-TR" altLang="tr-TR" sz="2700" dirty="0">
                <a:solidFill>
                  <a:schemeClr val="bg1"/>
                </a:solidFill>
                <a:latin typeface="Times New Roman" panose="02020603050405020304" pitchFamily="18" charset="0"/>
                <a:cs typeface="Times New Roman" panose="02020603050405020304" pitchFamily="18" charset="0"/>
              </a:rPr>
            </a:br>
            <a:endParaRPr lang="tr-TR" altLang="tr-TR" sz="2700" dirty="0">
              <a:solidFill>
                <a:schemeClr val="bg1"/>
              </a:solidFill>
              <a:latin typeface="Times New Roman" panose="02020603050405020304" pitchFamily="18" charset="0"/>
              <a:cs typeface="Times New Roman" panose="02020603050405020304" pitchFamily="18" charset="0"/>
            </a:endParaRPr>
          </a:p>
          <a:p>
            <a:pPr>
              <a:lnSpc>
                <a:spcPct val="110000"/>
              </a:lnSpc>
            </a:pPr>
            <a:endParaRPr lang="en-US" sz="2700" dirty="0">
              <a:latin typeface="Times New Roman" panose="02020603050405020304" pitchFamily="18" charset="0"/>
              <a:ea typeface="Calibri" panose="020F0502020204030204" pitchFamily="34" charset="0"/>
              <a:cs typeface="Times New Roman" panose="02020603050405020304" pitchFamily="18" charset="0"/>
            </a:endParaRPr>
          </a:p>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200" dirty="0">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
        <p:nvSpPr>
          <p:cNvPr id="6" name="İçerik Yer Tutucusu 6">
            <a:extLst>
              <a:ext uri="{FF2B5EF4-FFF2-40B4-BE49-F238E27FC236}">
                <a16:creationId xmlns:a16="http://schemas.microsoft.com/office/drawing/2014/main" id="{0523122A-4823-3313-5B30-5EFFBB455595}"/>
              </a:ext>
            </a:extLst>
          </p:cNvPr>
          <p:cNvSpPr>
            <a:spLocks noGrp="1"/>
          </p:cNvSpPr>
          <p:nvPr>
            <p:ph idx="1"/>
          </p:nvPr>
        </p:nvSpPr>
        <p:spPr>
          <a:xfrm>
            <a:off x="5868956" y="1078713"/>
            <a:ext cx="3172408" cy="5321329"/>
          </a:xfrm>
        </p:spPr>
        <p:txBody>
          <a:bodyPr>
            <a:noAutofit/>
          </a:bodyPr>
          <a:lstStyle/>
          <a:p>
            <a:pPr marL="0" indent="0">
              <a:spcBef>
                <a:spcPts val="0"/>
              </a:spcBef>
              <a:buNone/>
            </a:pPr>
            <a:r>
              <a:rPr lang="tr-TR" sz="1100" b="1" dirty="0" err="1">
                <a:solidFill>
                  <a:schemeClr val="bg1"/>
                </a:solidFill>
                <a:latin typeface="Times New Roman" panose="02020603050405020304" pitchFamily="18" charset="0"/>
                <a:cs typeface="Times New Roman" panose="02020603050405020304" pitchFamily="18" charset="0"/>
              </a:rPr>
              <a:t>library</a:t>
            </a:r>
            <a:r>
              <a:rPr lang="tr-TR" sz="1100" b="1" dirty="0">
                <a:solidFill>
                  <a:schemeClr val="bg1"/>
                </a:solidFill>
                <a:latin typeface="Times New Roman" panose="02020603050405020304" pitchFamily="18" charset="0"/>
                <a:cs typeface="Times New Roman" panose="02020603050405020304" pitchFamily="18" charset="0"/>
              </a:rPr>
              <a:t> IEEE;</a:t>
            </a:r>
          </a:p>
          <a:p>
            <a:pPr marL="0" indent="0">
              <a:spcBef>
                <a:spcPts val="0"/>
              </a:spcBef>
              <a:buNone/>
            </a:pPr>
            <a:r>
              <a:rPr lang="tr-TR" sz="1100" b="1" dirty="0" err="1">
                <a:solidFill>
                  <a:schemeClr val="bg1"/>
                </a:solidFill>
                <a:latin typeface="Times New Roman" panose="02020603050405020304" pitchFamily="18" charset="0"/>
                <a:cs typeface="Times New Roman" panose="02020603050405020304" pitchFamily="18" charset="0"/>
              </a:rPr>
              <a:t>use</a:t>
            </a:r>
            <a:r>
              <a:rPr lang="tr-TR" sz="1100" b="1" dirty="0">
                <a:solidFill>
                  <a:schemeClr val="bg1"/>
                </a:solidFill>
                <a:latin typeface="Times New Roman" panose="02020603050405020304" pitchFamily="18" charset="0"/>
                <a:cs typeface="Times New Roman" panose="02020603050405020304" pitchFamily="18" charset="0"/>
              </a:rPr>
              <a:t> IEEE.std_logic_1164.all;</a:t>
            </a:r>
          </a:p>
          <a:p>
            <a:pPr marL="0" indent="0">
              <a:spcBef>
                <a:spcPts val="0"/>
              </a:spcBef>
              <a:buNone/>
            </a:pP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package </a:t>
            </a:r>
            <a:r>
              <a:rPr lang="tr-TR" sz="1100" b="1" dirty="0" err="1">
                <a:solidFill>
                  <a:schemeClr val="bg1"/>
                </a:solidFill>
                <a:latin typeface="Times New Roman" panose="02020603050405020304" pitchFamily="18" charset="0"/>
                <a:cs typeface="Times New Roman" panose="02020603050405020304" pitchFamily="18" charset="0"/>
              </a:rPr>
              <a:t>mypackage</a:t>
            </a:r>
            <a:r>
              <a:rPr lang="tr-TR" sz="1100" b="1" dirty="0">
                <a:solidFill>
                  <a:schemeClr val="bg1"/>
                </a:solidFill>
                <a:latin typeface="Times New Roman" panose="02020603050405020304" pitchFamily="18" charset="0"/>
                <a:cs typeface="Times New Roman" panose="02020603050405020304" pitchFamily="18" charset="0"/>
              </a:rPr>
              <a:t> is</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constant </a:t>
            </a:r>
            <a:r>
              <a:rPr lang="tr-TR" sz="1100" b="1" dirty="0" err="1">
                <a:solidFill>
                  <a:schemeClr val="bg1"/>
                </a:solidFill>
                <a:latin typeface="Times New Roman" panose="02020603050405020304" pitchFamily="18" charset="0"/>
                <a:cs typeface="Times New Roman" panose="02020603050405020304" pitchFamily="18" charset="0"/>
              </a:rPr>
              <a:t>default_value</a:t>
            </a:r>
            <a:r>
              <a:rPr lang="tr-TR" sz="1100" b="1" dirty="0">
                <a:solidFill>
                  <a:schemeClr val="bg1"/>
                </a:solidFill>
                <a:latin typeface="Times New Roman" panose="02020603050405020304" pitchFamily="18" charset="0"/>
                <a:cs typeface="Times New Roman" panose="02020603050405020304" pitchFamily="18" charset="0"/>
              </a:rPr>
              <a:t>: integer := 10; </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function </a:t>
            </a:r>
            <a:r>
              <a:rPr lang="tr-TR" sz="1100" b="1" dirty="0" err="1">
                <a:solidFill>
                  <a:schemeClr val="bg1"/>
                </a:solidFill>
                <a:latin typeface="Times New Roman" panose="02020603050405020304" pitchFamily="18" charset="0"/>
                <a:cs typeface="Times New Roman" panose="02020603050405020304" pitchFamily="18" charset="0"/>
              </a:rPr>
              <a:t>double</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value</a:t>
            </a:r>
            <a:r>
              <a:rPr lang="tr-TR" sz="1100" b="1" dirty="0">
                <a:solidFill>
                  <a:schemeClr val="bg1"/>
                </a:solidFill>
                <a:latin typeface="Times New Roman" panose="02020603050405020304" pitchFamily="18" charset="0"/>
                <a:cs typeface="Times New Roman" panose="02020603050405020304" pitchFamily="18" charset="0"/>
              </a:rPr>
              <a:t>: integer) </a:t>
            </a:r>
            <a:r>
              <a:rPr lang="tr-TR" sz="1100" b="1" dirty="0" err="1">
                <a:solidFill>
                  <a:schemeClr val="bg1"/>
                </a:solidFill>
                <a:latin typeface="Times New Roman" panose="02020603050405020304" pitchFamily="18" charset="0"/>
                <a:cs typeface="Times New Roman" panose="02020603050405020304" pitchFamily="18" charset="0"/>
              </a:rPr>
              <a:t>return</a:t>
            </a:r>
            <a:r>
              <a:rPr lang="tr-TR" sz="1100" b="1" dirty="0">
                <a:solidFill>
                  <a:schemeClr val="bg1"/>
                </a:solidFill>
                <a:latin typeface="Times New Roman" panose="02020603050405020304" pitchFamily="18" charset="0"/>
                <a:cs typeface="Times New Roman" panose="02020603050405020304" pitchFamily="18" charset="0"/>
              </a:rPr>
              <a:t> integer; </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function triple(</a:t>
            </a:r>
            <a:r>
              <a:rPr lang="tr-TR" sz="1100" b="1" dirty="0" err="1">
                <a:solidFill>
                  <a:schemeClr val="bg1"/>
                </a:solidFill>
                <a:latin typeface="Times New Roman" panose="02020603050405020304" pitchFamily="18" charset="0"/>
                <a:cs typeface="Times New Roman" panose="02020603050405020304" pitchFamily="18" charset="0"/>
              </a:rPr>
              <a:t>value</a:t>
            </a:r>
            <a:r>
              <a:rPr lang="tr-TR" sz="1100" b="1" dirty="0">
                <a:solidFill>
                  <a:schemeClr val="bg1"/>
                </a:solidFill>
                <a:latin typeface="Times New Roman" panose="02020603050405020304" pitchFamily="18" charset="0"/>
                <a:cs typeface="Times New Roman" panose="02020603050405020304" pitchFamily="18" charset="0"/>
              </a:rPr>
              <a:t>: integer) </a:t>
            </a:r>
            <a:r>
              <a:rPr lang="tr-TR" sz="1100" b="1" dirty="0" err="1">
                <a:solidFill>
                  <a:schemeClr val="bg1"/>
                </a:solidFill>
                <a:latin typeface="Times New Roman" panose="02020603050405020304" pitchFamily="18" charset="0"/>
                <a:cs typeface="Times New Roman" panose="02020603050405020304" pitchFamily="18" charset="0"/>
              </a:rPr>
              <a:t>return</a:t>
            </a:r>
            <a:r>
              <a:rPr lang="tr-TR" sz="1100" b="1" dirty="0">
                <a:solidFill>
                  <a:schemeClr val="bg1"/>
                </a:solidFill>
                <a:latin typeface="Times New Roman" panose="02020603050405020304" pitchFamily="18" charset="0"/>
                <a:cs typeface="Times New Roman" panose="02020603050405020304" pitchFamily="18" charset="0"/>
              </a:rPr>
              <a:t> integer; </a:t>
            </a:r>
          </a:p>
          <a:p>
            <a:pPr marL="0" indent="0">
              <a:spcBef>
                <a:spcPts val="0"/>
              </a:spcBef>
              <a:buNone/>
            </a:pPr>
            <a:r>
              <a:rPr lang="tr-TR" sz="1100" b="1" dirty="0" err="1">
                <a:solidFill>
                  <a:schemeClr val="bg1"/>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package </a:t>
            </a:r>
            <a:r>
              <a:rPr lang="tr-TR" sz="1100" b="1" dirty="0" err="1">
                <a:solidFill>
                  <a:schemeClr val="bg1"/>
                </a:solidFill>
                <a:latin typeface="Times New Roman" panose="02020603050405020304" pitchFamily="18" charset="0"/>
                <a:cs typeface="Times New Roman" panose="02020603050405020304" pitchFamily="18" charset="0"/>
              </a:rPr>
              <a:t>mypackage</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package body </a:t>
            </a:r>
            <a:r>
              <a:rPr lang="tr-TR" sz="1100" b="1" dirty="0" err="1">
                <a:solidFill>
                  <a:schemeClr val="bg1"/>
                </a:solidFill>
                <a:latin typeface="Times New Roman" panose="02020603050405020304" pitchFamily="18" charset="0"/>
                <a:cs typeface="Times New Roman" panose="02020603050405020304" pitchFamily="18" charset="0"/>
              </a:rPr>
              <a:t>mypackage</a:t>
            </a:r>
            <a:r>
              <a:rPr lang="tr-TR" sz="1100" b="1" dirty="0">
                <a:solidFill>
                  <a:schemeClr val="bg1"/>
                </a:solidFill>
                <a:latin typeface="Times New Roman" panose="02020603050405020304" pitchFamily="18" charset="0"/>
                <a:cs typeface="Times New Roman" panose="02020603050405020304" pitchFamily="18" charset="0"/>
              </a:rPr>
              <a:t> is</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function </a:t>
            </a:r>
            <a:r>
              <a:rPr lang="tr-TR" sz="1100" b="1" dirty="0" err="1">
                <a:solidFill>
                  <a:schemeClr val="bg1"/>
                </a:solidFill>
                <a:latin typeface="Times New Roman" panose="02020603050405020304" pitchFamily="18" charset="0"/>
                <a:cs typeface="Times New Roman" panose="02020603050405020304" pitchFamily="18" charset="0"/>
              </a:rPr>
              <a:t>double</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value</a:t>
            </a:r>
            <a:r>
              <a:rPr lang="tr-TR" sz="1100" b="1" dirty="0">
                <a:solidFill>
                  <a:schemeClr val="bg1"/>
                </a:solidFill>
                <a:latin typeface="Times New Roman" panose="02020603050405020304" pitchFamily="18" charset="0"/>
                <a:cs typeface="Times New Roman" panose="02020603050405020304" pitchFamily="18" charset="0"/>
              </a:rPr>
              <a:t>: integer) </a:t>
            </a:r>
            <a:r>
              <a:rPr lang="tr-TR" sz="1100" b="1" dirty="0" err="1">
                <a:solidFill>
                  <a:schemeClr val="bg1"/>
                </a:solidFill>
                <a:latin typeface="Times New Roman" panose="02020603050405020304" pitchFamily="18" charset="0"/>
                <a:cs typeface="Times New Roman" panose="02020603050405020304" pitchFamily="18" charset="0"/>
              </a:rPr>
              <a:t>return</a:t>
            </a:r>
            <a:r>
              <a:rPr lang="tr-TR" sz="1100" b="1" dirty="0">
                <a:solidFill>
                  <a:schemeClr val="bg1"/>
                </a:solidFill>
                <a:latin typeface="Times New Roman" panose="02020603050405020304" pitchFamily="18" charset="0"/>
                <a:cs typeface="Times New Roman" panose="02020603050405020304" pitchFamily="18" charset="0"/>
              </a:rPr>
              <a:t> integer is</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begin</a:t>
            </a: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return</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value</a:t>
            </a:r>
            <a:r>
              <a:rPr lang="tr-TR" sz="1100" b="1" dirty="0">
                <a:solidFill>
                  <a:schemeClr val="bg1"/>
                </a:solidFill>
                <a:latin typeface="Times New Roman" panose="02020603050405020304" pitchFamily="18" charset="0"/>
                <a:cs typeface="Times New Roman" panose="02020603050405020304" pitchFamily="18" charset="0"/>
              </a:rPr>
              <a:t> * 2; </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function </a:t>
            </a:r>
            <a:r>
              <a:rPr lang="tr-TR" sz="1100" b="1" dirty="0" err="1">
                <a:solidFill>
                  <a:schemeClr val="bg1"/>
                </a:solidFill>
                <a:latin typeface="Times New Roman" panose="02020603050405020304" pitchFamily="18" charset="0"/>
                <a:cs typeface="Times New Roman" panose="02020603050405020304" pitchFamily="18" charset="0"/>
              </a:rPr>
              <a:t>double</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function triple(</a:t>
            </a:r>
            <a:r>
              <a:rPr lang="tr-TR" sz="1100" b="1" dirty="0" err="1">
                <a:solidFill>
                  <a:schemeClr val="bg1"/>
                </a:solidFill>
                <a:latin typeface="Times New Roman" panose="02020603050405020304" pitchFamily="18" charset="0"/>
                <a:cs typeface="Times New Roman" panose="02020603050405020304" pitchFamily="18" charset="0"/>
              </a:rPr>
              <a:t>value</a:t>
            </a:r>
            <a:r>
              <a:rPr lang="tr-TR" sz="1100" b="1" dirty="0">
                <a:solidFill>
                  <a:schemeClr val="bg1"/>
                </a:solidFill>
                <a:latin typeface="Times New Roman" panose="02020603050405020304" pitchFamily="18" charset="0"/>
                <a:cs typeface="Times New Roman" panose="02020603050405020304" pitchFamily="18" charset="0"/>
              </a:rPr>
              <a:t>: integer) </a:t>
            </a:r>
            <a:r>
              <a:rPr lang="tr-TR" sz="1100" b="1" dirty="0" err="1">
                <a:solidFill>
                  <a:schemeClr val="bg1"/>
                </a:solidFill>
                <a:latin typeface="Times New Roman" panose="02020603050405020304" pitchFamily="18" charset="0"/>
                <a:cs typeface="Times New Roman" panose="02020603050405020304" pitchFamily="18" charset="0"/>
              </a:rPr>
              <a:t>return</a:t>
            </a:r>
            <a:r>
              <a:rPr lang="tr-TR" sz="1100" b="1" dirty="0">
                <a:solidFill>
                  <a:schemeClr val="bg1"/>
                </a:solidFill>
                <a:latin typeface="Times New Roman" panose="02020603050405020304" pitchFamily="18" charset="0"/>
                <a:cs typeface="Times New Roman" panose="02020603050405020304" pitchFamily="18" charset="0"/>
              </a:rPr>
              <a:t> integer is</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begin</a:t>
            </a: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return</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value</a:t>
            </a:r>
            <a:r>
              <a:rPr lang="tr-TR" sz="1100" b="1" dirty="0">
                <a:solidFill>
                  <a:schemeClr val="bg1"/>
                </a:solidFill>
                <a:latin typeface="Times New Roman" panose="02020603050405020304" pitchFamily="18" charset="0"/>
                <a:cs typeface="Times New Roman" panose="02020603050405020304" pitchFamily="18" charset="0"/>
              </a:rPr>
              <a:t> * 3; </a:t>
            </a:r>
          </a:p>
          <a:p>
            <a:pPr marL="0" indent="0">
              <a:spcBef>
                <a:spcPts val="0"/>
              </a:spcBef>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function triple;</a:t>
            </a:r>
          </a:p>
          <a:p>
            <a:pPr marL="0" indent="0">
              <a:spcBef>
                <a:spcPts val="0"/>
              </a:spcBef>
              <a:buNone/>
            </a:pPr>
            <a:r>
              <a:rPr lang="tr-TR" sz="1100" b="1" dirty="0" err="1">
                <a:solidFill>
                  <a:schemeClr val="bg1"/>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package body </a:t>
            </a:r>
            <a:r>
              <a:rPr lang="tr-TR" sz="1100" b="1" dirty="0" err="1">
                <a:solidFill>
                  <a:schemeClr val="bg1"/>
                </a:solidFill>
                <a:latin typeface="Times New Roman" panose="02020603050405020304" pitchFamily="18" charset="0"/>
                <a:cs typeface="Times New Roman" panose="02020603050405020304" pitchFamily="18" charset="0"/>
              </a:rPr>
              <a:t>mypackage</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None/>
            </a:pP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None/>
            </a:pPr>
            <a:endParaRPr lang="tr-TR" sz="1100" b="1" dirty="0" err="1">
              <a:solidFill>
                <a:schemeClr val="bg1"/>
              </a:solidFill>
              <a:latin typeface="Times New Roman" panose="02020603050405020304" pitchFamily="18" charset="0"/>
              <a:cs typeface="Times New Roman" panose="02020603050405020304" pitchFamily="18" charset="0"/>
            </a:endParaRPr>
          </a:p>
        </p:txBody>
      </p:sp>
      <p:sp>
        <p:nvSpPr>
          <p:cNvPr id="8" name="Content Placeholder 2">
            <a:extLst>
              <a:ext uri="{FF2B5EF4-FFF2-40B4-BE49-F238E27FC236}">
                <a16:creationId xmlns:a16="http://schemas.microsoft.com/office/drawing/2014/main" id="{A5ABB2DE-945C-CFEF-F032-36F4E78F498B}"/>
              </a:ext>
            </a:extLst>
          </p:cNvPr>
          <p:cNvSpPr txBox="1">
            <a:spLocks/>
          </p:cNvSpPr>
          <p:nvPr/>
        </p:nvSpPr>
        <p:spPr bwMode="auto">
          <a:xfrm>
            <a:off x="7010957" y="457957"/>
            <a:ext cx="3698725" cy="613245"/>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buNone/>
            </a:pPr>
            <a:r>
              <a:rPr lang="en-GB" sz="4000" b="1" dirty="0">
                <a:solidFill>
                  <a:srgbClr val="FF0000"/>
                </a:solidFill>
                <a:latin typeface="Tw Cen MT (Body)"/>
                <a:cs typeface="Times New Roman" panose="02020603050405020304" pitchFamily="18" charset="0"/>
              </a:rPr>
              <a:t>CODE</a:t>
            </a:r>
            <a:r>
              <a:rPr lang="tr-TR" sz="4000" b="1" dirty="0">
                <a:solidFill>
                  <a:srgbClr val="FF0000"/>
                </a:solidFill>
                <a:latin typeface="Tw Cen MT (Body)"/>
                <a:cs typeface="Times New Roman" panose="02020603050405020304" pitchFamily="18" charset="0"/>
              </a:rPr>
              <a:t> EXAMPLE</a:t>
            </a:r>
            <a:endParaRPr lang="en-US" sz="4000" b="1" dirty="0">
              <a:solidFill>
                <a:srgbClr val="FF0000"/>
              </a:solidFill>
              <a:latin typeface="Tw Cen MT (Body)"/>
              <a:cs typeface="Times New Roman" panose="02020603050405020304" pitchFamily="18" charset="0"/>
            </a:endParaRPr>
          </a:p>
          <a:p>
            <a:pPr marL="0" indent="0">
              <a:spcAft>
                <a:spcPts val="1200"/>
              </a:spcAft>
              <a:buNone/>
            </a:pPr>
            <a:endParaRPr lang="en-GB" sz="4000" b="1" i="1" dirty="0">
              <a:solidFill>
                <a:schemeClr val="bg1"/>
              </a:solidFill>
              <a:latin typeface="Tw Cen MT (Body)"/>
              <a:cs typeface="Times New Roman" panose="02020603050405020304" pitchFamily="18" charset="0"/>
            </a:endParaRPr>
          </a:p>
        </p:txBody>
      </p:sp>
      <p:sp>
        <p:nvSpPr>
          <p:cNvPr id="2" name="İçerik Yer Tutucusu 6">
            <a:extLst>
              <a:ext uri="{FF2B5EF4-FFF2-40B4-BE49-F238E27FC236}">
                <a16:creationId xmlns:a16="http://schemas.microsoft.com/office/drawing/2014/main" id="{776CF7E3-4682-3668-8B9A-A62DB8358D01}"/>
              </a:ext>
            </a:extLst>
          </p:cNvPr>
          <p:cNvSpPr txBox="1">
            <a:spLocks/>
          </p:cNvSpPr>
          <p:nvPr/>
        </p:nvSpPr>
        <p:spPr>
          <a:xfrm>
            <a:off x="9265299" y="1203916"/>
            <a:ext cx="2737906" cy="4450168"/>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spcBef>
                <a:spcPts val="0"/>
              </a:spcBef>
              <a:buFont typeface="Arial" panose="020B0604020202020204" pitchFamily="34" charset="0"/>
              <a:buNone/>
            </a:pP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Font typeface="Arial" panose="020B0604020202020204" pitchFamily="34" charset="0"/>
              <a:buNone/>
            </a:pPr>
            <a:r>
              <a:rPr lang="tr-TR" sz="1100" b="1" dirty="0" err="1">
                <a:solidFill>
                  <a:schemeClr val="bg1"/>
                </a:solidFill>
                <a:latin typeface="Times New Roman" panose="02020603050405020304" pitchFamily="18" charset="0"/>
                <a:cs typeface="Times New Roman" panose="02020603050405020304" pitchFamily="18" charset="0"/>
              </a:rPr>
              <a:t>entity</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packageexample</a:t>
            </a:r>
            <a:r>
              <a:rPr lang="tr-TR" sz="1100" b="1" dirty="0">
                <a:solidFill>
                  <a:schemeClr val="bg1"/>
                </a:solidFill>
                <a:latin typeface="Times New Roman" panose="02020603050405020304" pitchFamily="18" charset="0"/>
                <a:cs typeface="Times New Roman" panose="02020603050405020304" pitchFamily="18" charset="0"/>
              </a:rPr>
              <a:t> is</a:t>
            </a:r>
          </a:p>
          <a:p>
            <a:pPr marL="0" indent="0">
              <a:spcBef>
                <a:spcPts val="0"/>
              </a:spcBef>
              <a:buFont typeface="Arial" panose="020B0604020202020204" pitchFamily="34" charset="0"/>
              <a:buNone/>
            </a:pPr>
            <a:r>
              <a:rPr lang="tr-TR" sz="1100" b="1" dirty="0">
                <a:solidFill>
                  <a:schemeClr val="bg1"/>
                </a:solidFill>
                <a:latin typeface="Times New Roman" panose="02020603050405020304" pitchFamily="18" charset="0"/>
                <a:cs typeface="Times New Roman" panose="02020603050405020304" pitchFamily="18" charset="0"/>
              </a:rPr>
              <a:t>    port (</a:t>
            </a:r>
          </a:p>
          <a:p>
            <a:pPr marL="0" indent="0">
              <a:spcBef>
                <a:spcPts val="0"/>
              </a:spcBef>
              <a:buFont typeface="Arial" panose="020B0604020202020204" pitchFamily="34" charset="0"/>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inputvalue</a:t>
            </a:r>
            <a:r>
              <a:rPr lang="tr-TR" sz="1100" b="1" dirty="0">
                <a:solidFill>
                  <a:schemeClr val="bg1"/>
                </a:solidFill>
                <a:latin typeface="Times New Roman" panose="02020603050405020304" pitchFamily="18" charset="0"/>
                <a:cs typeface="Times New Roman" panose="02020603050405020304" pitchFamily="18" charset="0"/>
              </a:rPr>
              <a:t>  : in </a:t>
            </a:r>
            <a:r>
              <a:rPr lang="tr-TR" sz="1100" b="1" dirty="0" err="1">
                <a:solidFill>
                  <a:schemeClr val="bg1"/>
                </a:solidFill>
                <a:latin typeface="Times New Roman" panose="02020603050405020304" pitchFamily="18" charset="0"/>
                <a:cs typeface="Times New Roman" panose="02020603050405020304" pitchFamily="18" charset="0"/>
              </a:rPr>
              <a:t>integer</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Font typeface="Arial" panose="020B0604020202020204" pitchFamily="34" charset="0"/>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outputvalue</a:t>
            </a:r>
            <a:r>
              <a:rPr lang="tr-TR" sz="1100" b="1" dirty="0">
                <a:solidFill>
                  <a:schemeClr val="bg1"/>
                </a:solidFill>
                <a:latin typeface="Times New Roman" panose="02020603050405020304" pitchFamily="18" charset="0"/>
                <a:cs typeface="Times New Roman" panose="02020603050405020304" pitchFamily="18" charset="0"/>
              </a:rPr>
              <a:t> : </a:t>
            </a:r>
            <a:r>
              <a:rPr lang="tr-TR" sz="1100" b="1" dirty="0" err="1">
                <a:solidFill>
                  <a:schemeClr val="bg1"/>
                </a:solidFill>
                <a:latin typeface="Times New Roman" panose="02020603050405020304" pitchFamily="18" charset="0"/>
                <a:cs typeface="Times New Roman" panose="02020603050405020304" pitchFamily="18" charset="0"/>
              </a:rPr>
              <a:t>out</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integer</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Font typeface="Arial" panose="020B0604020202020204" pitchFamily="34" charset="0"/>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triplevalue</a:t>
            </a:r>
            <a:r>
              <a:rPr lang="tr-TR" sz="1100" b="1" dirty="0">
                <a:solidFill>
                  <a:schemeClr val="bg1"/>
                </a:solidFill>
                <a:latin typeface="Times New Roman" panose="02020603050405020304" pitchFamily="18" charset="0"/>
                <a:cs typeface="Times New Roman" panose="02020603050405020304" pitchFamily="18" charset="0"/>
              </a:rPr>
              <a:t> : </a:t>
            </a:r>
            <a:r>
              <a:rPr lang="tr-TR" sz="1100" b="1" dirty="0" err="1">
                <a:solidFill>
                  <a:schemeClr val="bg1"/>
                </a:solidFill>
                <a:latin typeface="Times New Roman" panose="02020603050405020304" pitchFamily="18" charset="0"/>
                <a:cs typeface="Times New Roman" panose="02020603050405020304" pitchFamily="18" charset="0"/>
              </a:rPr>
              <a:t>out</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integer</a:t>
            </a: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Font typeface="Arial" panose="020B0604020202020204" pitchFamily="34" charset="0"/>
              <a:buNone/>
            </a:pPr>
            <a:r>
              <a:rPr lang="tr-TR" sz="1100" b="1" dirty="0">
                <a:solidFill>
                  <a:schemeClr val="bg1"/>
                </a:solidFill>
                <a:latin typeface="Times New Roman" panose="02020603050405020304" pitchFamily="18" charset="0"/>
                <a:cs typeface="Times New Roman" panose="02020603050405020304" pitchFamily="18" charset="0"/>
              </a:rPr>
              <a:t>    );</a:t>
            </a:r>
          </a:p>
          <a:p>
            <a:pPr marL="0" indent="0">
              <a:spcBef>
                <a:spcPts val="0"/>
              </a:spcBef>
              <a:buFont typeface="Arial" panose="020B0604020202020204" pitchFamily="34" charset="0"/>
              <a:buNone/>
            </a:pPr>
            <a:r>
              <a:rPr lang="tr-TR" sz="1100" b="1" dirty="0" err="1">
                <a:solidFill>
                  <a:schemeClr val="bg1"/>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packageexample</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Font typeface="Arial" panose="020B0604020202020204" pitchFamily="34" charset="0"/>
              <a:buNone/>
            </a:pP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Font typeface="Arial" panose="020B0604020202020204" pitchFamily="34" charset="0"/>
              <a:buNone/>
            </a:pPr>
            <a:r>
              <a:rPr lang="tr-TR" sz="1100" b="1" dirty="0" err="1">
                <a:solidFill>
                  <a:schemeClr val="bg1"/>
                </a:solidFill>
                <a:latin typeface="Times New Roman" panose="02020603050405020304" pitchFamily="18" charset="0"/>
                <a:cs typeface="Times New Roman" panose="02020603050405020304" pitchFamily="18" charset="0"/>
              </a:rPr>
              <a:t>architecture</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behavioral</a:t>
            </a:r>
            <a:r>
              <a:rPr lang="tr-TR" sz="1100" b="1" dirty="0">
                <a:solidFill>
                  <a:schemeClr val="bg1"/>
                </a:solidFill>
                <a:latin typeface="Times New Roman" panose="02020603050405020304" pitchFamily="18" charset="0"/>
                <a:cs typeface="Times New Roman" panose="02020603050405020304" pitchFamily="18" charset="0"/>
              </a:rPr>
              <a:t> of </a:t>
            </a:r>
            <a:r>
              <a:rPr lang="en-GB" sz="1100" b="1" dirty="0">
                <a:solidFill>
                  <a:schemeClr val="bg1"/>
                </a:solidFill>
                <a:latin typeface="Times New Roman" panose="02020603050405020304" pitchFamily="18" charset="0"/>
                <a:cs typeface="Times New Roman" panose="02020603050405020304" pitchFamily="18" charset="0"/>
              </a:rPr>
              <a:t>                             </a:t>
            </a:r>
            <a:br>
              <a:rPr lang="en-GB" sz="1100" b="1" dirty="0">
                <a:solidFill>
                  <a:schemeClr val="bg1"/>
                </a:solidFill>
                <a:latin typeface="Times New Roman" panose="02020603050405020304" pitchFamily="18" charset="0"/>
                <a:cs typeface="Times New Roman" panose="02020603050405020304" pitchFamily="18" charset="0"/>
              </a:rPr>
            </a:br>
            <a:r>
              <a:rPr lang="tr-TR" sz="1100" b="1" dirty="0" err="1">
                <a:solidFill>
                  <a:schemeClr val="bg1"/>
                </a:solidFill>
                <a:latin typeface="Times New Roman" panose="02020603050405020304" pitchFamily="18" charset="0"/>
                <a:cs typeface="Times New Roman" panose="02020603050405020304" pitchFamily="18" charset="0"/>
              </a:rPr>
              <a:t>packageexample</a:t>
            </a:r>
            <a:r>
              <a:rPr lang="tr-TR" sz="1100" b="1" dirty="0">
                <a:solidFill>
                  <a:schemeClr val="bg1"/>
                </a:solidFill>
                <a:latin typeface="Times New Roman" panose="02020603050405020304" pitchFamily="18" charset="0"/>
                <a:cs typeface="Times New Roman" panose="02020603050405020304" pitchFamily="18" charset="0"/>
              </a:rPr>
              <a:t> is</a:t>
            </a:r>
          </a:p>
          <a:p>
            <a:pPr marL="0" indent="0">
              <a:spcBef>
                <a:spcPts val="0"/>
              </a:spcBef>
              <a:buFont typeface="Arial" panose="020B0604020202020204" pitchFamily="34" charset="0"/>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use</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work.mypackage.all</a:t>
            </a:r>
            <a:r>
              <a:rPr lang="tr-TR" sz="1100" b="1" dirty="0">
                <a:solidFill>
                  <a:schemeClr val="bg1"/>
                </a:solidFill>
                <a:latin typeface="Times New Roman" panose="02020603050405020304" pitchFamily="18" charset="0"/>
                <a:cs typeface="Times New Roman" panose="02020603050405020304" pitchFamily="18" charset="0"/>
              </a:rPr>
              <a:t>; </a:t>
            </a:r>
          </a:p>
          <a:p>
            <a:pPr marL="0" indent="0">
              <a:spcBef>
                <a:spcPts val="0"/>
              </a:spcBef>
              <a:buFont typeface="Arial" panose="020B0604020202020204" pitchFamily="34" charset="0"/>
              <a:buNone/>
            </a:pPr>
            <a:r>
              <a:rPr lang="tr-TR" sz="1100" b="1" dirty="0" err="1">
                <a:solidFill>
                  <a:schemeClr val="bg1"/>
                </a:solidFill>
                <a:latin typeface="Times New Roman" panose="02020603050405020304" pitchFamily="18" charset="0"/>
                <a:cs typeface="Times New Roman" panose="02020603050405020304" pitchFamily="18" charset="0"/>
              </a:rPr>
              <a:t>begin</a:t>
            </a: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Font typeface="Arial" panose="020B0604020202020204" pitchFamily="34" charset="0"/>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process</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inputvalue</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Font typeface="Arial" panose="020B0604020202020204" pitchFamily="34" charset="0"/>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begin</a:t>
            </a:r>
            <a:endParaRPr lang="tr-TR" sz="1100" b="1" dirty="0">
              <a:solidFill>
                <a:schemeClr val="bg1"/>
              </a:solidFill>
              <a:latin typeface="Times New Roman" panose="02020603050405020304" pitchFamily="18" charset="0"/>
              <a:cs typeface="Times New Roman" panose="02020603050405020304" pitchFamily="18" charset="0"/>
            </a:endParaRPr>
          </a:p>
          <a:p>
            <a:pPr marL="0" indent="0">
              <a:spcBef>
                <a:spcPts val="0"/>
              </a:spcBef>
              <a:buFont typeface="Arial" panose="020B0604020202020204" pitchFamily="34" charset="0"/>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outputvalue</a:t>
            </a:r>
            <a:r>
              <a:rPr lang="tr-TR" sz="1100" b="1" dirty="0">
                <a:solidFill>
                  <a:schemeClr val="bg1"/>
                </a:solidFill>
                <a:latin typeface="Times New Roman" panose="02020603050405020304" pitchFamily="18" charset="0"/>
                <a:cs typeface="Times New Roman" panose="02020603050405020304" pitchFamily="18" charset="0"/>
              </a:rPr>
              <a:t> &lt;= </a:t>
            </a:r>
            <a:r>
              <a:rPr lang="tr-TR" sz="1100" b="1" dirty="0" err="1">
                <a:solidFill>
                  <a:schemeClr val="bg1"/>
                </a:solidFill>
                <a:latin typeface="Times New Roman" panose="02020603050405020304" pitchFamily="18" charset="0"/>
                <a:cs typeface="Times New Roman" panose="02020603050405020304" pitchFamily="18" charset="0"/>
              </a:rPr>
              <a:t>double</a:t>
            </a:r>
            <a:r>
              <a:rPr lang="tr-TR" sz="1100" b="1" dirty="0">
                <a:solidFill>
                  <a:schemeClr val="bg1"/>
                </a:solidFill>
                <a:latin typeface="Times New Roman" panose="02020603050405020304" pitchFamily="18" charset="0"/>
                <a:cs typeface="Times New Roman" panose="02020603050405020304" pitchFamily="18" charset="0"/>
              </a:rPr>
              <a:t>(</a:t>
            </a:r>
            <a:r>
              <a:rPr lang="tr-TR" sz="1100" b="1" dirty="0" err="1">
                <a:solidFill>
                  <a:schemeClr val="bg1"/>
                </a:solidFill>
                <a:latin typeface="Times New Roman" panose="02020603050405020304" pitchFamily="18" charset="0"/>
                <a:cs typeface="Times New Roman" panose="02020603050405020304" pitchFamily="18" charset="0"/>
              </a:rPr>
              <a:t>inputvalue</a:t>
            </a:r>
            <a:r>
              <a:rPr lang="tr-TR" sz="1100" b="1" dirty="0">
                <a:solidFill>
                  <a:schemeClr val="bg1"/>
                </a:solidFill>
                <a:latin typeface="Times New Roman" panose="02020603050405020304" pitchFamily="18" charset="0"/>
                <a:cs typeface="Times New Roman" panose="02020603050405020304" pitchFamily="18" charset="0"/>
              </a:rPr>
              <a:t>); </a:t>
            </a:r>
          </a:p>
          <a:p>
            <a:pPr marL="0" indent="0">
              <a:spcBef>
                <a:spcPts val="0"/>
              </a:spcBef>
              <a:buFont typeface="Arial" panose="020B0604020202020204" pitchFamily="34" charset="0"/>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triplevalue</a:t>
            </a:r>
            <a:r>
              <a:rPr lang="tr-TR" sz="1100" b="1" dirty="0">
                <a:solidFill>
                  <a:schemeClr val="bg1"/>
                </a:solidFill>
                <a:latin typeface="Times New Roman" panose="02020603050405020304" pitchFamily="18" charset="0"/>
                <a:cs typeface="Times New Roman" panose="02020603050405020304" pitchFamily="18" charset="0"/>
              </a:rPr>
              <a:t> &lt;= triple(</a:t>
            </a:r>
            <a:r>
              <a:rPr lang="tr-TR" sz="1100" b="1" dirty="0" err="1">
                <a:solidFill>
                  <a:schemeClr val="bg1"/>
                </a:solidFill>
                <a:latin typeface="Times New Roman" panose="02020603050405020304" pitchFamily="18" charset="0"/>
                <a:cs typeface="Times New Roman" panose="02020603050405020304" pitchFamily="18" charset="0"/>
              </a:rPr>
              <a:t>inputvalue</a:t>
            </a:r>
            <a:r>
              <a:rPr lang="tr-TR" sz="1100" b="1" dirty="0">
                <a:solidFill>
                  <a:schemeClr val="bg1"/>
                </a:solidFill>
                <a:latin typeface="Times New Roman" panose="02020603050405020304" pitchFamily="18" charset="0"/>
                <a:cs typeface="Times New Roman" panose="02020603050405020304" pitchFamily="18" charset="0"/>
              </a:rPr>
              <a:t>); </a:t>
            </a:r>
          </a:p>
          <a:p>
            <a:pPr marL="0" indent="0">
              <a:spcBef>
                <a:spcPts val="0"/>
              </a:spcBef>
              <a:buFont typeface="Arial" panose="020B0604020202020204" pitchFamily="34" charset="0"/>
              <a:buNone/>
            </a:pP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process</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Font typeface="Arial" panose="020B0604020202020204" pitchFamily="34" charset="0"/>
              <a:buNone/>
            </a:pPr>
            <a:r>
              <a:rPr lang="tr-TR" sz="1100" b="1" dirty="0" err="1">
                <a:solidFill>
                  <a:schemeClr val="bg1"/>
                </a:solidFill>
                <a:latin typeface="Times New Roman" panose="02020603050405020304" pitchFamily="18" charset="0"/>
                <a:cs typeface="Times New Roman" panose="02020603050405020304" pitchFamily="18" charset="0"/>
              </a:rPr>
              <a:t>end</a:t>
            </a:r>
            <a:r>
              <a:rPr lang="tr-TR" sz="1100" b="1" dirty="0">
                <a:solidFill>
                  <a:schemeClr val="bg1"/>
                </a:solidFill>
                <a:latin typeface="Times New Roman" panose="02020603050405020304" pitchFamily="18" charset="0"/>
                <a:cs typeface="Times New Roman" panose="02020603050405020304" pitchFamily="18" charset="0"/>
              </a:rPr>
              <a:t> </a:t>
            </a:r>
            <a:r>
              <a:rPr lang="tr-TR" sz="1100" b="1" dirty="0" err="1">
                <a:solidFill>
                  <a:schemeClr val="bg1"/>
                </a:solidFill>
                <a:latin typeface="Times New Roman" panose="02020603050405020304" pitchFamily="18" charset="0"/>
                <a:cs typeface="Times New Roman" panose="02020603050405020304" pitchFamily="18" charset="0"/>
              </a:rPr>
              <a:t>behavioral</a:t>
            </a:r>
            <a:r>
              <a:rPr lang="tr-TR" sz="1100" b="1" dirty="0">
                <a:solidFill>
                  <a:schemeClr val="bg1"/>
                </a:solidFill>
                <a:latin typeface="Times New Roman" panose="02020603050405020304" pitchFamily="18" charset="0"/>
                <a:cs typeface="Times New Roman" panose="02020603050405020304" pitchFamily="18" charset="0"/>
              </a:rPr>
              <a:t>;</a:t>
            </a:r>
          </a:p>
          <a:p>
            <a:pPr marL="0" indent="0">
              <a:spcBef>
                <a:spcPts val="0"/>
              </a:spcBef>
              <a:buFont typeface="Arial" panose="020B0604020202020204" pitchFamily="34" charset="0"/>
              <a:buNone/>
            </a:pPr>
            <a:endParaRPr lang="tr-TR" sz="1100" b="1" dirty="0" err="1">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27921653"/>
      </p:ext>
    </p:extLst>
  </p:cSld>
  <p:clrMapOvr>
    <a:masterClrMapping/>
  </p:clrMapOvr>
  <p:extLst>
    <p:ext uri="{6950BFC3-D8DA-4A85-94F7-54DA5524770B}">
      <p188:commentRel xmlns:p188="http://schemas.microsoft.com/office/powerpoint/2018/8/main" r:id="rId2"/>
    </p:ext>
  </p:extLst>
</p:sld>
</file>

<file path=ppt/slides/slide9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845A209-05F7-98E5-55B1-19A73ADA56D6}"/>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A732F53C-E6B5-FDBA-4273-83A8132B8DF7}"/>
              </a:ext>
            </a:extLst>
          </p:cNvPr>
          <p:cNvSpPr txBox="1">
            <a:spLocks/>
          </p:cNvSpPr>
          <p:nvPr/>
        </p:nvSpPr>
        <p:spPr bwMode="auto">
          <a:xfrm>
            <a:off x="92747" y="46124"/>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16</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9 </a:t>
            </a:r>
            <a:r>
              <a:rPr lang="tr-TR" sz="4000" b="1" dirty="0">
                <a:solidFill>
                  <a:schemeClr val="bg1"/>
                </a:solidFill>
                <a:latin typeface="Tw Cen MT (Body)"/>
                <a:ea typeface="+mj-ea"/>
                <a:cs typeface="Times New Roman" panose="02020603050405020304" pitchFamily="18" charset="0"/>
              </a:rPr>
              <a:t>Standard </a:t>
            </a:r>
            <a:r>
              <a:rPr lang="tr-TR" sz="4000" b="1" dirty="0" err="1">
                <a:solidFill>
                  <a:schemeClr val="bg1"/>
                </a:solidFill>
                <a:latin typeface="Tw Cen MT (Body)"/>
                <a:ea typeface="+mj-ea"/>
                <a:cs typeface="Times New Roman" panose="02020603050405020304" pitchFamily="18" charset="0"/>
              </a:rPr>
              <a:t>Synthesis</a:t>
            </a:r>
            <a:r>
              <a:rPr lang="tr-TR" sz="4000" b="1" dirty="0">
                <a:solidFill>
                  <a:schemeClr val="bg1"/>
                </a:solidFill>
                <a:latin typeface="Tw Cen MT (Body)"/>
                <a:ea typeface="+mj-ea"/>
                <a:cs typeface="Times New Roman" panose="02020603050405020304" pitchFamily="18" charset="0"/>
              </a:rPr>
              <a:t> </a:t>
            </a:r>
            <a:r>
              <a:rPr lang="tr-TR" sz="4000" b="1" dirty="0" err="1">
                <a:solidFill>
                  <a:schemeClr val="bg1"/>
                </a:solidFill>
                <a:latin typeface="Tw Cen MT (Body)"/>
                <a:ea typeface="+mj-ea"/>
                <a:cs typeface="Times New Roman" panose="02020603050405020304" pitchFamily="18" charset="0"/>
              </a:rPr>
              <a:t>Packages</a:t>
            </a:r>
            <a:endParaRPr lang="en-GB" sz="4000" b="1" i="1" dirty="0">
              <a:solidFill>
                <a:schemeClr val="bg1"/>
              </a:solidFill>
              <a:latin typeface="Tw Cen MT (Body)"/>
              <a:cs typeface="Times New Roman" panose="02020603050405020304" pitchFamily="18" charset="0"/>
            </a:endParaRPr>
          </a:p>
        </p:txBody>
      </p:sp>
      <p:sp>
        <p:nvSpPr>
          <p:cNvPr id="5" name="Content Placeholder 2">
            <a:extLst>
              <a:ext uri="{FF2B5EF4-FFF2-40B4-BE49-F238E27FC236}">
                <a16:creationId xmlns:a16="http://schemas.microsoft.com/office/drawing/2014/main" id="{F37FD9A8-3B9A-4787-8E8A-AE3872D894BA}"/>
              </a:ext>
            </a:extLst>
          </p:cNvPr>
          <p:cNvSpPr>
            <a:spLocks noGrp="1"/>
          </p:cNvSpPr>
          <p:nvPr>
            <p:ph idx="1"/>
          </p:nvPr>
        </p:nvSpPr>
        <p:spPr>
          <a:xfrm>
            <a:off x="628773" y="588578"/>
            <a:ext cx="10724247" cy="856927"/>
          </a:xfrm>
        </p:spPr>
        <p:txBody>
          <a:bodyPr>
            <a:noAutofit/>
          </a:bodyPr>
          <a:lstStyle/>
          <a:p>
            <a:pPr>
              <a:lnSpc>
                <a:spcPct val="110000"/>
              </a:lnSpc>
              <a:buFontTx/>
              <a:buChar char="-"/>
            </a:pPr>
            <a:r>
              <a:rPr lang="en-US" sz="2000" dirty="0">
                <a:solidFill>
                  <a:schemeClr val="bg1"/>
                </a:solidFill>
              </a:rPr>
              <a:t>This subclause defines standard practices for synthesizing binary digital electronic circuits from VHDL source code</a:t>
            </a:r>
            <a:endParaRPr lang="tr-TR" sz="2000" dirty="0">
              <a:solidFill>
                <a:schemeClr val="bg1"/>
              </a:solidFill>
            </a:endParaRPr>
          </a:p>
          <a:p>
            <a:pPr marL="0" indent="0">
              <a:lnSpc>
                <a:spcPct val="110000"/>
              </a:lnSpc>
              <a:buNone/>
            </a:pPr>
            <a:r>
              <a:rPr lang="en-US" sz="2000" dirty="0">
                <a:solidFill>
                  <a:schemeClr val="bg1"/>
                </a:solidFill>
              </a:rPr>
              <a:t>a) The hardware interpretation of values belonging to the BIT and BOOLEAN types defined in package STD.STANDARD and to the STD_ULOGIC type defined in package IEEE.STD_LOGIC_1164. </a:t>
            </a:r>
            <a:endParaRPr lang="tr-TR" sz="2000" dirty="0">
              <a:solidFill>
                <a:schemeClr val="bg1"/>
              </a:solidFill>
            </a:endParaRPr>
          </a:p>
          <a:p>
            <a:pPr marL="0" indent="0">
              <a:lnSpc>
                <a:spcPct val="110000"/>
              </a:lnSpc>
              <a:buNone/>
            </a:pPr>
            <a:r>
              <a:rPr lang="en-US" sz="2000" dirty="0">
                <a:solidFill>
                  <a:schemeClr val="bg1"/>
                </a:solidFill>
              </a:rPr>
              <a:t>b) A function (STD_MATCH) that provides “don’t care” or “wild card” testing of values based on the STD_ULOGIC type. </a:t>
            </a:r>
            <a:endParaRPr lang="tr-TR" sz="2000" dirty="0">
              <a:solidFill>
                <a:schemeClr val="bg1"/>
              </a:solidFill>
            </a:endParaRPr>
          </a:p>
          <a:p>
            <a:pPr marL="0" indent="0">
              <a:lnSpc>
                <a:spcPct val="110000"/>
              </a:lnSpc>
              <a:buNone/>
            </a:pPr>
            <a:r>
              <a:rPr lang="en-US" sz="2000" dirty="0">
                <a:solidFill>
                  <a:schemeClr val="bg1"/>
                </a:solidFill>
              </a:rPr>
              <a:t>c) Standard functions for representing sensitivity to the edge of a signal. </a:t>
            </a:r>
            <a:endParaRPr lang="tr-TR" sz="2000" dirty="0">
              <a:solidFill>
                <a:schemeClr val="bg1"/>
              </a:solidFill>
            </a:endParaRPr>
          </a:p>
          <a:p>
            <a:pPr marL="0" indent="0">
              <a:lnSpc>
                <a:spcPct val="110000"/>
              </a:lnSpc>
              <a:buNone/>
            </a:pPr>
            <a:r>
              <a:rPr lang="en-US" sz="2000" dirty="0">
                <a:solidFill>
                  <a:schemeClr val="bg1"/>
                </a:solidFill>
              </a:rPr>
              <a:t>d) Packages that define one-dimensional array types for representing signed and unsigned arithmetic values, and that define arithmetic, shift, and type conversion operations on those types.</a:t>
            </a:r>
            <a:endParaRPr lang="tr-TR" sz="2000" dirty="0">
              <a:solidFill>
                <a:schemeClr val="bg1"/>
              </a:solidFill>
            </a:endParaRPr>
          </a:p>
          <a:p>
            <a:pPr marL="0" indent="0">
              <a:lnSpc>
                <a:spcPct val="110000"/>
              </a:lnSpc>
              <a:buNone/>
            </a:pPr>
            <a:endParaRPr lang="en-US" sz="20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500" b="1" dirty="0">
                <a:solidFill>
                  <a:schemeClr val="bg1"/>
                </a:solidFill>
                <a:effectLst/>
                <a:ea typeface="Calibri" panose="020F0502020204030204" pitchFamily="34" charset="0"/>
              </a:rPr>
              <a:t>function STD_MATCH (L, R: STD_ULOGIC) return BOOLEAN;</a:t>
            </a:r>
            <a:r>
              <a:rPr lang="tr-TR" sz="1500" b="1" dirty="0">
                <a:solidFill>
                  <a:schemeClr val="bg1"/>
                </a:solidFill>
                <a:effectLst/>
                <a:ea typeface="Calibri" panose="020F0502020204030204" pitchFamily="34" charset="0"/>
              </a:rPr>
              <a:t> 		</a:t>
            </a:r>
            <a:r>
              <a:rPr lang="en-US" sz="1500" b="1" dirty="0">
                <a:solidFill>
                  <a:schemeClr val="bg1"/>
                </a:solidFill>
                <a:effectLst/>
                <a:ea typeface="Calibri" panose="020F0502020204030204" pitchFamily="34" charset="0"/>
              </a:rPr>
              <a:t>function STD_MATCH (L, R: STD_LOGIC_VECTOR) return BOOLEAN;</a:t>
            </a:r>
          </a:p>
          <a:p>
            <a:pPr marL="0" indent="0">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500" b="1" dirty="0">
                <a:solidFill>
                  <a:schemeClr val="bg1"/>
                </a:solidFill>
                <a:effectLst/>
                <a:ea typeface="Calibri" panose="020F0502020204030204" pitchFamily="34" charset="0"/>
              </a:rPr>
              <a:t>     -- Result: </a:t>
            </a:r>
            <a:r>
              <a:rPr lang="en-US" sz="1500" b="1" dirty="0" err="1">
                <a:solidFill>
                  <a:schemeClr val="bg1"/>
                </a:solidFill>
                <a:effectLst/>
                <a:ea typeface="Calibri" panose="020F0502020204030204" pitchFamily="34" charset="0"/>
              </a:rPr>
              <a:t>termwise</a:t>
            </a:r>
            <a:r>
              <a:rPr lang="en-US" sz="1500" b="1" dirty="0">
                <a:solidFill>
                  <a:schemeClr val="bg1"/>
                </a:solidFill>
                <a:effectLst/>
                <a:ea typeface="Calibri" panose="020F0502020204030204" pitchFamily="34" charset="0"/>
              </a:rPr>
              <a:t> comparison per STD_LOGIC_1164 intent</a:t>
            </a:r>
            <a:r>
              <a:rPr lang="tr-TR" sz="1500" b="1" dirty="0">
                <a:solidFill>
                  <a:schemeClr val="bg1"/>
                </a:solidFill>
                <a:effectLst/>
                <a:ea typeface="Calibri" panose="020F0502020204030204" pitchFamily="34" charset="0"/>
              </a:rPr>
              <a:t>		</a:t>
            </a:r>
            <a:r>
              <a:rPr lang="en-US" sz="1500" b="1" dirty="0">
                <a:solidFill>
                  <a:schemeClr val="bg1"/>
                </a:solidFill>
                <a:effectLst/>
                <a:ea typeface="Calibri" panose="020F0502020204030204" pitchFamily="34" charset="0"/>
              </a:rPr>
              <a:t>-- Result: terms compared per STD_LOGIC_1164 intent</a:t>
            </a:r>
          </a:p>
          <a:p>
            <a:pPr marL="0" indent="0">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500" b="1" dirty="0">
                <a:solidFill>
                  <a:schemeClr val="bg1"/>
                </a:solidFill>
                <a:effectLst/>
                <a:ea typeface="Calibri" panose="020F0502020204030204" pitchFamily="34" charset="0"/>
              </a:rPr>
              <a:t>     </a:t>
            </a: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effectLst/>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
        <p:nvSpPr>
          <p:cNvPr id="7" name="Content Placeholder 2">
            <a:extLst>
              <a:ext uri="{FF2B5EF4-FFF2-40B4-BE49-F238E27FC236}">
                <a16:creationId xmlns:a16="http://schemas.microsoft.com/office/drawing/2014/main" id="{45E2704D-CED1-4F0E-A6F2-3BAAD0D612EB}"/>
              </a:ext>
            </a:extLst>
          </p:cNvPr>
          <p:cNvSpPr txBox="1">
            <a:spLocks/>
          </p:cNvSpPr>
          <p:nvPr/>
        </p:nvSpPr>
        <p:spPr>
          <a:xfrm>
            <a:off x="817959" y="6633532"/>
            <a:ext cx="7303583" cy="856927"/>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200" b="1" dirty="0">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Tree>
    <p:extLst>
      <p:ext uri="{BB962C8B-B14F-4D97-AF65-F5344CB8AC3E}">
        <p14:creationId xmlns:p14="http://schemas.microsoft.com/office/powerpoint/2010/main" val="178049358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845A209-05F7-98E5-55B1-19A73ADA56D6}"/>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A732F53C-E6B5-FDBA-4273-83A8132B8DF7}"/>
              </a:ext>
            </a:extLst>
          </p:cNvPr>
          <p:cNvSpPr txBox="1">
            <a:spLocks/>
          </p:cNvSpPr>
          <p:nvPr/>
        </p:nvSpPr>
        <p:spPr bwMode="auto">
          <a:xfrm>
            <a:off x="92747" y="46124"/>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16</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9 </a:t>
            </a:r>
            <a:r>
              <a:rPr lang="tr-TR" sz="4000" b="1" dirty="0">
                <a:solidFill>
                  <a:schemeClr val="bg1"/>
                </a:solidFill>
                <a:latin typeface="Tw Cen MT (Body)"/>
                <a:ea typeface="+mj-ea"/>
                <a:cs typeface="Times New Roman" panose="02020603050405020304" pitchFamily="18" charset="0"/>
              </a:rPr>
              <a:t>Standard </a:t>
            </a:r>
            <a:r>
              <a:rPr lang="tr-TR" sz="4000" b="1" dirty="0" err="1">
                <a:solidFill>
                  <a:schemeClr val="bg1"/>
                </a:solidFill>
                <a:latin typeface="Tw Cen MT (Body)"/>
                <a:ea typeface="+mj-ea"/>
                <a:cs typeface="Times New Roman" panose="02020603050405020304" pitchFamily="18" charset="0"/>
              </a:rPr>
              <a:t>Synthesis</a:t>
            </a:r>
            <a:r>
              <a:rPr lang="tr-TR" sz="4000" b="1" dirty="0">
                <a:solidFill>
                  <a:schemeClr val="bg1"/>
                </a:solidFill>
                <a:latin typeface="Tw Cen MT (Body)"/>
                <a:ea typeface="+mj-ea"/>
                <a:cs typeface="Times New Roman" panose="02020603050405020304" pitchFamily="18" charset="0"/>
              </a:rPr>
              <a:t> </a:t>
            </a:r>
            <a:r>
              <a:rPr lang="tr-TR" sz="4000" b="1" dirty="0" err="1">
                <a:solidFill>
                  <a:schemeClr val="bg1"/>
                </a:solidFill>
                <a:latin typeface="Tw Cen MT (Body)"/>
                <a:ea typeface="+mj-ea"/>
                <a:cs typeface="Times New Roman" panose="02020603050405020304" pitchFamily="18" charset="0"/>
              </a:rPr>
              <a:t>Context</a:t>
            </a:r>
            <a:r>
              <a:rPr lang="tr-TR" sz="4000" b="1" dirty="0">
                <a:solidFill>
                  <a:schemeClr val="bg1"/>
                </a:solidFill>
                <a:latin typeface="Tw Cen MT (Body)"/>
                <a:ea typeface="+mj-ea"/>
                <a:cs typeface="Times New Roman" panose="02020603050405020304" pitchFamily="18" charset="0"/>
              </a:rPr>
              <a:t> </a:t>
            </a:r>
            <a:r>
              <a:rPr lang="tr-TR" sz="4000" b="1" dirty="0" err="1">
                <a:solidFill>
                  <a:schemeClr val="bg1"/>
                </a:solidFill>
                <a:latin typeface="Tw Cen MT (Body)"/>
                <a:ea typeface="+mj-ea"/>
                <a:cs typeface="Times New Roman" panose="02020603050405020304" pitchFamily="18" charset="0"/>
              </a:rPr>
              <a:t>Declarations</a:t>
            </a:r>
            <a:endParaRPr lang="en-GB" sz="4000" b="1" i="1" dirty="0">
              <a:solidFill>
                <a:schemeClr val="bg1"/>
              </a:solidFill>
              <a:latin typeface="Tw Cen MT (Body)"/>
              <a:cs typeface="Times New Roman" panose="02020603050405020304" pitchFamily="18" charset="0"/>
            </a:endParaRPr>
          </a:p>
        </p:txBody>
      </p:sp>
      <p:sp>
        <p:nvSpPr>
          <p:cNvPr id="5" name="Content Placeholder 2">
            <a:extLst>
              <a:ext uri="{FF2B5EF4-FFF2-40B4-BE49-F238E27FC236}">
                <a16:creationId xmlns:a16="http://schemas.microsoft.com/office/drawing/2014/main" id="{F37FD9A8-3B9A-4787-8E8A-AE3872D894BA}"/>
              </a:ext>
            </a:extLst>
          </p:cNvPr>
          <p:cNvSpPr>
            <a:spLocks noGrp="1"/>
          </p:cNvSpPr>
          <p:nvPr>
            <p:ph idx="1"/>
          </p:nvPr>
        </p:nvSpPr>
        <p:spPr>
          <a:xfrm>
            <a:off x="1480110" y="655017"/>
            <a:ext cx="2571625" cy="1797270"/>
          </a:xfrm>
        </p:spPr>
        <p:txBody>
          <a:bodyPr>
            <a:noAutofit/>
          </a:bodyPr>
          <a:lstStyle/>
          <a:p>
            <a:pPr marL="0" indent="0">
              <a:buNone/>
            </a:pPr>
            <a:r>
              <a:rPr lang="tr-TR" sz="1200" b="0" dirty="0" err="1">
                <a:solidFill>
                  <a:schemeClr val="bg1"/>
                </a:solidFill>
                <a:effectLst/>
              </a:rPr>
              <a:t>library</a:t>
            </a:r>
            <a:r>
              <a:rPr lang="tr-TR" sz="1200" b="0" dirty="0">
                <a:solidFill>
                  <a:schemeClr val="bg1"/>
                </a:solidFill>
                <a:effectLst/>
              </a:rPr>
              <a:t> IEEE;</a:t>
            </a:r>
          </a:p>
          <a:p>
            <a:pPr marL="0" indent="0">
              <a:buNone/>
            </a:pPr>
            <a:r>
              <a:rPr lang="tr-TR" sz="1200" b="0" dirty="0">
                <a:solidFill>
                  <a:schemeClr val="bg1"/>
                </a:solidFill>
                <a:effectLst/>
              </a:rPr>
              <a:t>  </a:t>
            </a:r>
            <a:r>
              <a:rPr lang="tr-TR" sz="1200" b="0" dirty="0" err="1">
                <a:solidFill>
                  <a:schemeClr val="bg1"/>
                </a:solidFill>
                <a:effectLst/>
              </a:rPr>
              <a:t>use</a:t>
            </a:r>
            <a:r>
              <a:rPr lang="tr-TR" sz="1200" b="0" dirty="0">
                <a:solidFill>
                  <a:schemeClr val="bg1"/>
                </a:solidFill>
                <a:effectLst/>
              </a:rPr>
              <a:t> IEEE.std_logic_1164.all;</a:t>
            </a:r>
          </a:p>
          <a:p>
            <a:pPr marL="0" indent="0">
              <a:buNone/>
            </a:pPr>
            <a:r>
              <a:rPr lang="tr-TR" sz="1200" b="0" dirty="0">
                <a:solidFill>
                  <a:schemeClr val="bg1"/>
                </a:solidFill>
                <a:effectLst/>
              </a:rPr>
              <a:t>  </a:t>
            </a:r>
            <a:r>
              <a:rPr lang="tr-TR" sz="1200" b="0" dirty="0" err="1">
                <a:solidFill>
                  <a:schemeClr val="bg1"/>
                </a:solidFill>
                <a:effectLst/>
              </a:rPr>
              <a:t>use</a:t>
            </a:r>
            <a:r>
              <a:rPr lang="tr-TR" sz="1200" b="0" dirty="0">
                <a:solidFill>
                  <a:schemeClr val="bg1"/>
                </a:solidFill>
                <a:effectLst/>
              </a:rPr>
              <a:t> </a:t>
            </a:r>
            <a:r>
              <a:rPr lang="tr-TR" sz="1200" b="0" dirty="0" err="1">
                <a:solidFill>
                  <a:schemeClr val="bg1"/>
                </a:solidFill>
                <a:effectLst/>
              </a:rPr>
              <a:t>IEEE.numeric_std.all</a:t>
            </a:r>
            <a:r>
              <a:rPr lang="tr-TR" sz="1200" b="0" dirty="0">
                <a:solidFill>
                  <a:schemeClr val="bg1"/>
                </a:solidFill>
                <a:effectLst/>
              </a:rPr>
              <a:t>;</a:t>
            </a:r>
          </a:p>
          <a:p>
            <a:pPr marL="0" indent="0">
              <a:buNone/>
            </a:pPr>
            <a:r>
              <a:rPr lang="tr-TR" sz="1200" b="0" dirty="0">
                <a:solidFill>
                  <a:schemeClr val="bg1"/>
                </a:solidFill>
                <a:effectLst/>
              </a:rPr>
              <a:t>  </a:t>
            </a:r>
            <a:r>
              <a:rPr lang="tr-TR" sz="1200" b="0" dirty="0" err="1">
                <a:solidFill>
                  <a:schemeClr val="bg1"/>
                </a:solidFill>
                <a:effectLst/>
              </a:rPr>
              <a:t>use</a:t>
            </a:r>
            <a:r>
              <a:rPr lang="tr-TR" sz="1200" b="0" dirty="0">
                <a:solidFill>
                  <a:schemeClr val="bg1"/>
                </a:solidFill>
                <a:effectLst/>
              </a:rPr>
              <a:t> </a:t>
            </a:r>
            <a:r>
              <a:rPr lang="tr-TR" sz="1200" b="0" dirty="0" err="1">
                <a:solidFill>
                  <a:schemeClr val="bg1"/>
                </a:solidFill>
                <a:effectLst/>
              </a:rPr>
              <a:t>sitelib.sitepack.all</a:t>
            </a:r>
            <a:r>
              <a:rPr lang="tr-TR" sz="1200" b="0" dirty="0">
                <a:solidFill>
                  <a:schemeClr val="bg1"/>
                </a:solidFill>
                <a:effectLst/>
              </a:rPr>
              <a:t>;</a:t>
            </a:r>
          </a:p>
          <a:p>
            <a:pPr marL="0" indent="0">
              <a:buNone/>
            </a:pPr>
            <a:r>
              <a:rPr lang="tr-TR" sz="1200" b="0" dirty="0" err="1">
                <a:solidFill>
                  <a:schemeClr val="bg1"/>
                </a:solidFill>
                <a:effectLst/>
              </a:rPr>
              <a:t>end</a:t>
            </a:r>
            <a:r>
              <a:rPr lang="tr-TR" sz="1200" b="0" dirty="0">
                <a:solidFill>
                  <a:schemeClr val="bg1"/>
                </a:solidFill>
                <a:effectLst/>
              </a:rPr>
              <a:t> </a:t>
            </a:r>
            <a:r>
              <a:rPr lang="tr-TR" sz="1200" b="0" dirty="0" err="1">
                <a:solidFill>
                  <a:schemeClr val="bg1"/>
                </a:solidFill>
                <a:effectLst/>
              </a:rPr>
              <a:t>context</a:t>
            </a:r>
            <a:r>
              <a:rPr lang="tr-TR" sz="1200" b="0" dirty="0">
                <a:solidFill>
                  <a:schemeClr val="bg1"/>
                </a:solidFill>
                <a:effectLst/>
              </a:rPr>
              <a:t>;</a:t>
            </a:r>
          </a:p>
          <a:p>
            <a:pPr marL="0" indent="0">
              <a:buNone/>
            </a:pPr>
            <a:endParaRPr lang="tr-TR" sz="1000" b="0" dirty="0">
              <a:solidFill>
                <a:schemeClr val="bg1"/>
              </a:solidFill>
              <a:effectLst/>
            </a:endParaRPr>
          </a:p>
          <a:p>
            <a:pPr marL="0" indent="0">
              <a:lnSpc>
                <a:spcPct val="110000"/>
              </a:lnSpc>
              <a:buNone/>
            </a:pPr>
            <a:endParaRPr lang="en-US" sz="1500" b="1" dirty="0">
              <a:solidFill>
                <a:schemeClr val="bg1"/>
              </a:solidFill>
              <a:effectLst/>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effectLst/>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
        <p:nvSpPr>
          <p:cNvPr id="7" name="Content Placeholder 2">
            <a:extLst>
              <a:ext uri="{FF2B5EF4-FFF2-40B4-BE49-F238E27FC236}">
                <a16:creationId xmlns:a16="http://schemas.microsoft.com/office/drawing/2014/main" id="{45E2704D-CED1-4F0E-A6F2-3BAAD0D612EB}"/>
              </a:ext>
            </a:extLst>
          </p:cNvPr>
          <p:cNvSpPr txBox="1">
            <a:spLocks/>
          </p:cNvSpPr>
          <p:nvPr/>
        </p:nvSpPr>
        <p:spPr>
          <a:xfrm>
            <a:off x="817959" y="6633532"/>
            <a:ext cx="7303583" cy="856927"/>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200" b="1" dirty="0">
              <a:latin typeface="Calibri" panose="020F0502020204030204" pitchFamily="34" charset="0"/>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
        <p:nvSpPr>
          <p:cNvPr id="6" name="Content Placeholder 2">
            <a:extLst>
              <a:ext uri="{FF2B5EF4-FFF2-40B4-BE49-F238E27FC236}">
                <a16:creationId xmlns:a16="http://schemas.microsoft.com/office/drawing/2014/main" id="{908A0928-F593-4C5B-8853-E34E55A00DE5}"/>
              </a:ext>
            </a:extLst>
          </p:cNvPr>
          <p:cNvSpPr txBox="1">
            <a:spLocks/>
          </p:cNvSpPr>
          <p:nvPr/>
        </p:nvSpPr>
        <p:spPr>
          <a:xfrm>
            <a:off x="3785282" y="655017"/>
            <a:ext cx="4442469" cy="197069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r>
              <a:rPr lang="tr-TR" sz="1200" b="0" dirty="0" err="1">
                <a:solidFill>
                  <a:schemeClr val="bg1"/>
                </a:solidFill>
                <a:effectLst/>
              </a:rPr>
              <a:t>context</a:t>
            </a:r>
            <a:r>
              <a:rPr lang="tr-TR" sz="1200" b="0" dirty="0">
                <a:solidFill>
                  <a:schemeClr val="bg1"/>
                </a:solidFill>
                <a:effectLst/>
              </a:rPr>
              <a:t> proj1_context is  -- </a:t>
            </a:r>
            <a:r>
              <a:rPr lang="tr-TR" sz="1200" b="0" dirty="0" err="1">
                <a:solidFill>
                  <a:schemeClr val="bg1"/>
                </a:solidFill>
                <a:effectLst/>
              </a:rPr>
              <a:t>compiled</a:t>
            </a:r>
            <a:r>
              <a:rPr lang="tr-TR" sz="1200" b="0" dirty="0">
                <a:solidFill>
                  <a:schemeClr val="bg1"/>
                </a:solidFill>
                <a:effectLst/>
              </a:rPr>
              <a:t> </a:t>
            </a:r>
            <a:r>
              <a:rPr lang="tr-TR" sz="1200" b="0" dirty="0" err="1">
                <a:solidFill>
                  <a:schemeClr val="bg1"/>
                </a:solidFill>
                <a:effectLst/>
              </a:rPr>
              <a:t>into</a:t>
            </a:r>
            <a:r>
              <a:rPr lang="tr-TR" sz="1200" b="0" dirty="0">
                <a:solidFill>
                  <a:schemeClr val="bg1"/>
                </a:solidFill>
                <a:effectLst/>
              </a:rPr>
              <a:t> </a:t>
            </a:r>
            <a:r>
              <a:rPr lang="tr-TR" sz="1200" b="0" dirty="0" err="1">
                <a:solidFill>
                  <a:schemeClr val="bg1"/>
                </a:solidFill>
                <a:effectLst/>
              </a:rPr>
              <a:t>library</a:t>
            </a:r>
            <a:r>
              <a:rPr lang="tr-TR" sz="1200" b="0" dirty="0">
                <a:solidFill>
                  <a:schemeClr val="bg1"/>
                </a:solidFill>
                <a:effectLst/>
              </a:rPr>
              <a:t> proj1lib</a:t>
            </a:r>
          </a:p>
          <a:p>
            <a:pPr marL="0" indent="0">
              <a:buNone/>
            </a:pPr>
            <a:r>
              <a:rPr lang="tr-TR" sz="1200" b="0" dirty="0">
                <a:solidFill>
                  <a:schemeClr val="bg1"/>
                </a:solidFill>
                <a:effectLst/>
              </a:rPr>
              <a:t>  </a:t>
            </a:r>
            <a:r>
              <a:rPr lang="tr-TR" sz="1200" b="0" dirty="0" err="1">
                <a:solidFill>
                  <a:schemeClr val="bg1"/>
                </a:solidFill>
                <a:effectLst/>
              </a:rPr>
              <a:t>library</a:t>
            </a:r>
            <a:r>
              <a:rPr lang="tr-TR" sz="1200" b="0" dirty="0">
                <a:solidFill>
                  <a:schemeClr val="bg1"/>
                </a:solidFill>
                <a:effectLst/>
              </a:rPr>
              <a:t> </a:t>
            </a:r>
            <a:r>
              <a:rPr lang="tr-TR" sz="1200" b="0" dirty="0" err="1">
                <a:solidFill>
                  <a:schemeClr val="bg1"/>
                </a:solidFill>
                <a:effectLst/>
              </a:rPr>
              <a:t>sitelib</a:t>
            </a:r>
            <a:r>
              <a:rPr lang="tr-TR" sz="1200" b="0" dirty="0">
                <a:solidFill>
                  <a:schemeClr val="bg1"/>
                </a:solidFill>
                <a:effectLst/>
              </a:rPr>
              <a:t>;</a:t>
            </a:r>
          </a:p>
          <a:p>
            <a:pPr marL="0" indent="0">
              <a:buNone/>
            </a:pPr>
            <a:r>
              <a:rPr lang="tr-TR" sz="1200" b="0" dirty="0">
                <a:solidFill>
                  <a:schemeClr val="bg1"/>
                </a:solidFill>
                <a:effectLst/>
              </a:rPr>
              <a:t>  </a:t>
            </a:r>
            <a:r>
              <a:rPr lang="tr-TR" sz="1200" b="0" dirty="0" err="1">
                <a:solidFill>
                  <a:schemeClr val="bg1"/>
                </a:solidFill>
                <a:effectLst/>
              </a:rPr>
              <a:t>context</a:t>
            </a:r>
            <a:r>
              <a:rPr lang="tr-TR" sz="1200" b="0" dirty="0">
                <a:solidFill>
                  <a:schemeClr val="bg1"/>
                </a:solidFill>
                <a:effectLst/>
              </a:rPr>
              <a:t> </a:t>
            </a:r>
            <a:r>
              <a:rPr lang="tr-TR" sz="1200" b="0" dirty="0" err="1">
                <a:solidFill>
                  <a:schemeClr val="bg1"/>
                </a:solidFill>
                <a:effectLst/>
              </a:rPr>
              <a:t>sitelib.site_context</a:t>
            </a:r>
            <a:r>
              <a:rPr lang="tr-TR" sz="1200" b="0" dirty="0">
                <a:solidFill>
                  <a:schemeClr val="bg1"/>
                </a:solidFill>
                <a:effectLst/>
              </a:rPr>
              <a:t>;</a:t>
            </a:r>
          </a:p>
          <a:p>
            <a:pPr marL="0" indent="0">
              <a:buNone/>
            </a:pPr>
            <a:r>
              <a:rPr lang="tr-TR" sz="1200" b="0" dirty="0">
                <a:solidFill>
                  <a:schemeClr val="bg1"/>
                </a:solidFill>
                <a:effectLst/>
              </a:rPr>
              <a:t>  </a:t>
            </a:r>
            <a:r>
              <a:rPr lang="tr-TR" sz="1200" b="0" dirty="0" err="1">
                <a:solidFill>
                  <a:schemeClr val="bg1"/>
                </a:solidFill>
                <a:effectLst/>
              </a:rPr>
              <a:t>use</a:t>
            </a:r>
            <a:r>
              <a:rPr lang="tr-TR" sz="1200" b="0" dirty="0">
                <a:solidFill>
                  <a:schemeClr val="bg1"/>
                </a:solidFill>
                <a:effectLst/>
              </a:rPr>
              <a:t> proj1lib.proj1pack.all;</a:t>
            </a:r>
          </a:p>
          <a:p>
            <a:pPr marL="0" indent="0">
              <a:buNone/>
            </a:pPr>
            <a:r>
              <a:rPr lang="tr-TR" sz="1200" b="0" dirty="0" err="1">
                <a:solidFill>
                  <a:schemeClr val="bg1"/>
                </a:solidFill>
                <a:effectLst/>
              </a:rPr>
              <a:t>end</a:t>
            </a:r>
            <a:r>
              <a:rPr lang="tr-TR" sz="1200" b="0" dirty="0">
                <a:solidFill>
                  <a:schemeClr val="bg1"/>
                </a:solidFill>
                <a:effectLst/>
              </a:rPr>
              <a:t> </a:t>
            </a:r>
            <a:r>
              <a:rPr lang="tr-TR" sz="1200" b="0" dirty="0" err="1">
                <a:solidFill>
                  <a:schemeClr val="bg1"/>
                </a:solidFill>
                <a:effectLst/>
              </a:rPr>
              <a:t>context</a:t>
            </a:r>
            <a:r>
              <a:rPr lang="tr-TR" sz="1200" b="0" dirty="0">
                <a:solidFill>
                  <a:schemeClr val="bg1"/>
                </a:solidFill>
                <a:effectLst/>
              </a:rPr>
              <a:t>;</a:t>
            </a:r>
            <a:endParaRPr lang="en-GB" sz="1200"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
        <p:nvSpPr>
          <p:cNvPr id="10" name="Content Placeholder 2">
            <a:extLst>
              <a:ext uri="{FF2B5EF4-FFF2-40B4-BE49-F238E27FC236}">
                <a16:creationId xmlns:a16="http://schemas.microsoft.com/office/drawing/2014/main" id="{1A20F516-ED46-47BA-BC0E-ED001134F940}"/>
              </a:ext>
            </a:extLst>
          </p:cNvPr>
          <p:cNvSpPr txBox="1">
            <a:spLocks/>
          </p:cNvSpPr>
          <p:nvPr/>
        </p:nvSpPr>
        <p:spPr>
          <a:xfrm>
            <a:off x="7565600" y="655017"/>
            <a:ext cx="2703007" cy="1970692"/>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r>
              <a:rPr lang="tr-TR" sz="1200" b="0" dirty="0">
                <a:solidFill>
                  <a:schemeClr val="bg1"/>
                </a:solidFill>
                <a:effectLst/>
              </a:rPr>
              <a:t>--</a:t>
            </a:r>
            <a:r>
              <a:rPr lang="tr-TR" sz="1200" b="0" dirty="0" err="1">
                <a:solidFill>
                  <a:schemeClr val="bg1"/>
                </a:solidFill>
                <a:effectLst/>
              </a:rPr>
              <a:t>call</a:t>
            </a:r>
            <a:endParaRPr lang="tr-TR" sz="1200" b="0" dirty="0">
              <a:solidFill>
                <a:schemeClr val="bg1"/>
              </a:solidFill>
              <a:effectLst/>
            </a:endParaRPr>
          </a:p>
          <a:p>
            <a:pPr marL="0" indent="0">
              <a:buNone/>
            </a:pPr>
            <a:r>
              <a:rPr lang="tr-TR" sz="1200" b="0" dirty="0" err="1">
                <a:solidFill>
                  <a:schemeClr val="bg1"/>
                </a:solidFill>
                <a:effectLst/>
              </a:rPr>
              <a:t>library</a:t>
            </a:r>
            <a:r>
              <a:rPr lang="tr-TR" sz="1200" b="0" dirty="0">
                <a:solidFill>
                  <a:schemeClr val="bg1"/>
                </a:solidFill>
                <a:effectLst/>
              </a:rPr>
              <a:t> proj1lib;</a:t>
            </a:r>
          </a:p>
          <a:p>
            <a:pPr marL="0" indent="0">
              <a:buNone/>
            </a:pPr>
            <a:r>
              <a:rPr lang="tr-TR" sz="1200" b="0" dirty="0" err="1">
                <a:solidFill>
                  <a:schemeClr val="bg1"/>
                </a:solidFill>
                <a:effectLst/>
              </a:rPr>
              <a:t>context</a:t>
            </a:r>
            <a:r>
              <a:rPr lang="tr-TR" sz="1200" b="0" dirty="0">
                <a:solidFill>
                  <a:schemeClr val="bg1"/>
                </a:solidFill>
                <a:effectLst/>
              </a:rPr>
              <a:t> proj1lib.proj1_context;</a:t>
            </a:r>
          </a:p>
          <a:p>
            <a:pPr marL="0" indent="0">
              <a:lnSpc>
                <a:spcPct val="110000"/>
              </a:lnSpc>
              <a:buNone/>
            </a:pPr>
            <a:endParaRPr lang="en-US" sz="1200" b="1" dirty="0">
              <a:solidFill>
                <a:schemeClr val="bg1"/>
              </a:solidFill>
              <a:effectLst/>
              <a:ea typeface="Calibri" panose="020F0502020204030204" pitchFamily="34" charset="0"/>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
        <p:nvSpPr>
          <p:cNvPr id="11" name="Content Placeholder 2">
            <a:extLst>
              <a:ext uri="{FF2B5EF4-FFF2-40B4-BE49-F238E27FC236}">
                <a16:creationId xmlns:a16="http://schemas.microsoft.com/office/drawing/2014/main" id="{4D4D2CC5-3D10-482E-B89F-C0632CAE8682}"/>
              </a:ext>
            </a:extLst>
          </p:cNvPr>
          <p:cNvSpPr txBox="1">
            <a:spLocks/>
          </p:cNvSpPr>
          <p:nvPr/>
        </p:nvSpPr>
        <p:spPr bwMode="auto">
          <a:xfrm>
            <a:off x="1168" y="2452287"/>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16</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10 </a:t>
            </a:r>
            <a:r>
              <a:rPr lang="tr-TR" sz="4000" b="1" dirty="0" err="1">
                <a:solidFill>
                  <a:schemeClr val="bg1"/>
                </a:solidFill>
                <a:latin typeface="Tw Cen MT (Body)"/>
                <a:ea typeface="+mj-ea"/>
                <a:cs typeface="Times New Roman" panose="02020603050405020304" pitchFamily="18" charset="0"/>
              </a:rPr>
              <a:t>Fixed</a:t>
            </a:r>
            <a:r>
              <a:rPr lang="tr-TR" sz="4000" b="1" dirty="0">
                <a:solidFill>
                  <a:schemeClr val="bg1"/>
                </a:solidFill>
                <a:latin typeface="Tw Cen MT (Body)"/>
                <a:ea typeface="+mj-ea"/>
                <a:cs typeface="Times New Roman" panose="02020603050405020304" pitchFamily="18" charset="0"/>
              </a:rPr>
              <a:t>-Point </a:t>
            </a:r>
            <a:r>
              <a:rPr lang="tr-TR" sz="4000" b="1" dirty="0" err="1">
                <a:solidFill>
                  <a:schemeClr val="bg1"/>
                </a:solidFill>
                <a:latin typeface="Tw Cen MT (Body)"/>
                <a:ea typeface="+mj-ea"/>
                <a:cs typeface="Times New Roman" panose="02020603050405020304" pitchFamily="18" charset="0"/>
              </a:rPr>
              <a:t>Package</a:t>
            </a:r>
            <a:endParaRPr lang="en-GB" sz="4000" b="1" i="1" dirty="0">
              <a:solidFill>
                <a:schemeClr val="bg1"/>
              </a:solidFill>
              <a:latin typeface="Tw Cen MT (Body)"/>
              <a:cs typeface="Times New Roman" panose="02020603050405020304" pitchFamily="18" charset="0"/>
            </a:endParaRPr>
          </a:p>
        </p:txBody>
      </p:sp>
      <p:sp>
        <p:nvSpPr>
          <p:cNvPr id="12" name="Content Placeholder 2">
            <a:extLst>
              <a:ext uri="{FF2B5EF4-FFF2-40B4-BE49-F238E27FC236}">
                <a16:creationId xmlns:a16="http://schemas.microsoft.com/office/drawing/2014/main" id="{F86C5D2D-39CA-410E-8851-CFD6E0A1EE93}"/>
              </a:ext>
            </a:extLst>
          </p:cNvPr>
          <p:cNvSpPr txBox="1">
            <a:spLocks/>
          </p:cNvSpPr>
          <p:nvPr/>
        </p:nvSpPr>
        <p:spPr bwMode="auto">
          <a:xfrm>
            <a:off x="0" y="3631423"/>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16</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11 </a:t>
            </a:r>
            <a:r>
              <a:rPr lang="tr-TR" sz="4000" b="1" dirty="0" err="1">
                <a:solidFill>
                  <a:schemeClr val="bg1"/>
                </a:solidFill>
                <a:latin typeface="Tw Cen MT (Body)"/>
                <a:ea typeface="+mj-ea"/>
                <a:cs typeface="Times New Roman" panose="02020603050405020304" pitchFamily="18" charset="0"/>
              </a:rPr>
              <a:t>Floating</a:t>
            </a:r>
            <a:r>
              <a:rPr lang="tr-TR" sz="4000" b="1" dirty="0">
                <a:solidFill>
                  <a:schemeClr val="bg1"/>
                </a:solidFill>
                <a:latin typeface="Tw Cen MT (Body)"/>
                <a:ea typeface="+mj-ea"/>
                <a:cs typeface="Times New Roman" panose="02020603050405020304" pitchFamily="18" charset="0"/>
              </a:rPr>
              <a:t>-Point </a:t>
            </a:r>
            <a:r>
              <a:rPr lang="tr-TR" sz="4000" b="1" dirty="0" err="1">
                <a:solidFill>
                  <a:schemeClr val="bg1"/>
                </a:solidFill>
                <a:latin typeface="Tw Cen MT (Body)"/>
                <a:ea typeface="+mj-ea"/>
                <a:cs typeface="Times New Roman" panose="02020603050405020304" pitchFamily="18" charset="0"/>
              </a:rPr>
              <a:t>Package</a:t>
            </a:r>
            <a:endParaRPr lang="en-GB" sz="4000" b="1" i="1" dirty="0">
              <a:solidFill>
                <a:schemeClr val="bg1"/>
              </a:solidFill>
              <a:latin typeface="Tw Cen MT (Body)"/>
              <a:cs typeface="Times New Roman" panose="02020603050405020304" pitchFamily="18" charset="0"/>
            </a:endParaRPr>
          </a:p>
        </p:txBody>
      </p:sp>
      <p:sp>
        <p:nvSpPr>
          <p:cNvPr id="13" name="Content Placeholder 2">
            <a:extLst>
              <a:ext uri="{FF2B5EF4-FFF2-40B4-BE49-F238E27FC236}">
                <a16:creationId xmlns:a16="http://schemas.microsoft.com/office/drawing/2014/main" id="{3367B10D-6F55-46C7-B5F7-8D9F55C0A76F}"/>
              </a:ext>
            </a:extLst>
          </p:cNvPr>
          <p:cNvSpPr txBox="1">
            <a:spLocks/>
          </p:cNvSpPr>
          <p:nvPr/>
        </p:nvSpPr>
        <p:spPr>
          <a:xfrm>
            <a:off x="1480110" y="2934675"/>
            <a:ext cx="10016650" cy="710520"/>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Font typeface="Arial" panose="020B0604020202020204" pitchFamily="34" charset="0"/>
              <a:buNone/>
            </a:pPr>
            <a:r>
              <a:rPr lang="en-US" sz="2000" dirty="0">
                <a:solidFill>
                  <a:schemeClr val="bg1"/>
                </a:solidFill>
              </a:rPr>
              <a:t>The library denoted by the library logical name IEEE contains packages FIXED_FLOAT_TYPES, FIXED_GENERIC_PKG, and FIXED_PKG</a:t>
            </a:r>
            <a:endParaRPr lang="tr-TR" sz="2000" dirty="0">
              <a:solidFill>
                <a:schemeClr val="bg1"/>
              </a:solidFill>
            </a:endParaRPr>
          </a:p>
          <a:p>
            <a:pPr marL="0" indent="0">
              <a:lnSpc>
                <a:spcPct val="110000"/>
              </a:lnSpc>
              <a:buNone/>
            </a:pPr>
            <a:endParaRPr lang="en-GB" b="1" dirty="0">
              <a:solidFill>
                <a:schemeClr val="bg1"/>
              </a:solidFill>
            </a:endParaRPr>
          </a:p>
        </p:txBody>
      </p:sp>
      <p:sp>
        <p:nvSpPr>
          <p:cNvPr id="14" name="Content Placeholder 2">
            <a:extLst>
              <a:ext uri="{FF2B5EF4-FFF2-40B4-BE49-F238E27FC236}">
                <a16:creationId xmlns:a16="http://schemas.microsoft.com/office/drawing/2014/main" id="{139C8735-688D-490C-87A9-AC72059EECFA}"/>
              </a:ext>
            </a:extLst>
          </p:cNvPr>
          <p:cNvSpPr txBox="1">
            <a:spLocks/>
          </p:cNvSpPr>
          <p:nvPr/>
        </p:nvSpPr>
        <p:spPr>
          <a:xfrm>
            <a:off x="1480110" y="4134158"/>
            <a:ext cx="10016650" cy="710520"/>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Font typeface="Arial" panose="020B0604020202020204" pitchFamily="34" charset="0"/>
              <a:buNone/>
            </a:pPr>
            <a:r>
              <a:rPr lang="en-US" sz="2000" dirty="0">
                <a:solidFill>
                  <a:schemeClr val="bg1"/>
                </a:solidFill>
              </a:rPr>
              <a:t>The library denoted by the library logical name IEEE contains packages FLOAT_GENERIC_PKG and FLOAT_PKG</a:t>
            </a:r>
            <a:endParaRPr lang="en-US" sz="2000" b="1" dirty="0">
              <a:solidFill>
                <a:schemeClr val="bg1"/>
              </a:solidFill>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
        <p:nvSpPr>
          <p:cNvPr id="15" name="Content Placeholder 2">
            <a:extLst>
              <a:ext uri="{FF2B5EF4-FFF2-40B4-BE49-F238E27FC236}">
                <a16:creationId xmlns:a16="http://schemas.microsoft.com/office/drawing/2014/main" id="{D5AB0243-CB4B-44A2-9AEA-E48D19136435}"/>
              </a:ext>
            </a:extLst>
          </p:cNvPr>
          <p:cNvSpPr txBox="1">
            <a:spLocks/>
          </p:cNvSpPr>
          <p:nvPr/>
        </p:nvSpPr>
        <p:spPr bwMode="auto">
          <a:xfrm>
            <a:off x="92747" y="5062414"/>
            <a:ext cx="1219083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4000" b="1" dirty="0">
                <a:solidFill>
                  <a:srgbClr val="FF0000"/>
                </a:solidFill>
                <a:latin typeface="Tw Cen MT (Headings)"/>
                <a:ea typeface="+mj-ea"/>
                <a:cs typeface="+mj-cs"/>
              </a:rPr>
              <a:t>16</a:t>
            </a:r>
            <a:r>
              <a:rPr lang="en-GB" sz="4000" b="1" dirty="0">
                <a:solidFill>
                  <a:srgbClr val="FF0000"/>
                </a:solidFill>
                <a:latin typeface="Tw Cen MT (Headings)"/>
                <a:ea typeface="+mj-ea"/>
                <a:cs typeface="+mj-cs"/>
              </a:rPr>
              <a:t>.</a:t>
            </a:r>
            <a:r>
              <a:rPr lang="tr-TR" sz="4000" b="1" dirty="0">
                <a:solidFill>
                  <a:srgbClr val="FF0000"/>
                </a:solidFill>
                <a:latin typeface="Tw Cen MT (Headings)"/>
                <a:ea typeface="+mj-ea"/>
                <a:cs typeface="+mj-cs"/>
              </a:rPr>
              <a:t>12 </a:t>
            </a:r>
            <a:r>
              <a:rPr lang="tr-TR" sz="4000" b="1" dirty="0" err="1">
                <a:solidFill>
                  <a:schemeClr val="bg1"/>
                </a:solidFill>
                <a:latin typeface="Tw Cen MT (Body)"/>
                <a:ea typeface="+mj-ea"/>
                <a:cs typeface="Times New Roman" panose="02020603050405020304" pitchFamily="18" charset="0"/>
              </a:rPr>
              <a:t>Reflection</a:t>
            </a:r>
            <a:r>
              <a:rPr lang="tr-TR" sz="4000" b="1" dirty="0">
                <a:solidFill>
                  <a:schemeClr val="bg1"/>
                </a:solidFill>
                <a:latin typeface="Tw Cen MT (Body)"/>
                <a:ea typeface="+mj-ea"/>
                <a:cs typeface="Times New Roman" panose="02020603050405020304" pitchFamily="18" charset="0"/>
              </a:rPr>
              <a:t> </a:t>
            </a:r>
            <a:r>
              <a:rPr lang="tr-TR" sz="4000" b="1" dirty="0" err="1">
                <a:solidFill>
                  <a:schemeClr val="bg1"/>
                </a:solidFill>
                <a:latin typeface="Tw Cen MT (Body)"/>
                <a:ea typeface="+mj-ea"/>
                <a:cs typeface="Times New Roman" panose="02020603050405020304" pitchFamily="18" charset="0"/>
              </a:rPr>
              <a:t>Package</a:t>
            </a:r>
            <a:endParaRPr lang="en-GB" sz="4000" b="1" i="1" dirty="0">
              <a:solidFill>
                <a:schemeClr val="bg1"/>
              </a:solidFill>
              <a:latin typeface="Tw Cen MT (Body)"/>
              <a:cs typeface="Times New Roman" panose="02020603050405020304" pitchFamily="18" charset="0"/>
            </a:endParaRPr>
          </a:p>
        </p:txBody>
      </p:sp>
      <p:sp>
        <p:nvSpPr>
          <p:cNvPr id="16" name="Content Placeholder 2">
            <a:extLst>
              <a:ext uri="{FF2B5EF4-FFF2-40B4-BE49-F238E27FC236}">
                <a16:creationId xmlns:a16="http://schemas.microsoft.com/office/drawing/2014/main" id="{7B735CB2-139D-4ECA-8784-1A73424B7984}"/>
              </a:ext>
            </a:extLst>
          </p:cNvPr>
          <p:cNvSpPr txBox="1">
            <a:spLocks/>
          </p:cNvSpPr>
          <p:nvPr/>
        </p:nvSpPr>
        <p:spPr>
          <a:xfrm>
            <a:off x="1480110" y="5604868"/>
            <a:ext cx="10016650" cy="710520"/>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10000"/>
              </a:lnSpc>
              <a:buFont typeface="Arial" panose="020B0604020202020204" pitchFamily="34" charset="0"/>
              <a:buNone/>
            </a:pPr>
            <a:r>
              <a:rPr lang="en-US" sz="2000" dirty="0">
                <a:solidFill>
                  <a:schemeClr val="bg1"/>
                </a:solidFill>
              </a:rPr>
              <a:t>Package REFLECTION contains protected type declarations and access types to these protected types for a reflection API.</a:t>
            </a:r>
            <a:endParaRPr lang="en-US" sz="2000" b="1" dirty="0">
              <a:solidFill>
                <a:schemeClr val="bg1"/>
              </a:solidFill>
              <a:ea typeface="Calibri" panose="020F0502020204030204" pitchFamily="34" charset="0"/>
            </a:endParaRPr>
          </a:p>
          <a:p>
            <a:pPr lvl="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solidFill>
                <a:schemeClr val="bg1"/>
              </a:solidFill>
              <a:latin typeface="Calibri" panose="020F0502020204030204" pitchFamily="34" charset="0"/>
              <a:ea typeface="Calibri" panose="020F0502020204030204" pitchFamily="34" charset="0"/>
            </a:endParaRPr>
          </a:p>
          <a:p>
            <a:pPr>
              <a:lnSpc>
                <a:spcPct val="110000"/>
              </a:lnSpc>
            </a:pPr>
            <a:endParaRPr lang="en-GB" b="1" dirty="0">
              <a:solidFill>
                <a:schemeClr val="bg1"/>
              </a:solidFill>
            </a:endParaRPr>
          </a:p>
          <a:p>
            <a:pPr lvl="1">
              <a:lnSpc>
                <a:spcPct val="110000"/>
              </a:lnSpc>
            </a:pPr>
            <a:endParaRPr lang="en-GB" b="1" dirty="0">
              <a:solidFill>
                <a:schemeClr val="bg1"/>
              </a:solidFill>
            </a:endParaRPr>
          </a:p>
          <a:p>
            <a:pPr lvl="1">
              <a:lnSpc>
                <a:spcPct val="110000"/>
              </a:lnSpc>
            </a:pPr>
            <a:endParaRPr lang="en-US" sz="2800" b="1" dirty="0">
              <a:solidFill>
                <a:schemeClr val="bg1"/>
              </a:solidFill>
            </a:endParaRPr>
          </a:p>
        </p:txBody>
      </p:sp>
    </p:spTree>
    <p:extLst>
      <p:ext uri="{BB962C8B-B14F-4D97-AF65-F5344CB8AC3E}">
        <p14:creationId xmlns:p14="http://schemas.microsoft.com/office/powerpoint/2010/main" val="326031739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A81A9FDB-42A9-1FF5-7E1F-6B9877DB52B6}"/>
            </a:ext>
          </a:extLst>
        </p:cNvPr>
        <p:cNvGrpSpPr/>
        <p:nvPr/>
      </p:nvGrpSpPr>
      <p:grpSpPr>
        <a:xfrm>
          <a:off x="0" y="0"/>
          <a:ext cx="0" cy="0"/>
          <a:chOff x="0" y="0"/>
          <a:chExt cx="0" cy="0"/>
        </a:xfrm>
      </p:grpSpPr>
      <p:pic>
        <p:nvPicPr>
          <p:cNvPr id="2" name="Picture 1" descr="close up of circuit board">
            <a:extLst>
              <a:ext uri="{FF2B5EF4-FFF2-40B4-BE49-F238E27FC236}">
                <a16:creationId xmlns:a16="http://schemas.microsoft.com/office/drawing/2014/main" id="{4E8530CD-A2EC-C9AC-7F94-AA0AF1858F46}"/>
              </a:ext>
            </a:extLst>
          </p:cNvPr>
          <p:cNvPicPr>
            <a:picLocks noChangeAspect="1"/>
          </p:cNvPicPr>
          <p:nvPr/>
        </p:nvPicPr>
        <p:blipFill rotWithShape="1">
          <a:blip r:embed="rId3">
            <a:alphaModFix amt="30000"/>
          </a:blip>
          <a:srcRect l="17220" r="9210" b="-1"/>
          <a:stretch/>
        </p:blipFill>
        <p:spPr>
          <a:xfrm>
            <a:off x="-10357" y="10"/>
            <a:ext cx="5917468" cy="6857990"/>
          </a:xfrm>
          <a:prstGeom prst="rect">
            <a:avLst/>
          </a:prstGeom>
        </p:spPr>
      </p:pic>
      <p:sp>
        <p:nvSpPr>
          <p:cNvPr id="6" name="Title 1">
            <a:extLst>
              <a:ext uri="{FF2B5EF4-FFF2-40B4-BE49-F238E27FC236}">
                <a16:creationId xmlns:a16="http://schemas.microsoft.com/office/drawing/2014/main" id="{C6668CA3-AB14-9319-4150-D88E609BBFF9}"/>
              </a:ext>
            </a:extLst>
          </p:cNvPr>
          <p:cNvSpPr txBox="1">
            <a:spLocks/>
          </p:cNvSpPr>
          <p:nvPr/>
        </p:nvSpPr>
        <p:spPr>
          <a:xfrm>
            <a:off x="5907111" y="-11850"/>
            <a:ext cx="7190822" cy="56726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tr-TR" sz="2800" b="1" dirty="0">
                <a:solidFill>
                  <a:srgbClr val="FF0000"/>
                </a:solidFill>
              </a:rPr>
              <a:t>17</a:t>
            </a:r>
            <a:r>
              <a:rPr lang="en-US" sz="2800" b="1" dirty="0">
                <a:solidFill>
                  <a:srgbClr val="FF0000"/>
                </a:solidFill>
              </a:rPr>
              <a:t>. </a:t>
            </a:r>
            <a:r>
              <a:rPr lang="en-US" sz="2400" b="1" dirty="0">
                <a:solidFill>
                  <a:schemeClr val="bg1"/>
                </a:solidFill>
              </a:rPr>
              <a:t>VHDL Procedural Interface overview</a:t>
            </a:r>
          </a:p>
        </p:txBody>
      </p:sp>
      <p:sp>
        <p:nvSpPr>
          <p:cNvPr id="10" name="Subtitle 2">
            <a:extLst>
              <a:ext uri="{FF2B5EF4-FFF2-40B4-BE49-F238E27FC236}">
                <a16:creationId xmlns:a16="http://schemas.microsoft.com/office/drawing/2014/main" id="{B36DAA4F-6CB7-704E-69C5-7BE9DF4AE4DA}"/>
              </a:ext>
            </a:extLst>
          </p:cNvPr>
          <p:cNvSpPr txBox="1">
            <a:spLocks/>
          </p:cNvSpPr>
          <p:nvPr/>
        </p:nvSpPr>
        <p:spPr>
          <a:xfrm>
            <a:off x="-10358" y="152676"/>
            <a:ext cx="5982231" cy="132912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lnSpc>
                <a:spcPct val="100000"/>
              </a:lnSpc>
              <a:spcBef>
                <a:spcPts val="0"/>
              </a:spcBef>
              <a:buNone/>
            </a:pPr>
            <a:r>
              <a:rPr lang="en-US" sz="6000" b="1" dirty="0">
                <a:solidFill>
                  <a:srgbClr val="FF0000"/>
                </a:solidFill>
              </a:rPr>
              <a:t>Chapter</a:t>
            </a:r>
            <a:r>
              <a:rPr lang="tr-TR" sz="6000" b="1" dirty="0">
                <a:solidFill>
                  <a:srgbClr val="FF0000"/>
                </a:solidFill>
              </a:rPr>
              <a:t>s</a:t>
            </a:r>
            <a:r>
              <a:rPr lang="en-US" sz="6000" b="1" dirty="0">
                <a:solidFill>
                  <a:srgbClr val="FF0000"/>
                </a:solidFill>
              </a:rPr>
              <a:t> </a:t>
            </a:r>
            <a:r>
              <a:rPr lang="tr-TR" sz="6000" b="1" dirty="0">
                <a:solidFill>
                  <a:srgbClr val="FF0000"/>
                </a:solidFill>
              </a:rPr>
              <a:t>17, 18 and 19</a:t>
            </a:r>
            <a:endParaRPr lang="en-US" sz="6000" b="1" dirty="0">
              <a:solidFill>
                <a:srgbClr val="FF0000"/>
              </a:solidFill>
            </a:endParaRPr>
          </a:p>
          <a:p>
            <a:pPr marL="0" indent="0" algn="ctr">
              <a:lnSpc>
                <a:spcPct val="100000"/>
              </a:lnSpc>
              <a:spcBef>
                <a:spcPts val="0"/>
              </a:spcBef>
              <a:buNone/>
            </a:pPr>
            <a:r>
              <a:rPr lang="en-US" sz="6000" b="1" dirty="0">
                <a:solidFill>
                  <a:srgbClr val="FF0000"/>
                </a:solidFill>
              </a:rPr>
              <a:t>Presenter:</a:t>
            </a:r>
          </a:p>
          <a:p>
            <a:pPr marL="0" indent="0" algn="ctr">
              <a:lnSpc>
                <a:spcPct val="100000"/>
              </a:lnSpc>
              <a:spcBef>
                <a:spcPts val="0"/>
              </a:spcBef>
              <a:buNone/>
            </a:pPr>
            <a:r>
              <a:rPr lang="tr-TR" sz="6000" b="1" dirty="0">
                <a:solidFill>
                  <a:schemeClr val="bg1"/>
                </a:solidFill>
              </a:rPr>
              <a:t>Furkan</a:t>
            </a:r>
            <a:r>
              <a:rPr lang="en-GB" sz="6000" b="1" dirty="0">
                <a:solidFill>
                  <a:schemeClr val="bg1"/>
                </a:solidFill>
              </a:rPr>
              <a:t> </a:t>
            </a:r>
            <a:r>
              <a:rPr lang="tr-TR" sz="6000" b="1" dirty="0">
                <a:solidFill>
                  <a:schemeClr val="bg1"/>
                </a:solidFill>
              </a:rPr>
              <a:t>Kaya</a:t>
            </a:r>
            <a:endParaRPr lang="en-US" sz="6000" b="1" i="1" dirty="0">
              <a:solidFill>
                <a:schemeClr val="bg1"/>
              </a:solidFill>
            </a:endParaRPr>
          </a:p>
        </p:txBody>
      </p:sp>
      <p:sp>
        <p:nvSpPr>
          <p:cNvPr id="7" name="Title 1">
            <a:extLst>
              <a:ext uri="{FF2B5EF4-FFF2-40B4-BE49-F238E27FC236}">
                <a16:creationId xmlns:a16="http://schemas.microsoft.com/office/drawing/2014/main" id="{B452DE2C-A486-2130-48D1-00C0D947A1FF}"/>
              </a:ext>
            </a:extLst>
          </p:cNvPr>
          <p:cNvSpPr txBox="1">
            <a:spLocks/>
          </p:cNvSpPr>
          <p:nvPr/>
        </p:nvSpPr>
        <p:spPr>
          <a:xfrm>
            <a:off x="5907111" y="567276"/>
            <a:ext cx="7190822" cy="56726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tr-TR" sz="2800" b="1" dirty="0">
                <a:solidFill>
                  <a:srgbClr val="FF0000"/>
                </a:solidFill>
              </a:rPr>
              <a:t>18</a:t>
            </a:r>
            <a:r>
              <a:rPr lang="en-US" sz="2800" b="1" dirty="0">
                <a:solidFill>
                  <a:srgbClr val="FF0000"/>
                </a:solidFill>
              </a:rPr>
              <a:t>. </a:t>
            </a:r>
            <a:r>
              <a:rPr lang="en-US" sz="2400" b="1" dirty="0">
                <a:solidFill>
                  <a:schemeClr val="bg1"/>
                </a:solidFill>
              </a:rPr>
              <a:t>VHPI access functions</a:t>
            </a:r>
          </a:p>
        </p:txBody>
      </p:sp>
      <p:sp>
        <p:nvSpPr>
          <p:cNvPr id="8" name="Title 1">
            <a:extLst>
              <a:ext uri="{FF2B5EF4-FFF2-40B4-BE49-F238E27FC236}">
                <a16:creationId xmlns:a16="http://schemas.microsoft.com/office/drawing/2014/main" id="{2F07AC67-C275-9ABA-A500-FAF00711D920}"/>
              </a:ext>
            </a:extLst>
          </p:cNvPr>
          <p:cNvSpPr txBox="1">
            <a:spLocks/>
          </p:cNvSpPr>
          <p:nvPr/>
        </p:nvSpPr>
        <p:spPr>
          <a:xfrm>
            <a:off x="5907111" y="1146402"/>
            <a:ext cx="7190822" cy="56726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tr-TR" sz="2800" b="1" dirty="0">
                <a:solidFill>
                  <a:srgbClr val="FF0000"/>
                </a:solidFill>
              </a:rPr>
              <a:t>19</a:t>
            </a:r>
            <a:r>
              <a:rPr lang="en-US" sz="2800" b="1" dirty="0">
                <a:solidFill>
                  <a:srgbClr val="FF0000"/>
                </a:solidFill>
              </a:rPr>
              <a:t>. </a:t>
            </a:r>
            <a:r>
              <a:rPr lang="en-US" sz="2400" b="1" dirty="0">
                <a:solidFill>
                  <a:schemeClr val="bg1"/>
                </a:solidFill>
              </a:rPr>
              <a:t>VHPI information model</a:t>
            </a:r>
            <a:endParaRPr lang="en-US" sz="2000" b="1" dirty="0">
              <a:solidFill>
                <a:schemeClr val="bg1"/>
              </a:solidFill>
            </a:endParaRPr>
          </a:p>
        </p:txBody>
      </p:sp>
    </p:spTree>
    <p:extLst>
      <p:ext uri="{BB962C8B-B14F-4D97-AF65-F5344CB8AC3E}">
        <p14:creationId xmlns:p14="http://schemas.microsoft.com/office/powerpoint/2010/main" val="3602973420"/>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3A03BE2-71DB-4FB0-1389-BBDA59D1F8A2}"/>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3EAB4311-5680-0022-329E-775F571CDE8E}"/>
              </a:ext>
            </a:extLst>
          </p:cNvPr>
          <p:cNvSpPr txBox="1">
            <a:spLocks/>
          </p:cNvSpPr>
          <p:nvPr/>
        </p:nvSpPr>
        <p:spPr bwMode="auto">
          <a:xfrm>
            <a:off x="197224" y="134470"/>
            <a:ext cx="7645726"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just">
              <a:spcAft>
                <a:spcPts val="1200"/>
              </a:spcAft>
              <a:buNone/>
            </a:pPr>
            <a:r>
              <a:rPr lang="tr-TR" sz="2500" b="1" dirty="0">
                <a:solidFill>
                  <a:srgbClr val="FF0000"/>
                </a:solidFill>
                <a:latin typeface="Tw Cen MT (Body)"/>
                <a:cs typeface="Times New Roman" panose="02020603050405020304" pitchFamily="18" charset="0"/>
              </a:rPr>
              <a:t>VHPI Overview</a:t>
            </a:r>
            <a:endParaRPr lang="en-GB" sz="2500" b="1" dirty="0">
              <a:solidFill>
                <a:srgbClr val="FF0000"/>
              </a:solidFill>
              <a:latin typeface="Tw Cen MT (Body)"/>
              <a:cs typeface="Times New Roman" panose="02020603050405020304" pitchFamily="18" charset="0"/>
            </a:endParaRPr>
          </a:p>
        </p:txBody>
      </p:sp>
      <p:sp>
        <p:nvSpPr>
          <p:cNvPr id="5" name="TextBox 4">
            <a:extLst>
              <a:ext uri="{FF2B5EF4-FFF2-40B4-BE49-F238E27FC236}">
                <a16:creationId xmlns:a16="http://schemas.microsoft.com/office/drawing/2014/main" id="{46436317-DECB-9DF6-9DB0-1468575AB38D}"/>
              </a:ext>
            </a:extLst>
          </p:cNvPr>
          <p:cNvSpPr txBox="1"/>
          <p:nvPr/>
        </p:nvSpPr>
        <p:spPr>
          <a:xfrm>
            <a:off x="179294" y="676924"/>
            <a:ext cx="11815482" cy="3139321"/>
          </a:xfrm>
          <a:prstGeom prst="rect">
            <a:avLst/>
          </a:prstGeom>
          <a:noFill/>
        </p:spPr>
        <p:txBody>
          <a:bodyPr wrap="square" rtlCol="0">
            <a:spAutoFit/>
          </a:bodyPr>
          <a:lstStyle/>
          <a:p>
            <a:r>
              <a:rPr lang="en-US" b="1" dirty="0">
                <a:solidFill>
                  <a:schemeClr val="bg1"/>
                </a:solidFill>
              </a:rPr>
              <a:t>Definition</a:t>
            </a:r>
            <a:r>
              <a:rPr lang="en-US" dirty="0">
                <a:solidFill>
                  <a:schemeClr val="bg1"/>
                </a:solidFill>
              </a:rPr>
              <a:t>: VHPI (VHDL Procedural Interface) allows interaction between external tools and the VHDL simulation environment.</a:t>
            </a:r>
            <a:endParaRPr lang="tr-TR" dirty="0">
              <a:solidFill>
                <a:schemeClr val="bg1"/>
              </a:solidFill>
            </a:endParaRPr>
          </a:p>
          <a:p>
            <a:endParaRPr lang="tr-TR" dirty="0">
              <a:solidFill>
                <a:schemeClr val="bg1"/>
              </a:solidFill>
              <a:latin typeface="Times New Roman" panose="02020603050405020304" pitchFamily="18" charset="0"/>
              <a:cs typeface="Times New Roman" panose="02020603050405020304" pitchFamily="18" charset="0"/>
            </a:endParaRPr>
          </a:p>
          <a:p>
            <a:r>
              <a:rPr lang="en-US" b="1" dirty="0">
                <a:solidFill>
                  <a:schemeClr val="bg1"/>
                </a:solidFill>
              </a:rPr>
              <a:t>Purpose</a:t>
            </a:r>
            <a:r>
              <a:rPr lang="en-US" dirty="0">
                <a:solidFill>
                  <a:schemeClr val="bg1"/>
                </a:solidFill>
              </a:rPr>
              <a:t>:</a:t>
            </a:r>
            <a:endParaRPr lang="tr-TR" dirty="0">
              <a:solidFill>
                <a:schemeClr val="bg1"/>
              </a:solidFill>
            </a:endParaRPr>
          </a:p>
          <a:p>
            <a:pPr lvl="1">
              <a:buFont typeface="Arial" panose="020B0604020202020204" pitchFamily="34" charset="0"/>
              <a:buChar char="•"/>
            </a:pPr>
            <a:r>
              <a:rPr lang="tr-TR" dirty="0">
                <a:solidFill>
                  <a:schemeClr val="bg1"/>
                </a:solidFill>
              </a:rPr>
              <a:t> </a:t>
            </a:r>
            <a:r>
              <a:rPr lang="en-US" dirty="0">
                <a:solidFill>
                  <a:schemeClr val="bg1"/>
                </a:solidFill>
              </a:rPr>
              <a:t>Extend simulation functionality.</a:t>
            </a:r>
          </a:p>
          <a:p>
            <a:pPr lvl="1">
              <a:buFont typeface="Arial" panose="020B0604020202020204" pitchFamily="34" charset="0"/>
              <a:buChar char="•"/>
            </a:pPr>
            <a:r>
              <a:rPr lang="tr-TR" dirty="0">
                <a:solidFill>
                  <a:schemeClr val="bg1"/>
                </a:solidFill>
              </a:rPr>
              <a:t> </a:t>
            </a:r>
            <a:r>
              <a:rPr lang="en-US" dirty="0">
                <a:solidFill>
                  <a:schemeClr val="bg1"/>
                </a:solidFill>
              </a:rPr>
              <a:t>Provide dynamic access to design objects.</a:t>
            </a:r>
            <a:endParaRPr lang="tr-TR" dirty="0">
              <a:solidFill>
                <a:schemeClr val="bg1"/>
              </a:solidFill>
            </a:endParaRPr>
          </a:p>
          <a:p>
            <a:endParaRPr lang="tr-TR" dirty="0">
              <a:solidFill>
                <a:schemeClr val="bg1"/>
              </a:solidFill>
              <a:latin typeface="Tw Cen MT (Body)"/>
              <a:cs typeface="Times New Roman" panose="02020603050405020304" pitchFamily="18" charset="0"/>
            </a:endParaRPr>
          </a:p>
          <a:p>
            <a:r>
              <a:rPr lang="en-US" b="1" dirty="0">
                <a:solidFill>
                  <a:schemeClr val="bg1"/>
                </a:solidFill>
              </a:rPr>
              <a:t>Key Components</a:t>
            </a:r>
            <a:r>
              <a:rPr lang="en-US" dirty="0">
                <a:solidFill>
                  <a:schemeClr val="bg1"/>
                </a:solidFill>
              </a:rPr>
              <a:t>:</a:t>
            </a:r>
            <a:endParaRPr lang="tr-TR" dirty="0">
              <a:solidFill>
                <a:schemeClr val="bg1"/>
              </a:solidFill>
            </a:endParaRPr>
          </a:p>
          <a:p>
            <a:pPr marL="742950" lvl="1" indent="-285750">
              <a:buFont typeface="Arial" panose="020B0604020202020204" pitchFamily="34" charset="0"/>
              <a:buChar char="•"/>
            </a:pPr>
            <a:r>
              <a:rPr lang="en-US" b="1" dirty="0">
                <a:solidFill>
                  <a:schemeClr val="bg1"/>
                </a:solidFill>
              </a:rPr>
              <a:t>Handles</a:t>
            </a:r>
            <a:r>
              <a:rPr lang="en-US" dirty="0">
                <a:solidFill>
                  <a:schemeClr val="bg1"/>
                </a:solidFill>
              </a:rPr>
              <a:t>: Represent simulation objects (e.g., signals, entities).</a:t>
            </a:r>
            <a:endParaRPr lang="tr-TR" dirty="0">
              <a:solidFill>
                <a:schemeClr val="bg1"/>
              </a:solidFill>
            </a:endParaRPr>
          </a:p>
          <a:p>
            <a:pPr marL="742950" lvl="1" indent="-285750">
              <a:buFont typeface="Arial" panose="020B0604020202020204" pitchFamily="34" charset="0"/>
              <a:buChar char="•"/>
            </a:pPr>
            <a:r>
              <a:rPr lang="en-US" b="1" dirty="0">
                <a:solidFill>
                  <a:schemeClr val="bg1"/>
                </a:solidFill>
              </a:rPr>
              <a:t>Access Functions</a:t>
            </a:r>
            <a:r>
              <a:rPr lang="en-US" dirty="0">
                <a:solidFill>
                  <a:schemeClr val="bg1"/>
                </a:solidFill>
              </a:rPr>
              <a:t>: Perform operations on these objects.</a:t>
            </a:r>
            <a:endParaRPr lang="tr-TR" dirty="0">
              <a:solidFill>
                <a:schemeClr val="bg1"/>
              </a:solidFill>
            </a:endParaRPr>
          </a:p>
          <a:p>
            <a:pPr marL="742950" lvl="1" indent="-285750">
              <a:buFont typeface="Arial" panose="020B0604020202020204" pitchFamily="34" charset="0"/>
              <a:buChar char="•"/>
            </a:pPr>
            <a:r>
              <a:rPr lang="en-US" b="1" dirty="0">
                <a:solidFill>
                  <a:schemeClr val="bg1"/>
                </a:solidFill>
              </a:rPr>
              <a:t>Callbacks</a:t>
            </a:r>
            <a:r>
              <a:rPr lang="en-US" dirty="0">
                <a:solidFill>
                  <a:schemeClr val="bg1"/>
                </a:solidFill>
              </a:rPr>
              <a:t>: Trigger actions on specific simulation events.</a:t>
            </a:r>
          </a:p>
          <a:p>
            <a:endParaRPr lang="tr-TR" dirty="0">
              <a:solidFill>
                <a:schemeClr val="bg1"/>
              </a:solidFill>
              <a:latin typeface="Tw Cen MT (Body)"/>
              <a:cs typeface="Times New Roman" panose="02020603050405020304" pitchFamily="18" charset="0"/>
            </a:endParaRPr>
          </a:p>
        </p:txBody>
      </p:sp>
      <p:sp>
        <p:nvSpPr>
          <p:cNvPr id="2" name="TextBox 1">
            <a:extLst>
              <a:ext uri="{FF2B5EF4-FFF2-40B4-BE49-F238E27FC236}">
                <a16:creationId xmlns:a16="http://schemas.microsoft.com/office/drawing/2014/main" id="{5C4DC41B-C150-5D3D-9744-2CDA644B36A0}"/>
              </a:ext>
            </a:extLst>
          </p:cNvPr>
          <p:cNvSpPr txBox="1"/>
          <p:nvPr/>
        </p:nvSpPr>
        <p:spPr>
          <a:xfrm>
            <a:off x="0" y="3917576"/>
            <a:ext cx="11564471" cy="369332"/>
          </a:xfrm>
          <a:prstGeom prst="rect">
            <a:avLst/>
          </a:prstGeom>
          <a:noFill/>
        </p:spPr>
        <p:txBody>
          <a:bodyPr wrap="square" rtlCol="0">
            <a:spAutoFit/>
          </a:bodyPr>
          <a:lstStyle/>
          <a:p>
            <a:r>
              <a:rPr lang="en-US" dirty="0">
                <a:solidFill>
                  <a:schemeClr val="bg1"/>
                </a:solidFill>
              </a:rPr>
              <a:t>   </a:t>
            </a:r>
            <a:r>
              <a:rPr lang="en-US" dirty="0" err="1">
                <a:solidFill>
                  <a:schemeClr val="bg1"/>
                </a:solidFill>
              </a:rPr>
              <a:t>vhpi_register_cb</a:t>
            </a:r>
            <a:r>
              <a:rPr lang="en-US" dirty="0">
                <a:solidFill>
                  <a:schemeClr val="bg1"/>
                </a:solidFill>
              </a:rPr>
              <a:t>(</a:t>
            </a:r>
            <a:r>
              <a:rPr lang="en-US" dirty="0" err="1">
                <a:solidFill>
                  <a:schemeClr val="bg1"/>
                </a:solidFill>
              </a:rPr>
              <a:t>vhpiCbValueChange</a:t>
            </a:r>
            <a:r>
              <a:rPr lang="en-US" dirty="0">
                <a:solidFill>
                  <a:schemeClr val="bg1"/>
                </a:solidFill>
              </a:rPr>
              <a:t>, </a:t>
            </a:r>
            <a:r>
              <a:rPr lang="en-US" dirty="0" err="1">
                <a:solidFill>
                  <a:schemeClr val="bg1"/>
                </a:solidFill>
              </a:rPr>
              <a:t>signal_handle</a:t>
            </a:r>
            <a:r>
              <a:rPr lang="en-US" dirty="0">
                <a:solidFill>
                  <a:schemeClr val="bg1"/>
                </a:solidFill>
              </a:rPr>
              <a:t>, </a:t>
            </a:r>
            <a:r>
              <a:rPr lang="en-US" dirty="0" err="1">
                <a:solidFill>
                  <a:schemeClr val="bg1"/>
                </a:solidFill>
              </a:rPr>
              <a:t>my_callback</a:t>
            </a:r>
            <a:r>
              <a:rPr lang="en-US" dirty="0">
                <a:solidFill>
                  <a:schemeClr val="bg1"/>
                </a:solidFill>
              </a:rPr>
              <a:t>);</a:t>
            </a:r>
            <a:endParaRPr lang="tr-TR" dirty="0">
              <a:solidFill>
                <a:schemeClr val="bg1"/>
              </a:solidFill>
            </a:endParaRPr>
          </a:p>
        </p:txBody>
      </p:sp>
      <p:sp>
        <p:nvSpPr>
          <p:cNvPr id="6" name="Content Placeholder 2">
            <a:extLst>
              <a:ext uri="{FF2B5EF4-FFF2-40B4-BE49-F238E27FC236}">
                <a16:creationId xmlns:a16="http://schemas.microsoft.com/office/drawing/2014/main" id="{4AA42C86-7DBB-7C7C-532E-3F0CC464C379}"/>
              </a:ext>
            </a:extLst>
          </p:cNvPr>
          <p:cNvSpPr txBox="1">
            <a:spLocks/>
          </p:cNvSpPr>
          <p:nvPr/>
        </p:nvSpPr>
        <p:spPr bwMode="auto">
          <a:xfrm>
            <a:off x="0" y="3429000"/>
            <a:ext cx="1106307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2500" b="1" dirty="0">
                <a:solidFill>
                  <a:srgbClr val="FF0000"/>
                </a:solidFill>
                <a:latin typeface="Tw Cen MT (Headings)"/>
                <a:ea typeface="+mj-ea"/>
                <a:cs typeface="+mj-cs"/>
              </a:rPr>
              <a:t>CODE</a:t>
            </a:r>
            <a:r>
              <a:rPr lang="tr-TR" sz="4000" b="1" dirty="0">
                <a:solidFill>
                  <a:srgbClr val="FF0000"/>
                </a:solidFill>
                <a:latin typeface="Tw Cen MT (Headings)"/>
                <a:ea typeface="+mj-ea"/>
                <a:cs typeface="+mj-cs"/>
              </a:rPr>
              <a:t> </a:t>
            </a:r>
            <a:r>
              <a:rPr lang="tr-TR" sz="2500" b="1" dirty="0">
                <a:solidFill>
                  <a:srgbClr val="FF0000"/>
                </a:solidFill>
                <a:latin typeface="Tw Cen MT (Headings)"/>
                <a:ea typeface="+mj-ea"/>
                <a:cs typeface="+mj-cs"/>
              </a:rPr>
              <a:t>EXAMPLE</a:t>
            </a:r>
            <a:endParaRPr lang="en-GB" sz="25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2067461335"/>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77B62860-60BF-8403-4CB8-2B97062713D4}"/>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EAD03417-D74F-B062-903D-220CA26267CD}"/>
              </a:ext>
            </a:extLst>
          </p:cNvPr>
          <p:cNvSpPr txBox="1">
            <a:spLocks/>
          </p:cNvSpPr>
          <p:nvPr/>
        </p:nvSpPr>
        <p:spPr bwMode="auto">
          <a:xfrm>
            <a:off x="197224" y="134470"/>
            <a:ext cx="7645726"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just">
              <a:spcAft>
                <a:spcPts val="1200"/>
              </a:spcAft>
              <a:buNone/>
            </a:pPr>
            <a:r>
              <a:rPr lang="tr-TR" sz="2500" b="1" dirty="0">
                <a:solidFill>
                  <a:srgbClr val="FF0000"/>
                </a:solidFill>
                <a:latin typeface="Tw Cen MT (Body)"/>
                <a:cs typeface="Times New Roman" panose="02020603050405020304" pitchFamily="18" charset="0"/>
              </a:rPr>
              <a:t>VHPI Phases</a:t>
            </a:r>
            <a:endParaRPr lang="en-GB" sz="2500" b="1" dirty="0">
              <a:solidFill>
                <a:srgbClr val="FF0000"/>
              </a:solidFill>
              <a:latin typeface="Tw Cen MT (Body)"/>
              <a:cs typeface="Times New Roman" panose="02020603050405020304" pitchFamily="18" charset="0"/>
            </a:endParaRPr>
          </a:p>
        </p:txBody>
      </p:sp>
      <p:sp>
        <p:nvSpPr>
          <p:cNvPr id="5" name="TextBox 4">
            <a:extLst>
              <a:ext uri="{FF2B5EF4-FFF2-40B4-BE49-F238E27FC236}">
                <a16:creationId xmlns:a16="http://schemas.microsoft.com/office/drawing/2014/main" id="{B9DF5A22-F943-004B-F192-25A9F9FAF72F}"/>
              </a:ext>
            </a:extLst>
          </p:cNvPr>
          <p:cNvSpPr txBox="1"/>
          <p:nvPr/>
        </p:nvSpPr>
        <p:spPr>
          <a:xfrm>
            <a:off x="179294" y="676924"/>
            <a:ext cx="11815482" cy="1200329"/>
          </a:xfrm>
          <a:prstGeom prst="rect">
            <a:avLst/>
          </a:prstGeom>
          <a:noFill/>
        </p:spPr>
        <p:txBody>
          <a:bodyPr wrap="square" rtlCol="0">
            <a:spAutoFit/>
          </a:bodyPr>
          <a:lstStyle/>
          <a:p>
            <a:r>
              <a:rPr lang="en-US" b="1" dirty="0">
                <a:solidFill>
                  <a:schemeClr val="bg1"/>
                </a:solidFill>
              </a:rPr>
              <a:t>Phases of Execution:</a:t>
            </a:r>
            <a:endParaRPr lang="tr-TR" b="1" dirty="0">
              <a:solidFill>
                <a:schemeClr val="bg1"/>
              </a:solidFill>
            </a:endParaRPr>
          </a:p>
          <a:p>
            <a:pPr marL="742950" lvl="1" indent="-285750">
              <a:buFont typeface="Arial" panose="020B0604020202020204" pitchFamily="34" charset="0"/>
              <a:buChar char="•"/>
            </a:pPr>
            <a:r>
              <a:rPr lang="en-US" b="1" dirty="0">
                <a:solidFill>
                  <a:schemeClr val="bg1"/>
                </a:solidFill>
              </a:rPr>
              <a:t>Registration:</a:t>
            </a:r>
            <a:r>
              <a:rPr lang="en-US" dirty="0">
                <a:solidFill>
                  <a:schemeClr val="bg1"/>
                </a:solidFill>
              </a:rPr>
              <a:t> Initialize callbacks and external tools.</a:t>
            </a:r>
            <a:endParaRPr lang="tr-TR" dirty="0">
              <a:solidFill>
                <a:schemeClr val="bg1"/>
              </a:solidFill>
            </a:endParaRPr>
          </a:p>
          <a:p>
            <a:pPr marL="742950" lvl="1" indent="-285750">
              <a:buFont typeface="Arial" panose="020B0604020202020204" pitchFamily="34" charset="0"/>
              <a:buChar char="•"/>
            </a:pPr>
            <a:r>
              <a:rPr lang="en-US" b="1" dirty="0">
                <a:solidFill>
                  <a:schemeClr val="bg1"/>
                </a:solidFill>
              </a:rPr>
              <a:t>Simulation:</a:t>
            </a:r>
            <a:r>
              <a:rPr lang="en-US" dirty="0">
                <a:solidFill>
                  <a:schemeClr val="bg1"/>
                </a:solidFill>
              </a:rPr>
              <a:t> Execute the design while interacting dynamically.</a:t>
            </a:r>
            <a:endParaRPr lang="tr-TR" dirty="0">
              <a:solidFill>
                <a:schemeClr val="bg1"/>
              </a:solidFill>
            </a:endParaRPr>
          </a:p>
          <a:p>
            <a:pPr marL="742950" lvl="1" indent="-285750">
              <a:buFont typeface="Arial" panose="020B0604020202020204" pitchFamily="34" charset="0"/>
              <a:buChar char="•"/>
            </a:pPr>
            <a:r>
              <a:rPr lang="en-US" b="1" dirty="0">
                <a:solidFill>
                  <a:schemeClr val="bg1"/>
                </a:solidFill>
              </a:rPr>
              <a:t>Termination:</a:t>
            </a:r>
            <a:r>
              <a:rPr lang="en-US" dirty="0">
                <a:solidFill>
                  <a:schemeClr val="bg1"/>
                </a:solidFill>
              </a:rPr>
              <a:t> Clean up and finalize external tool interactions.</a:t>
            </a:r>
            <a:endParaRPr lang="tr-TR" dirty="0">
              <a:solidFill>
                <a:schemeClr val="bg1"/>
              </a:solidFill>
              <a:latin typeface="Tw Cen MT (Body)"/>
              <a:cs typeface="Times New Roman" panose="02020603050405020304" pitchFamily="18" charset="0"/>
            </a:endParaRPr>
          </a:p>
        </p:txBody>
      </p:sp>
      <p:sp>
        <p:nvSpPr>
          <p:cNvPr id="2" name="TextBox 1">
            <a:extLst>
              <a:ext uri="{FF2B5EF4-FFF2-40B4-BE49-F238E27FC236}">
                <a16:creationId xmlns:a16="http://schemas.microsoft.com/office/drawing/2014/main" id="{106F4336-3438-E51C-822D-1F948726DFED}"/>
              </a:ext>
            </a:extLst>
          </p:cNvPr>
          <p:cNvSpPr txBox="1"/>
          <p:nvPr/>
        </p:nvSpPr>
        <p:spPr>
          <a:xfrm>
            <a:off x="179294" y="2413337"/>
            <a:ext cx="11564471" cy="2031325"/>
          </a:xfrm>
          <a:prstGeom prst="rect">
            <a:avLst/>
          </a:prstGeom>
          <a:noFill/>
        </p:spPr>
        <p:txBody>
          <a:bodyPr wrap="square" rtlCol="0">
            <a:spAutoFit/>
          </a:bodyPr>
          <a:lstStyle/>
          <a:p>
            <a:endParaRPr lang="tr-TR" b="1" dirty="0">
              <a:solidFill>
                <a:schemeClr val="bg1"/>
              </a:solidFill>
              <a:latin typeface="Times New Roman" panose="02020603050405020304" pitchFamily="18" charset="0"/>
              <a:cs typeface="Times New Roman" panose="02020603050405020304" pitchFamily="18" charset="0"/>
            </a:endParaRPr>
          </a:p>
          <a:p>
            <a:r>
              <a:rPr lang="en-US" b="1" dirty="0">
                <a:solidFill>
                  <a:srgbClr val="FFFF00"/>
                </a:solidFill>
                <a:latin typeface="Times New Roman" panose="02020603050405020304" pitchFamily="18" charset="0"/>
                <a:cs typeface="Times New Roman" panose="02020603050405020304" pitchFamily="18" charset="0"/>
              </a:rPr>
              <a:t>procedure</a:t>
            </a:r>
            <a:r>
              <a:rPr lang="en-US" b="1" dirty="0">
                <a:solidFill>
                  <a:schemeClr val="bg1"/>
                </a:solidFill>
                <a:latin typeface="Times New Roman" panose="02020603050405020304" pitchFamily="18" charset="0"/>
                <a:cs typeface="Times New Roman" panose="02020603050405020304" pitchFamily="18" charset="0"/>
              </a:rPr>
              <a:t> </a:t>
            </a:r>
            <a:r>
              <a:rPr lang="en-US" b="1" dirty="0" err="1">
                <a:solidFill>
                  <a:schemeClr val="bg1"/>
                </a:solidFill>
                <a:latin typeface="Times New Roman" panose="02020603050405020304" pitchFamily="18" charset="0"/>
                <a:cs typeface="Times New Roman" panose="02020603050405020304" pitchFamily="18" charset="0"/>
              </a:rPr>
              <a:t>signal_monitor</a:t>
            </a:r>
            <a:r>
              <a:rPr lang="en-US" b="1" dirty="0">
                <a:solidFill>
                  <a:schemeClr val="bg1"/>
                </a:solidFill>
                <a:latin typeface="Times New Roman" panose="02020603050405020304" pitchFamily="18" charset="0"/>
                <a:cs typeface="Times New Roman" panose="02020603050405020304" pitchFamily="18" charset="0"/>
              </a:rPr>
              <a:t> </a:t>
            </a:r>
            <a:r>
              <a:rPr lang="en-US" b="1" dirty="0">
                <a:solidFill>
                  <a:srgbClr val="FFFF00"/>
                </a:solidFill>
                <a:latin typeface="Times New Roman" panose="02020603050405020304" pitchFamily="18" charset="0"/>
                <a:cs typeface="Times New Roman" panose="02020603050405020304" pitchFamily="18" charset="0"/>
              </a:rPr>
              <a:t>is</a:t>
            </a:r>
          </a:p>
          <a:p>
            <a:r>
              <a:rPr lang="en-US" b="1" dirty="0">
                <a:solidFill>
                  <a:schemeClr val="bg1"/>
                </a:solidFill>
                <a:latin typeface="Times New Roman" panose="02020603050405020304" pitchFamily="18" charset="0"/>
                <a:cs typeface="Times New Roman" panose="02020603050405020304" pitchFamily="18" charset="0"/>
              </a:rPr>
              <a:t>  </a:t>
            </a:r>
            <a:r>
              <a:rPr lang="en-US" b="1" dirty="0">
                <a:solidFill>
                  <a:srgbClr val="FFFF00"/>
                </a:solidFill>
                <a:latin typeface="Times New Roman" panose="02020603050405020304" pitchFamily="18" charset="0"/>
                <a:cs typeface="Times New Roman" panose="02020603050405020304" pitchFamily="18" charset="0"/>
              </a:rPr>
              <a:t>variable</a:t>
            </a:r>
            <a:r>
              <a:rPr lang="en-US" b="1" dirty="0">
                <a:solidFill>
                  <a:schemeClr val="bg1"/>
                </a:solidFill>
                <a:latin typeface="Times New Roman" panose="02020603050405020304" pitchFamily="18" charset="0"/>
                <a:cs typeface="Times New Roman" panose="02020603050405020304" pitchFamily="18" charset="0"/>
              </a:rPr>
              <a:t> </a:t>
            </a:r>
            <a:r>
              <a:rPr lang="en-US" b="1" dirty="0">
                <a:solidFill>
                  <a:srgbClr val="FFFF00"/>
                </a:solidFill>
                <a:latin typeface="Times New Roman" panose="02020603050405020304" pitchFamily="18" charset="0"/>
                <a:cs typeface="Times New Roman" panose="02020603050405020304" pitchFamily="18" charset="0"/>
              </a:rPr>
              <a:t>value</a:t>
            </a:r>
            <a:r>
              <a:rPr lang="en-US" b="1" dirty="0">
                <a:solidFill>
                  <a:schemeClr val="bg1"/>
                </a:solidFill>
                <a:latin typeface="Times New Roman" panose="02020603050405020304" pitchFamily="18" charset="0"/>
                <a:cs typeface="Times New Roman" panose="02020603050405020304" pitchFamily="18" charset="0"/>
              </a:rPr>
              <a:t>: </a:t>
            </a:r>
            <a:r>
              <a:rPr lang="en-US" b="1" dirty="0" err="1">
                <a:solidFill>
                  <a:schemeClr val="bg1"/>
                </a:solidFill>
                <a:latin typeface="Times New Roman" panose="02020603050405020304" pitchFamily="18" charset="0"/>
                <a:cs typeface="Times New Roman" panose="02020603050405020304" pitchFamily="18" charset="0"/>
              </a:rPr>
              <a:t>vhpiValueT</a:t>
            </a:r>
            <a:r>
              <a:rPr lang="en-US" b="1" dirty="0">
                <a:solidFill>
                  <a:schemeClr val="bg1"/>
                </a:solidFill>
                <a:latin typeface="Times New Roman" panose="02020603050405020304" pitchFamily="18" charset="0"/>
                <a:cs typeface="Times New Roman" panose="02020603050405020304" pitchFamily="18" charset="0"/>
              </a:rPr>
              <a:t>;</a:t>
            </a:r>
          </a:p>
          <a:p>
            <a:r>
              <a:rPr lang="en-US" b="1" dirty="0">
                <a:solidFill>
                  <a:srgbClr val="FFFF00"/>
                </a:solidFill>
                <a:latin typeface="Times New Roman" panose="02020603050405020304" pitchFamily="18" charset="0"/>
                <a:cs typeface="Times New Roman" panose="02020603050405020304" pitchFamily="18" charset="0"/>
              </a:rPr>
              <a:t>begin</a:t>
            </a:r>
          </a:p>
          <a:p>
            <a:r>
              <a:rPr lang="en-US" b="1" dirty="0">
                <a:solidFill>
                  <a:schemeClr val="bg1"/>
                </a:solidFill>
                <a:latin typeface="Times New Roman" panose="02020603050405020304" pitchFamily="18" charset="0"/>
                <a:cs typeface="Times New Roman" panose="02020603050405020304" pitchFamily="18" charset="0"/>
              </a:rPr>
              <a:t>  </a:t>
            </a:r>
            <a:r>
              <a:rPr lang="en-US" b="1" dirty="0" err="1">
                <a:solidFill>
                  <a:schemeClr val="bg1"/>
                </a:solidFill>
                <a:latin typeface="Times New Roman" panose="02020603050405020304" pitchFamily="18" charset="0"/>
                <a:cs typeface="Times New Roman" panose="02020603050405020304" pitchFamily="18" charset="0"/>
              </a:rPr>
              <a:t>vhpi_get_value</a:t>
            </a:r>
            <a:r>
              <a:rPr lang="en-US" b="1" dirty="0">
                <a:solidFill>
                  <a:schemeClr val="bg1"/>
                </a:solidFill>
                <a:latin typeface="Times New Roman" panose="02020603050405020304" pitchFamily="18" charset="0"/>
                <a:cs typeface="Times New Roman" panose="02020603050405020304" pitchFamily="18" charset="0"/>
              </a:rPr>
              <a:t>(</a:t>
            </a:r>
            <a:r>
              <a:rPr lang="en-US" b="1" dirty="0" err="1">
                <a:solidFill>
                  <a:schemeClr val="bg1"/>
                </a:solidFill>
                <a:latin typeface="Times New Roman" panose="02020603050405020304" pitchFamily="18" charset="0"/>
                <a:cs typeface="Times New Roman" panose="02020603050405020304" pitchFamily="18" charset="0"/>
              </a:rPr>
              <a:t>signal_handle</a:t>
            </a:r>
            <a:r>
              <a:rPr lang="en-US" b="1" dirty="0">
                <a:solidFill>
                  <a:schemeClr val="bg1"/>
                </a:solidFill>
                <a:latin typeface="Times New Roman" panose="02020603050405020304" pitchFamily="18" charset="0"/>
                <a:cs typeface="Times New Roman" panose="02020603050405020304" pitchFamily="18" charset="0"/>
              </a:rPr>
              <a:t>, </a:t>
            </a:r>
            <a:r>
              <a:rPr lang="en-US" b="1" dirty="0">
                <a:solidFill>
                  <a:srgbClr val="FFFF00"/>
                </a:solidFill>
                <a:latin typeface="Times New Roman" panose="02020603050405020304" pitchFamily="18" charset="0"/>
                <a:cs typeface="Times New Roman" panose="02020603050405020304" pitchFamily="18" charset="0"/>
              </a:rPr>
              <a:t>value</a:t>
            </a:r>
            <a:r>
              <a:rPr lang="en-US" b="1" dirty="0">
                <a:solidFill>
                  <a:schemeClr val="bg1"/>
                </a:solidFill>
                <a:latin typeface="Times New Roman" panose="02020603050405020304" pitchFamily="18" charset="0"/>
                <a:cs typeface="Times New Roman" panose="02020603050405020304" pitchFamily="18" charset="0"/>
              </a:rPr>
              <a:t>);</a:t>
            </a:r>
          </a:p>
          <a:p>
            <a:r>
              <a:rPr lang="en-US" b="1" dirty="0">
                <a:solidFill>
                  <a:schemeClr val="bg1"/>
                </a:solidFill>
                <a:latin typeface="Times New Roman" panose="02020603050405020304" pitchFamily="18" charset="0"/>
                <a:cs typeface="Times New Roman" panose="02020603050405020304" pitchFamily="18" charset="0"/>
              </a:rPr>
              <a:t>  </a:t>
            </a:r>
            <a:r>
              <a:rPr lang="en-US" b="1" dirty="0">
                <a:solidFill>
                  <a:srgbClr val="FFFF00"/>
                </a:solidFill>
                <a:latin typeface="Times New Roman" panose="02020603050405020304" pitchFamily="18" charset="0"/>
                <a:cs typeface="Times New Roman" panose="02020603050405020304" pitchFamily="18" charset="0"/>
              </a:rPr>
              <a:t>report</a:t>
            </a:r>
            <a:r>
              <a:rPr lang="en-US" b="1" dirty="0">
                <a:solidFill>
                  <a:schemeClr val="bg1"/>
                </a:solidFill>
                <a:latin typeface="Times New Roman" panose="02020603050405020304" pitchFamily="18" charset="0"/>
                <a:cs typeface="Times New Roman" panose="02020603050405020304" pitchFamily="18" charset="0"/>
              </a:rPr>
              <a:t> "Signal value: " &amp; </a:t>
            </a:r>
            <a:r>
              <a:rPr lang="en-US" b="1" dirty="0">
                <a:solidFill>
                  <a:srgbClr val="FFFF00"/>
                </a:solidFill>
                <a:latin typeface="Times New Roman" panose="02020603050405020304" pitchFamily="18" charset="0"/>
                <a:cs typeface="Times New Roman" panose="02020603050405020304" pitchFamily="18" charset="0"/>
              </a:rPr>
              <a:t>value</a:t>
            </a:r>
            <a:r>
              <a:rPr lang="en-US" b="1" dirty="0">
                <a:solidFill>
                  <a:schemeClr val="bg1"/>
                </a:solidFill>
                <a:latin typeface="Times New Roman" panose="02020603050405020304" pitchFamily="18" charset="0"/>
                <a:cs typeface="Times New Roman" panose="02020603050405020304" pitchFamily="18" charset="0"/>
              </a:rPr>
              <a:t>;</a:t>
            </a:r>
          </a:p>
          <a:p>
            <a:r>
              <a:rPr lang="en-US" b="1" dirty="0">
                <a:solidFill>
                  <a:srgbClr val="FFFF00"/>
                </a:solidFill>
                <a:latin typeface="Times New Roman" panose="02020603050405020304" pitchFamily="18" charset="0"/>
                <a:cs typeface="Times New Roman" panose="02020603050405020304" pitchFamily="18" charset="0"/>
              </a:rPr>
              <a:t>end</a:t>
            </a:r>
            <a:r>
              <a:rPr lang="en-US" b="1" dirty="0">
                <a:solidFill>
                  <a:schemeClr val="bg1"/>
                </a:solidFill>
                <a:latin typeface="Times New Roman" panose="02020603050405020304" pitchFamily="18" charset="0"/>
                <a:cs typeface="Times New Roman" panose="02020603050405020304" pitchFamily="18" charset="0"/>
              </a:rPr>
              <a:t>;</a:t>
            </a:r>
            <a:endParaRPr lang="tr-TR" b="1" dirty="0">
              <a:solidFill>
                <a:schemeClr val="bg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B71E57A-68ED-9817-FCD4-F8DAD753E818}"/>
              </a:ext>
            </a:extLst>
          </p:cNvPr>
          <p:cNvSpPr txBox="1">
            <a:spLocks/>
          </p:cNvSpPr>
          <p:nvPr/>
        </p:nvSpPr>
        <p:spPr bwMode="auto">
          <a:xfrm>
            <a:off x="0" y="2203819"/>
            <a:ext cx="1106307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2500" b="1" dirty="0">
                <a:solidFill>
                  <a:srgbClr val="FF0000"/>
                </a:solidFill>
                <a:latin typeface="Tw Cen MT (Headings)"/>
                <a:ea typeface="+mj-ea"/>
                <a:cs typeface="+mj-cs"/>
              </a:rPr>
              <a:t>CODE</a:t>
            </a:r>
            <a:r>
              <a:rPr lang="tr-TR" sz="4000" b="1" dirty="0">
                <a:solidFill>
                  <a:srgbClr val="FF0000"/>
                </a:solidFill>
                <a:latin typeface="Tw Cen MT (Headings)"/>
                <a:ea typeface="+mj-ea"/>
                <a:cs typeface="+mj-cs"/>
              </a:rPr>
              <a:t> </a:t>
            </a:r>
            <a:r>
              <a:rPr lang="tr-TR" sz="2500" b="1" dirty="0">
                <a:solidFill>
                  <a:srgbClr val="FF0000"/>
                </a:solidFill>
                <a:latin typeface="Tw Cen MT (Headings)"/>
                <a:ea typeface="+mj-ea"/>
                <a:cs typeface="+mj-cs"/>
              </a:rPr>
              <a:t>EXAMPLE</a:t>
            </a:r>
            <a:endParaRPr lang="en-GB" sz="25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71054707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98EE313-BD33-FCDF-8EFD-1DEC8B3E64D8}"/>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73FD0874-1BDA-6022-9F5B-4516E9AA1EDE}"/>
              </a:ext>
            </a:extLst>
          </p:cNvPr>
          <p:cNvSpPr txBox="1">
            <a:spLocks/>
          </p:cNvSpPr>
          <p:nvPr/>
        </p:nvSpPr>
        <p:spPr bwMode="auto">
          <a:xfrm>
            <a:off x="197224" y="134470"/>
            <a:ext cx="7645726"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just">
              <a:spcAft>
                <a:spcPts val="1200"/>
              </a:spcAft>
              <a:buNone/>
            </a:pPr>
            <a:r>
              <a:rPr lang="tr-TR" sz="2500" b="1" dirty="0">
                <a:solidFill>
                  <a:srgbClr val="FF0000"/>
                </a:solidFill>
                <a:latin typeface="Tw Cen MT (Body)"/>
                <a:cs typeface="Times New Roman" panose="02020603050405020304" pitchFamily="18" charset="0"/>
              </a:rPr>
              <a:t>Callbacks</a:t>
            </a:r>
            <a:endParaRPr lang="en-GB" sz="2500" b="1" dirty="0">
              <a:solidFill>
                <a:srgbClr val="FF0000"/>
              </a:solidFill>
              <a:latin typeface="Tw Cen MT (Body)"/>
              <a:cs typeface="Times New Roman" panose="02020603050405020304" pitchFamily="18" charset="0"/>
            </a:endParaRPr>
          </a:p>
        </p:txBody>
      </p:sp>
      <p:sp>
        <p:nvSpPr>
          <p:cNvPr id="2" name="TextBox 1">
            <a:extLst>
              <a:ext uri="{FF2B5EF4-FFF2-40B4-BE49-F238E27FC236}">
                <a16:creationId xmlns:a16="http://schemas.microsoft.com/office/drawing/2014/main" id="{6265A5FF-25B1-31D7-21D5-E0FEC6156916}"/>
              </a:ext>
            </a:extLst>
          </p:cNvPr>
          <p:cNvSpPr txBox="1"/>
          <p:nvPr/>
        </p:nvSpPr>
        <p:spPr>
          <a:xfrm>
            <a:off x="197224" y="2650538"/>
            <a:ext cx="11385177" cy="646331"/>
          </a:xfrm>
          <a:prstGeom prst="rect">
            <a:avLst/>
          </a:prstGeom>
          <a:noFill/>
        </p:spPr>
        <p:txBody>
          <a:bodyPr wrap="square" rtlCol="0">
            <a:spAutoFit/>
          </a:bodyPr>
          <a:lstStyle/>
          <a:p>
            <a:endParaRPr lang="tr-TR" dirty="0">
              <a:solidFill>
                <a:schemeClr val="bg1"/>
              </a:solidFill>
              <a:latin typeface="Times New Roman" panose="02020603050405020304" pitchFamily="18" charset="0"/>
              <a:cs typeface="Times New Roman" panose="02020603050405020304" pitchFamily="18" charset="0"/>
            </a:endParaRPr>
          </a:p>
          <a:p>
            <a:r>
              <a:rPr lang="en-US" b="1" dirty="0" err="1">
                <a:solidFill>
                  <a:schemeClr val="bg1"/>
                </a:solidFill>
                <a:latin typeface="Times New Roman" panose="02020603050405020304" pitchFamily="18" charset="0"/>
                <a:cs typeface="Times New Roman" panose="02020603050405020304" pitchFamily="18" charset="0"/>
              </a:rPr>
              <a:t>vhpi_register_cb</a:t>
            </a:r>
            <a:r>
              <a:rPr lang="en-US" b="1" dirty="0">
                <a:solidFill>
                  <a:schemeClr val="bg1"/>
                </a:solidFill>
                <a:latin typeface="Times New Roman" panose="02020603050405020304" pitchFamily="18" charset="0"/>
                <a:cs typeface="Times New Roman" panose="02020603050405020304" pitchFamily="18" charset="0"/>
              </a:rPr>
              <a:t>(</a:t>
            </a:r>
            <a:r>
              <a:rPr lang="en-US" b="1" dirty="0" err="1">
                <a:solidFill>
                  <a:schemeClr val="bg1"/>
                </a:solidFill>
                <a:latin typeface="Times New Roman" panose="02020603050405020304" pitchFamily="18" charset="0"/>
                <a:cs typeface="Times New Roman" panose="02020603050405020304" pitchFamily="18" charset="0"/>
              </a:rPr>
              <a:t>vhpiCbTime</a:t>
            </a:r>
            <a:r>
              <a:rPr lang="en-US" b="1" dirty="0">
                <a:solidFill>
                  <a:schemeClr val="bg1"/>
                </a:solidFill>
                <a:latin typeface="Times New Roman" panose="02020603050405020304" pitchFamily="18" charset="0"/>
                <a:cs typeface="Times New Roman" panose="02020603050405020304" pitchFamily="18" charset="0"/>
              </a:rPr>
              <a:t>, 50 ns, </a:t>
            </a:r>
            <a:r>
              <a:rPr lang="en-US" b="1" dirty="0" err="1">
                <a:solidFill>
                  <a:schemeClr val="bg1"/>
                </a:solidFill>
                <a:latin typeface="Times New Roman" panose="02020603050405020304" pitchFamily="18" charset="0"/>
                <a:cs typeface="Times New Roman" panose="02020603050405020304" pitchFamily="18" charset="0"/>
              </a:rPr>
              <a:t>my_callback</a:t>
            </a:r>
            <a:r>
              <a:rPr lang="en-US" b="1" dirty="0">
                <a:solidFill>
                  <a:schemeClr val="bg1"/>
                </a:solidFill>
                <a:latin typeface="Times New Roman" panose="02020603050405020304" pitchFamily="18" charset="0"/>
                <a:cs typeface="Times New Roman" panose="02020603050405020304" pitchFamily="18" charset="0"/>
              </a:rPr>
              <a:t>);</a:t>
            </a:r>
            <a:endParaRPr lang="tr-TR" b="1" dirty="0">
              <a:solidFill>
                <a:schemeClr val="bg1"/>
              </a:solidFill>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4AC002D5-A348-603D-1BC0-1A4D69BC068F}"/>
              </a:ext>
            </a:extLst>
          </p:cNvPr>
          <p:cNvSpPr txBox="1"/>
          <p:nvPr/>
        </p:nvSpPr>
        <p:spPr>
          <a:xfrm>
            <a:off x="197224" y="676924"/>
            <a:ext cx="10865223" cy="1754326"/>
          </a:xfrm>
          <a:prstGeom prst="rect">
            <a:avLst/>
          </a:prstGeom>
          <a:noFill/>
        </p:spPr>
        <p:txBody>
          <a:bodyPr wrap="square" rtlCol="0">
            <a:spAutoFit/>
          </a:bodyPr>
          <a:lstStyle/>
          <a:p>
            <a:r>
              <a:rPr lang="en-US" b="1" dirty="0">
                <a:solidFill>
                  <a:schemeClr val="bg1"/>
                </a:solidFill>
              </a:rPr>
              <a:t>Purpose:</a:t>
            </a:r>
            <a:r>
              <a:rPr lang="en-US" dirty="0">
                <a:solidFill>
                  <a:schemeClr val="bg1"/>
                </a:solidFill>
              </a:rPr>
              <a:t> Dynamically respond to events during simulation.</a:t>
            </a:r>
            <a:endParaRPr lang="tr-TR" dirty="0">
              <a:solidFill>
                <a:schemeClr val="bg1"/>
              </a:solidFill>
            </a:endParaRPr>
          </a:p>
          <a:p>
            <a:endParaRPr lang="tr-TR" dirty="0">
              <a:solidFill>
                <a:schemeClr val="bg1"/>
              </a:solidFill>
            </a:endParaRPr>
          </a:p>
          <a:p>
            <a:r>
              <a:rPr lang="en-US" b="1" dirty="0">
                <a:solidFill>
                  <a:schemeClr val="bg1"/>
                </a:solidFill>
              </a:rPr>
              <a:t>Types of Callbacks:</a:t>
            </a:r>
            <a:endParaRPr lang="tr-TR" b="1" dirty="0">
              <a:solidFill>
                <a:schemeClr val="bg1"/>
              </a:solidFill>
            </a:endParaRPr>
          </a:p>
          <a:p>
            <a:pPr marL="742950" lvl="1" indent="-285750">
              <a:buFont typeface="Arial" panose="020B0604020202020204" pitchFamily="34" charset="0"/>
              <a:buChar char="•"/>
            </a:pPr>
            <a:r>
              <a:rPr lang="en-US" b="1" dirty="0">
                <a:solidFill>
                  <a:schemeClr val="bg1"/>
                </a:solidFill>
              </a:rPr>
              <a:t>Event-based:</a:t>
            </a:r>
            <a:r>
              <a:rPr lang="en-US" dirty="0">
                <a:solidFill>
                  <a:schemeClr val="bg1"/>
                </a:solidFill>
              </a:rPr>
              <a:t> Triggered by signal changes or processes.</a:t>
            </a:r>
            <a:endParaRPr lang="tr-TR" dirty="0">
              <a:solidFill>
                <a:schemeClr val="bg1"/>
              </a:solidFill>
            </a:endParaRPr>
          </a:p>
          <a:p>
            <a:pPr marL="742950" lvl="1" indent="-285750">
              <a:buFont typeface="Arial" panose="020B0604020202020204" pitchFamily="34" charset="0"/>
              <a:buChar char="•"/>
            </a:pPr>
            <a:r>
              <a:rPr lang="en-US" b="1" dirty="0">
                <a:solidFill>
                  <a:schemeClr val="bg1"/>
                </a:solidFill>
              </a:rPr>
              <a:t>Time-based:</a:t>
            </a:r>
            <a:r>
              <a:rPr lang="en-US" dirty="0">
                <a:solidFill>
                  <a:schemeClr val="bg1"/>
                </a:solidFill>
              </a:rPr>
              <a:t> Activated after a specific time.</a:t>
            </a:r>
            <a:endParaRPr lang="tr-TR" dirty="0">
              <a:solidFill>
                <a:schemeClr val="bg1"/>
              </a:solidFill>
            </a:endParaRPr>
          </a:p>
          <a:p>
            <a:pPr marL="742950" lvl="1" indent="-285750">
              <a:buFont typeface="Arial" panose="020B0604020202020204" pitchFamily="34" charset="0"/>
              <a:buChar char="•"/>
            </a:pPr>
            <a:r>
              <a:rPr lang="en-US" b="1" dirty="0">
                <a:solidFill>
                  <a:schemeClr val="bg1"/>
                </a:solidFill>
              </a:rPr>
              <a:t>Phase-based:</a:t>
            </a:r>
            <a:r>
              <a:rPr lang="en-US" dirty="0">
                <a:solidFill>
                  <a:schemeClr val="bg1"/>
                </a:solidFill>
              </a:rPr>
              <a:t> Executed at specific simulation phases.</a:t>
            </a:r>
            <a:endParaRPr lang="tr-TR" dirty="0">
              <a:solidFill>
                <a:schemeClr val="bg1"/>
              </a:solidFill>
            </a:endParaRPr>
          </a:p>
        </p:txBody>
      </p:sp>
      <p:sp>
        <p:nvSpPr>
          <p:cNvPr id="5" name="Content Placeholder 2">
            <a:extLst>
              <a:ext uri="{FF2B5EF4-FFF2-40B4-BE49-F238E27FC236}">
                <a16:creationId xmlns:a16="http://schemas.microsoft.com/office/drawing/2014/main" id="{E2B306CE-C8B8-631C-016D-D8EB1DEBD5BA}"/>
              </a:ext>
            </a:extLst>
          </p:cNvPr>
          <p:cNvSpPr txBox="1">
            <a:spLocks/>
          </p:cNvSpPr>
          <p:nvPr/>
        </p:nvSpPr>
        <p:spPr bwMode="auto">
          <a:xfrm>
            <a:off x="-625" y="2365089"/>
            <a:ext cx="1106307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2500" b="1" dirty="0">
                <a:solidFill>
                  <a:srgbClr val="FF0000"/>
                </a:solidFill>
                <a:latin typeface="Tw Cen MT (Headings)"/>
                <a:ea typeface="+mj-ea"/>
                <a:cs typeface="+mj-cs"/>
              </a:rPr>
              <a:t>CODE</a:t>
            </a:r>
            <a:r>
              <a:rPr lang="tr-TR" sz="4000" b="1" dirty="0">
                <a:solidFill>
                  <a:srgbClr val="FF0000"/>
                </a:solidFill>
                <a:latin typeface="Tw Cen MT (Headings)"/>
                <a:ea typeface="+mj-ea"/>
                <a:cs typeface="+mj-cs"/>
              </a:rPr>
              <a:t> </a:t>
            </a:r>
            <a:r>
              <a:rPr lang="tr-TR" sz="2500" b="1" dirty="0">
                <a:solidFill>
                  <a:srgbClr val="FF0000"/>
                </a:solidFill>
                <a:latin typeface="Tw Cen MT (Headings)"/>
                <a:ea typeface="+mj-ea"/>
                <a:cs typeface="+mj-cs"/>
              </a:rPr>
              <a:t>EXAMPLE</a:t>
            </a:r>
            <a:endParaRPr lang="en-GB" sz="25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98713554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B2FD5D12-8430-0DAD-01F3-94B5BDB4EA5D}"/>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F917D997-26E5-62A2-620F-7262B0A66705}"/>
              </a:ext>
            </a:extLst>
          </p:cNvPr>
          <p:cNvSpPr txBox="1">
            <a:spLocks/>
          </p:cNvSpPr>
          <p:nvPr/>
        </p:nvSpPr>
        <p:spPr bwMode="auto">
          <a:xfrm>
            <a:off x="197224" y="134470"/>
            <a:ext cx="7645726"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just">
              <a:spcAft>
                <a:spcPts val="1200"/>
              </a:spcAft>
              <a:buNone/>
            </a:pPr>
            <a:r>
              <a:rPr lang="tr-TR" sz="2500" b="1" dirty="0">
                <a:solidFill>
                  <a:srgbClr val="FF0000"/>
                </a:solidFill>
                <a:latin typeface="Tw Cen MT (Body)"/>
                <a:cs typeface="Times New Roman" panose="02020603050405020304" pitchFamily="18" charset="0"/>
              </a:rPr>
              <a:t>VHPI Data Types</a:t>
            </a:r>
            <a:endParaRPr lang="en-GB" sz="2500" b="1" dirty="0">
              <a:solidFill>
                <a:srgbClr val="FF0000"/>
              </a:solidFill>
              <a:latin typeface="Tw Cen MT (Body)"/>
              <a:cs typeface="Times New Roman" panose="02020603050405020304" pitchFamily="18" charset="0"/>
            </a:endParaRPr>
          </a:p>
        </p:txBody>
      </p:sp>
      <p:sp>
        <p:nvSpPr>
          <p:cNvPr id="2" name="TextBox 1">
            <a:extLst>
              <a:ext uri="{FF2B5EF4-FFF2-40B4-BE49-F238E27FC236}">
                <a16:creationId xmlns:a16="http://schemas.microsoft.com/office/drawing/2014/main" id="{4744F8BF-0169-513B-2A36-DBAA0ACEA8C4}"/>
              </a:ext>
            </a:extLst>
          </p:cNvPr>
          <p:cNvSpPr txBox="1"/>
          <p:nvPr/>
        </p:nvSpPr>
        <p:spPr>
          <a:xfrm>
            <a:off x="197224" y="3175731"/>
            <a:ext cx="11385177" cy="646331"/>
          </a:xfrm>
          <a:prstGeom prst="rect">
            <a:avLst/>
          </a:prstGeom>
          <a:noFill/>
        </p:spPr>
        <p:txBody>
          <a:bodyPr wrap="square" rtlCol="0">
            <a:spAutoFit/>
          </a:bodyPr>
          <a:lstStyle/>
          <a:p>
            <a:r>
              <a:rPr lang="en-US" b="1" dirty="0" err="1">
                <a:solidFill>
                  <a:schemeClr val="bg1"/>
                </a:solidFill>
                <a:latin typeface="Times New Roman" panose="02020603050405020304" pitchFamily="18" charset="0"/>
                <a:cs typeface="Times New Roman" panose="02020603050405020304" pitchFamily="18" charset="0"/>
              </a:rPr>
              <a:t>signal_value</a:t>
            </a:r>
            <a:r>
              <a:rPr lang="en-US" b="1" dirty="0">
                <a:solidFill>
                  <a:schemeClr val="bg1"/>
                </a:solidFill>
                <a:latin typeface="Times New Roman" panose="02020603050405020304" pitchFamily="18" charset="0"/>
                <a:cs typeface="Times New Roman" panose="02020603050405020304" pitchFamily="18" charset="0"/>
              </a:rPr>
              <a:t>: </a:t>
            </a:r>
            <a:r>
              <a:rPr lang="en-US" b="1" dirty="0" err="1">
                <a:solidFill>
                  <a:schemeClr val="bg1"/>
                </a:solidFill>
                <a:latin typeface="Times New Roman" panose="02020603050405020304" pitchFamily="18" charset="0"/>
                <a:cs typeface="Times New Roman" panose="02020603050405020304" pitchFamily="18" charset="0"/>
              </a:rPr>
              <a:t>vhpiValueT</a:t>
            </a:r>
            <a:r>
              <a:rPr lang="en-US" b="1" dirty="0">
                <a:solidFill>
                  <a:schemeClr val="bg1"/>
                </a:solidFill>
                <a:latin typeface="Times New Roman" panose="02020603050405020304" pitchFamily="18" charset="0"/>
                <a:cs typeface="Times New Roman" panose="02020603050405020304" pitchFamily="18" charset="0"/>
              </a:rPr>
              <a:t>;</a:t>
            </a:r>
            <a:endParaRPr lang="tr-TR" b="1" dirty="0">
              <a:solidFill>
                <a:schemeClr val="bg1"/>
              </a:solidFill>
              <a:latin typeface="Times New Roman" panose="02020603050405020304" pitchFamily="18" charset="0"/>
              <a:cs typeface="Times New Roman" panose="02020603050405020304" pitchFamily="18" charset="0"/>
            </a:endParaRPr>
          </a:p>
          <a:p>
            <a:r>
              <a:rPr lang="en-US" b="1" dirty="0" err="1">
                <a:solidFill>
                  <a:schemeClr val="bg1"/>
                </a:solidFill>
                <a:latin typeface="Times New Roman" panose="02020603050405020304" pitchFamily="18" charset="0"/>
                <a:cs typeface="Times New Roman" panose="02020603050405020304" pitchFamily="18" charset="0"/>
              </a:rPr>
              <a:t>vhpi_get_value</a:t>
            </a:r>
            <a:r>
              <a:rPr lang="en-US" b="1" dirty="0">
                <a:solidFill>
                  <a:schemeClr val="bg1"/>
                </a:solidFill>
                <a:latin typeface="Times New Roman" panose="02020603050405020304" pitchFamily="18" charset="0"/>
                <a:cs typeface="Times New Roman" panose="02020603050405020304" pitchFamily="18" charset="0"/>
              </a:rPr>
              <a:t>(</a:t>
            </a:r>
            <a:r>
              <a:rPr lang="en-US" b="1" dirty="0" err="1">
                <a:solidFill>
                  <a:schemeClr val="bg1"/>
                </a:solidFill>
                <a:latin typeface="Times New Roman" panose="02020603050405020304" pitchFamily="18" charset="0"/>
                <a:cs typeface="Times New Roman" panose="02020603050405020304" pitchFamily="18" charset="0"/>
              </a:rPr>
              <a:t>signal_handle</a:t>
            </a:r>
            <a:r>
              <a:rPr lang="en-US" b="1" dirty="0">
                <a:solidFill>
                  <a:schemeClr val="bg1"/>
                </a:solidFill>
                <a:latin typeface="Times New Roman" panose="02020603050405020304" pitchFamily="18" charset="0"/>
                <a:cs typeface="Times New Roman" panose="02020603050405020304" pitchFamily="18" charset="0"/>
              </a:rPr>
              <a:t>, </a:t>
            </a:r>
            <a:r>
              <a:rPr lang="en-US" b="1" dirty="0" err="1">
                <a:solidFill>
                  <a:schemeClr val="bg1"/>
                </a:solidFill>
                <a:latin typeface="Times New Roman" panose="02020603050405020304" pitchFamily="18" charset="0"/>
                <a:cs typeface="Times New Roman" panose="02020603050405020304" pitchFamily="18" charset="0"/>
              </a:rPr>
              <a:t>signal_value</a:t>
            </a:r>
            <a:r>
              <a:rPr lang="en-US" b="1" dirty="0">
                <a:solidFill>
                  <a:schemeClr val="bg1"/>
                </a:solidFill>
                <a:latin typeface="Times New Roman" panose="02020603050405020304" pitchFamily="18" charset="0"/>
                <a:cs typeface="Times New Roman" panose="02020603050405020304" pitchFamily="18" charset="0"/>
              </a:rPr>
              <a:t>);</a:t>
            </a:r>
            <a:endParaRPr lang="tr-TR" b="1" dirty="0">
              <a:solidFill>
                <a:schemeClr val="bg1"/>
              </a:solidFill>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80C427BD-AA91-AEA8-BEF2-548A63A5E20A}"/>
              </a:ext>
            </a:extLst>
          </p:cNvPr>
          <p:cNvSpPr txBox="1"/>
          <p:nvPr/>
        </p:nvSpPr>
        <p:spPr>
          <a:xfrm>
            <a:off x="197224" y="676924"/>
            <a:ext cx="10865223" cy="2031325"/>
          </a:xfrm>
          <a:prstGeom prst="rect">
            <a:avLst/>
          </a:prstGeom>
          <a:noFill/>
        </p:spPr>
        <p:txBody>
          <a:bodyPr wrap="square" rtlCol="0">
            <a:spAutoFit/>
          </a:bodyPr>
          <a:lstStyle/>
          <a:p>
            <a:r>
              <a:rPr lang="tr-TR" b="1" dirty="0">
                <a:solidFill>
                  <a:schemeClr val="bg1"/>
                </a:solidFill>
              </a:rPr>
              <a:t>Definition:</a:t>
            </a:r>
            <a:r>
              <a:rPr lang="tr-TR" dirty="0">
                <a:solidFill>
                  <a:schemeClr val="bg1"/>
                </a:solidFill>
              </a:rPr>
              <a:t> VHPI uses predefined data types to represent simulation data and interact with VHDL objects.</a:t>
            </a:r>
          </a:p>
          <a:p>
            <a:endParaRPr lang="tr-TR" dirty="0">
              <a:solidFill>
                <a:schemeClr val="bg1"/>
              </a:solidFill>
            </a:endParaRPr>
          </a:p>
          <a:p>
            <a:r>
              <a:rPr lang="tr-TR" b="1" dirty="0">
                <a:solidFill>
                  <a:schemeClr val="bg1"/>
                </a:solidFill>
              </a:rPr>
              <a:t>Key Data Types:</a:t>
            </a:r>
          </a:p>
          <a:p>
            <a:pPr marL="742950" lvl="1" indent="-285750">
              <a:buFont typeface="Arial" panose="020B0604020202020204" pitchFamily="34" charset="0"/>
              <a:buChar char="•"/>
            </a:pPr>
            <a:r>
              <a:rPr lang="tr-TR" i="1" u="sng" dirty="0">
                <a:solidFill>
                  <a:schemeClr val="bg1"/>
                </a:solidFill>
              </a:rPr>
              <a:t>vhpiInt</a:t>
            </a:r>
            <a:r>
              <a:rPr lang="tr-TR" dirty="0">
                <a:solidFill>
                  <a:schemeClr val="bg1"/>
                </a:solidFill>
              </a:rPr>
              <a:t>: Integer type for indices and counters.</a:t>
            </a:r>
          </a:p>
          <a:p>
            <a:pPr marL="742950" lvl="1" indent="-285750">
              <a:buFont typeface="Arial" panose="020B0604020202020204" pitchFamily="34" charset="0"/>
              <a:buChar char="•"/>
            </a:pPr>
            <a:r>
              <a:rPr lang="tr-TR" i="1" u="sng" dirty="0">
                <a:solidFill>
                  <a:schemeClr val="bg1"/>
                </a:solidFill>
              </a:rPr>
              <a:t>vhpiReal</a:t>
            </a:r>
            <a:r>
              <a:rPr lang="tr-TR" dirty="0">
                <a:solidFill>
                  <a:schemeClr val="bg1"/>
                </a:solidFill>
              </a:rPr>
              <a:t>: Real type for analog values or delays.</a:t>
            </a:r>
          </a:p>
          <a:p>
            <a:pPr marL="742950" lvl="1" indent="-285750">
              <a:buFont typeface="Arial" panose="020B0604020202020204" pitchFamily="34" charset="0"/>
              <a:buChar char="•"/>
            </a:pPr>
            <a:r>
              <a:rPr lang="tr-TR" i="1" u="sng" dirty="0">
                <a:solidFill>
                  <a:schemeClr val="bg1"/>
                </a:solidFill>
              </a:rPr>
              <a:t>vhpiString</a:t>
            </a:r>
            <a:r>
              <a:rPr lang="tr-TR" dirty="0">
                <a:solidFill>
                  <a:schemeClr val="bg1"/>
                </a:solidFill>
              </a:rPr>
              <a:t>: Text-based data.</a:t>
            </a:r>
          </a:p>
          <a:p>
            <a:pPr marL="742950" lvl="1" indent="-285750">
              <a:buFont typeface="Arial" panose="020B0604020202020204" pitchFamily="34" charset="0"/>
              <a:buChar char="•"/>
            </a:pPr>
            <a:r>
              <a:rPr lang="tr-TR" i="1" u="sng" dirty="0">
                <a:solidFill>
                  <a:schemeClr val="bg1"/>
                </a:solidFill>
              </a:rPr>
              <a:t>vhpiValueT</a:t>
            </a:r>
            <a:r>
              <a:rPr lang="tr-TR" dirty="0">
                <a:solidFill>
                  <a:schemeClr val="bg1"/>
                </a:solidFill>
              </a:rPr>
              <a:t>: Encapsulates values of signals and variables.</a:t>
            </a:r>
          </a:p>
        </p:txBody>
      </p:sp>
      <p:sp>
        <p:nvSpPr>
          <p:cNvPr id="3" name="Content Placeholder 2">
            <a:extLst>
              <a:ext uri="{FF2B5EF4-FFF2-40B4-BE49-F238E27FC236}">
                <a16:creationId xmlns:a16="http://schemas.microsoft.com/office/drawing/2014/main" id="{BCBF8129-15CC-04AA-588B-55F2EA4CBDEA}"/>
              </a:ext>
            </a:extLst>
          </p:cNvPr>
          <p:cNvSpPr txBox="1">
            <a:spLocks/>
          </p:cNvSpPr>
          <p:nvPr/>
        </p:nvSpPr>
        <p:spPr bwMode="auto">
          <a:xfrm>
            <a:off x="-625" y="2670763"/>
            <a:ext cx="1106307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2500" b="1" dirty="0">
                <a:solidFill>
                  <a:srgbClr val="FF0000"/>
                </a:solidFill>
                <a:latin typeface="Tw Cen MT (Headings)"/>
                <a:ea typeface="+mj-ea"/>
                <a:cs typeface="+mj-cs"/>
              </a:rPr>
              <a:t>CODE</a:t>
            </a:r>
            <a:r>
              <a:rPr lang="tr-TR" sz="4000" b="1" dirty="0">
                <a:solidFill>
                  <a:srgbClr val="FF0000"/>
                </a:solidFill>
                <a:latin typeface="Tw Cen MT (Headings)"/>
                <a:ea typeface="+mj-ea"/>
                <a:cs typeface="+mj-cs"/>
              </a:rPr>
              <a:t> </a:t>
            </a:r>
            <a:r>
              <a:rPr lang="tr-TR" sz="2500" b="1" dirty="0">
                <a:solidFill>
                  <a:srgbClr val="FF0000"/>
                </a:solidFill>
                <a:latin typeface="Tw Cen MT (Headings)"/>
                <a:ea typeface="+mj-ea"/>
                <a:cs typeface="+mj-cs"/>
              </a:rPr>
              <a:t>EXAMPLE</a:t>
            </a:r>
            <a:endParaRPr lang="en-GB" sz="25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1621235758"/>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ACBB2986-B86E-BA92-F070-1C248C1C6680}"/>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5ABB2D88-BCA5-695F-230A-870326214E22}"/>
              </a:ext>
            </a:extLst>
          </p:cNvPr>
          <p:cNvSpPr txBox="1">
            <a:spLocks/>
          </p:cNvSpPr>
          <p:nvPr/>
        </p:nvSpPr>
        <p:spPr bwMode="auto">
          <a:xfrm>
            <a:off x="197224" y="134470"/>
            <a:ext cx="7645726"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just">
              <a:spcAft>
                <a:spcPts val="1200"/>
              </a:spcAft>
              <a:buNone/>
            </a:pPr>
            <a:r>
              <a:rPr lang="tr-TR" sz="2500" b="1" dirty="0">
                <a:solidFill>
                  <a:srgbClr val="FF0000"/>
                </a:solidFill>
                <a:latin typeface="Tw Cen MT (Body)"/>
                <a:cs typeface="Times New Roman" panose="02020603050405020304" pitchFamily="18" charset="0"/>
              </a:rPr>
              <a:t>Data Access</a:t>
            </a:r>
            <a:endParaRPr lang="en-GB" sz="2500" b="1" dirty="0">
              <a:solidFill>
                <a:srgbClr val="FF0000"/>
              </a:solidFill>
              <a:latin typeface="Tw Cen MT (Body)"/>
              <a:cs typeface="Times New Roman" panose="02020603050405020304" pitchFamily="18" charset="0"/>
            </a:endParaRPr>
          </a:p>
        </p:txBody>
      </p:sp>
      <p:sp>
        <p:nvSpPr>
          <p:cNvPr id="2" name="TextBox 1">
            <a:extLst>
              <a:ext uri="{FF2B5EF4-FFF2-40B4-BE49-F238E27FC236}">
                <a16:creationId xmlns:a16="http://schemas.microsoft.com/office/drawing/2014/main" id="{3ED473D3-BFBA-9FB4-32F9-DAF906D94CF9}"/>
              </a:ext>
            </a:extLst>
          </p:cNvPr>
          <p:cNvSpPr txBox="1"/>
          <p:nvPr/>
        </p:nvSpPr>
        <p:spPr>
          <a:xfrm>
            <a:off x="197224" y="2927537"/>
            <a:ext cx="11385177" cy="923330"/>
          </a:xfrm>
          <a:prstGeom prst="rect">
            <a:avLst/>
          </a:prstGeom>
          <a:noFill/>
        </p:spPr>
        <p:txBody>
          <a:bodyPr wrap="square" rtlCol="0">
            <a:spAutoFit/>
          </a:bodyPr>
          <a:lstStyle/>
          <a:p>
            <a:r>
              <a:rPr lang="tr-TR" dirty="0" err="1">
                <a:solidFill>
                  <a:schemeClr val="bg1"/>
                </a:solidFill>
              </a:rPr>
              <a:t>signal_value.format</a:t>
            </a:r>
            <a:r>
              <a:rPr lang="tr-TR" dirty="0">
                <a:solidFill>
                  <a:schemeClr val="bg1"/>
                </a:solidFill>
              </a:rPr>
              <a:t> := vhpiBinStr;</a:t>
            </a:r>
          </a:p>
          <a:p>
            <a:r>
              <a:rPr lang="tr-TR" dirty="0">
                <a:solidFill>
                  <a:schemeClr val="bg1"/>
                </a:solidFill>
              </a:rPr>
              <a:t>signal_value.value := "1101"; </a:t>
            </a:r>
          </a:p>
          <a:p>
            <a:r>
              <a:rPr lang="tr-TR" dirty="0">
                <a:solidFill>
                  <a:schemeClr val="bg1"/>
                </a:solidFill>
              </a:rPr>
              <a:t>vhpi_put_value(signal_handle, signal_value, vhpiForce);</a:t>
            </a:r>
          </a:p>
        </p:txBody>
      </p:sp>
      <p:sp>
        <p:nvSpPr>
          <p:cNvPr id="6" name="TextBox 5">
            <a:extLst>
              <a:ext uri="{FF2B5EF4-FFF2-40B4-BE49-F238E27FC236}">
                <a16:creationId xmlns:a16="http://schemas.microsoft.com/office/drawing/2014/main" id="{80FB9856-E333-A36E-09FC-D5F137A9C555}"/>
              </a:ext>
            </a:extLst>
          </p:cNvPr>
          <p:cNvSpPr txBox="1"/>
          <p:nvPr/>
        </p:nvSpPr>
        <p:spPr>
          <a:xfrm>
            <a:off x="197224" y="676924"/>
            <a:ext cx="10865223" cy="1754326"/>
          </a:xfrm>
          <a:prstGeom prst="rect">
            <a:avLst/>
          </a:prstGeom>
          <a:noFill/>
        </p:spPr>
        <p:txBody>
          <a:bodyPr wrap="square" rtlCol="0">
            <a:spAutoFit/>
          </a:bodyPr>
          <a:lstStyle/>
          <a:p>
            <a:r>
              <a:rPr lang="en-US" b="1" dirty="0">
                <a:solidFill>
                  <a:schemeClr val="bg1"/>
                </a:solidFill>
              </a:rPr>
              <a:t>Purpose:</a:t>
            </a:r>
            <a:r>
              <a:rPr lang="en-US" dirty="0">
                <a:solidFill>
                  <a:schemeClr val="bg1"/>
                </a:solidFill>
              </a:rPr>
              <a:t> Access and manipulate data during simulation.</a:t>
            </a:r>
            <a:endParaRPr lang="tr-TR" dirty="0">
              <a:solidFill>
                <a:schemeClr val="bg1"/>
              </a:solidFill>
            </a:endParaRPr>
          </a:p>
          <a:p>
            <a:endParaRPr lang="tr-TR" dirty="0">
              <a:solidFill>
                <a:schemeClr val="bg1"/>
              </a:solidFill>
            </a:endParaRPr>
          </a:p>
          <a:p>
            <a:r>
              <a:rPr lang="en-US" b="1" dirty="0">
                <a:solidFill>
                  <a:schemeClr val="bg1"/>
                </a:solidFill>
              </a:rPr>
              <a:t>Methods:</a:t>
            </a:r>
            <a:endParaRPr lang="tr-TR" b="1" dirty="0">
              <a:solidFill>
                <a:schemeClr val="bg1"/>
              </a:solidFill>
            </a:endParaRPr>
          </a:p>
          <a:p>
            <a:pPr marL="742950" lvl="1" indent="-285750">
              <a:buFont typeface="Arial" panose="020B0604020202020204" pitchFamily="34" charset="0"/>
              <a:buChar char="•"/>
            </a:pPr>
            <a:r>
              <a:rPr lang="en-US" dirty="0">
                <a:solidFill>
                  <a:schemeClr val="bg1"/>
                </a:solidFill>
              </a:rPr>
              <a:t>Reading values using </a:t>
            </a:r>
            <a:r>
              <a:rPr lang="en-US" i="1" dirty="0" err="1">
                <a:solidFill>
                  <a:schemeClr val="bg1"/>
                </a:solidFill>
              </a:rPr>
              <a:t>vhpi_get_value</a:t>
            </a:r>
            <a:r>
              <a:rPr lang="en-US" dirty="0">
                <a:solidFill>
                  <a:schemeClr val="bg1"/>
                </a:solidFill>
              </a:rPr>
              <a:t>.</a:t>
            </a:r>
            <a:endParaRPr lang="tr-TR" dirty="0">
              <a:solidFill>
                <a:schemeClr val="bg1"/>
              </a:solidFill>
            </a:endParaRPr>
          </a:p>
          <a:p>
            <a:pPr marL="742950" lvl="1" indent="-285750">
              <a:buFont typeface="Arial" panose="020B0604020202020204" pitchFamily="34" charset="0"/>
              <a:buChar char="•"/>
            </a:pPr>
            <a:r>
              <a:rPr lang="en-US" dirty="0">
                <a:solidFill>
                  <a:schemeClr val="bg1"/>
                </a:solidFill>
              </a:rPr>
              <a:t>Writing values using </a:t>
            </a:r>
            <a:r>
              <a:rPr lang="en-US" i="1" dirty="0" err="1">
                <a:solidFill>
                  <a:schemeClr val="bg1"/>
                </a:solidFill>
              </a:rPr>
              <a:t>vhpi_put_value</a:t>
            </a:r>
            <a:r>
              <a:rPr lang="en-US" dirty="0">
                <a:solidFill>
                  <a:schemeClr val="bg1"/>
                </a:solidFill>
              </a:rPr>
              <a:t>.</a:t>
            </a:r>
            <a:endParaRPr lang="tr-TR" dirty="0">
              <a:solidFill>
                <a:schemeClr val="bg1"/>
              </a:solidFill>
            </a:endParaRPr>
          </a:p>
          <a:p>
            <a:pPr marL="742950" lvl="1" indent="-285750">
              <a:buFont typeface="Arial" panose="020B0604020202020204" pitchFamily="34" charset="0"/>
              <a:buChar char="•"/>
            </a:pPr>
            <a:r>
              <a:rPr lang="en-US" dirty="0">
                <a:solidFill>
                  <a:schemeClr val="bg1"/>
                </a:solidFill>
              </a:rPr>
              <a:t>Navigating objects using handles.</a:t>
            </a:r>
            <a:endParaRPr lang="tr-TR" dirty="0">
              <a:solidFill>
                <a:schemeClr val="bg1"/>
              </a:solidFill>
            </a:endParaRPr>
          </a:p>
        </p:txBody>
      </p:sp>
      <p:sp>
        <p:nvSpPr>
          <p:cNvPr id="3" name="Content Placeholder 2">
            <a:extLst>
              <a:ext uri="{FF2B5EF4-FFF2-40B4-BE49-F238E27FC236}">
                <a16:creationId xmlns:a16="http://schemas.microsoft.com/office/drawing/2014/main" id="{1A352286-BC75-ED93-D0DA-ECBCB0ED7BD4}"/>
              </a:ext>
            </a:extLst>
          </p:cNvPr>
          <p:cNvSpPr txBox="1">
            <a:spLocks/>
          </p:cNvSpPr>
          <p:nvPr/>
        </p:nvSpPr>
        <p:spPr bwMode="auto">
          <a:xfrm>
            <a:off x="-625" y="2408167"/>
            <a:ext cx="1106307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2500" b="1" dirty="0">
                <a:solidFill>
                  <a:srgbClr val="FF0000"/>
                </a:solidFill>
                <a:latin typeface="Tw Cen MT (Headings)"/>
                <a:ea typeface="+mj-ea"/>
                <a:cs typeface="+mj-cs"/>
              </a:rPr>
              <a:t>CODE</a:t>
            </a:r>
            <a:r>
              <a:rPr lang="tr-TR" sz="4000" b="1" dirty="0">
                <a:solidFill>
                  <a:srgbClr val="FF0000"/>
                </a:solidFill>
                <a:latin typeface="Tw Cen MT (Headings)"/>
                <a:ea typeface="+mj-ea"/>
                <a:cs typeface="+mj-cs"/>
              </a:rPr>
              <a:t> </a:t>
            </a:r>
            <a:r>
              <a:rPr lang="tr-TR" sz="2500" b="1" dirty="0">
                <a:solidFill>
                  <a:srgbClr val="FF0000"/>
                </a:solidFill>
                <a:latin typeface="Tw Cen MT (Headings)"/>
                <a:ea typeface="+mj-ea"/>
                <a:cs typeface="+mj-cs"/>
              </a:rPr>
              <a:t>EXAMPLE</a:t>
            </a:r>
            <a:endParaRPr lang="en-GB" sz="25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137827733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73A7DEC6-8387-E78B-66E7-BEA42D528BE3}"/>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90F3FB80-D55D-937E-B34F-70F7C53AC93D}"/>
              </a:ext>
            </a:extLst>
          </p:cNvPr>
          <p:cNvSpPr txBox="1">
            <a:spLocks/>
          </p:cNvSpPr>
          <p:nvPr/>
        </p:nvSpPr>
        <p:spPr bwMode="auto">
          <a:xfrm>
            <a:off x="197224" y="134470"/>
            <a:ext cx="7645726"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just">
              <a:spcAft>
                <a:spcPts val="1200"/>
              </a:spcAft>
              <a:buNone/>
            </a:pPr>
            <a:r>
              <a:rPr lang="tr-TR" sz="2500" b="1" dirty="0">
                <a:solidFill>
                  <a:srgbClr val="FF0000"/>
                </a:solidFill>
                <a:latin typeface="Tw Cen MT (Body)"/>
                <a:cs typeface="Times New Roman" panose="02020603050405020304" pitchFamily="18" charset="0"/>
              </a:rPr>
              <a:t>VHPI Object Model</a:t>
            </a:r>
            <a:endParaRPr lang="en-GB" sz="2500" b="1" dirty="0">
              <a:solidFill>
                <a:srgbClr val="FF0000"/>
              </a:solidFill>
              <a:latin typeface="Tw Cen MT (Body)"/>
              <a:cs typeface="Times New Roman" panose="02020603050405020304" pitchFamily="18" charset="0"/>
            </a:endParaRPr>
          </a:p>
        </p:txBody>
      </p:sp>
      <p:sp>
        <p:nvSpPr>
          <p:cNvPr id="2" name="TextBox 1">
            <a:extLst>
              <a:ext uri="{FF2B5EF4-FFF2-40B4-BE49-F238E27FC236}">
                <a16:creationId xmlns:a16="http://schemas.microsoft.com/office/drawing/2014/main" id="{97A5B39D-E2E7-0D24-291F-5CBA5F2BA758}"/>
              </a:ext>
            </a:extLst>
          </p:cNvPr>
          <p:cNvSpPr txBox="1"/>
          <p:nvPr/>
        </p:nvSpPr>
        <p:spPr>
          <a:xfrm>
            <a:off x="197224" y="3244334"/>
            <a:ext cx="11385177" cy="646331"/>
          </a:xfrm>
          <a:prstGeom prst="rect">
            <a:avLst/>
          </a:prstGeom>
          <a:noFill/>
        </p:spPr>
        <p:txBody>
          <a:bodyPr wrap="square" rtlCol="0">
            <a:spAutoFit/>
          </a:bodyPr>
          <a:lstStyle/>
          <a:p>
            <a:endParaRPr lang="en-GB" dirty="0">
              <a:solidFill>
                <a:schemeClr val="bg1"/>
              </a:solidFill>
            </a:endParaRPr>
          </a:p>
          <a:p>
            <a:r>
              <a:rPr lang="tr-TR" dirty="0" err="1">
                <a:solidFill>
                  <a:schemeClr val="bg1"/>
                </a:solidFill>
              </a:rPr>
              <a:t>signal_handle</a:t>
            </a:r>
            <a:r>
              <a:rPr lang="tr-TR" dirty="0">
                <a:solidFill>
                  <a:schemeClr val="bg1"/>
                </a:solidFill>
              </a:rPr>
              <a:t> := vhpi_handle(vhpiSignal, architecture_handle);</a:t>
            </a:r>
          </a:p>
        </p:txBody>
      </p:sp>
      <p:sp>
        <p:nvSpPr>
          <p:cNvPr id="6" name="TextBox 5">
            <a:extLst>
              <a:ext uri="{FF2B5EF4-FFF2-40B4-BE49-F238E27FC236}">
                <a16:creationId xmlns:a16="http://schemas.microsoft.com/office/drawing/2014/main" id="{986338E1-7EEC-D695-2E24-E19C87165185}"/>
              </a:ext>
            </a:extLst>
          </p:cNvPr>
          <p:cNvSpPr txBox="1"/>
          <p:nvPr/>
        </p:nvSpPr>
        <p:spPr>
          <a:xfrm>
            <a:off x="197224" y="676924"/>
            <a:ext cx="10865223" cy="2308324"/>
          </a:xfrm>
          <a:prstGeom prst="rect">
            <a:avLst/>
          </a:prstGeom>
          <a:noFill/>
        </p:spPr>
        <p:txBody>
          <a:bodyPr wrap="square" rtlCol="0">
            <a:spAutoFit/>
          </a:bodyPr>
          <a:lstStyle/>
          <a:p>
            <a:r>
              <a:rPr lang="tr-TR" b="1" dirty="0">
                <a:solidFill>
                  <a:schemeClr val="bg1"/>
                </a:solidFill>
              </a:rPr>
              <a:t>Definition:</a:t>
            </a:r>
            <a:r>
              <a:rPr lang="tr-TR" dirty="0">
                <a:solidFill>
                  <a:schemeClr val="bg1"/>
                </a:solidFill>
              </a:rPr>
              <a:t> Represents the hierarchical structure of VHDL designs, enabling navigation and manipulation of components.</a:t>
            </a:r>
          </a:p>
          <a:p>
            <a:endParaRPr lang="tr-TR" dirty="0">
              <a:solidFill>
                <a:schemeClr val="bg1"/>
              </a:solidFill>
            </a:endParaRPr>
          </a:p>
          <a:p>
            <a:r>
              <a:rPr lang="tr-TR" b="1" dirty="0">
                <a:solidFill>
                  <a:schemeClr val="bg1"/>
                </a:solidFill>
              </a:rPr>
              <a:t>Key Objects:</a:t>
            </a:r>
          </a:p>
          <a:p>
            <a:pPr marL="742950" lvl="1" indent="-285750">
              <a:buFont typeface="Arial" panose="020B0604020202020204" pitchFamily="34" charset="0"/>
              <a:buChar char="•"/>
            </a:pPr>
            <a:r>
              <a:rPr lang="tr-TR" u="sng" dirty="0">
                <a:solidFill>
                  <a:schemeClr val="bg1"/>
                </a:solidFill>
              </a:rPr>
              <a:t>Signals:</a:t>
            </a:r>
            <a:r>
              <a:rPr lang="tr-TR" dirty="0">
                <a:solidFill>
                  <a:schemeClr val="bg1"/>
                </a:solidFill>
              </a:rPr>
              <a:t> Data carriers between components.</a:t>
            </a:r>
          </a:p>
          <a:p>
            <a:pPr marL="742950" lvl="1" indent="-285750">
              <a:buFont typeface="Arial" panose="020B0604020202020204" pitchFamily="34" charset="0"/>
              <a:buChar char="•"/>
            </a:pPr>
            <a:r>
              <a:rPr lang="tr-TR" u="sng" dirty="0">
                <a:solidFill>
                  <a:schemeClr val="bg1"/>
                </a:solidFill>
              </a:rPr>
              <a:t>Variables:</a:t>
            </a:r>
            <a:r>
              <a:rPr lang="tr-TR" dirty="0">
                <a:solidFill>
                  <a:schemeClr val="bg1"/>
                </a:solidFill>
              </a:rPr>
              <a:t> Local storage within processes.</a:t>
            </a:r>
          </a:p>
          <a:p>
            <a:pPr marL="742950" lvl="1" indent="-285750">
              <a:buFont typeface="Arial" panose="020B0604020202020204" pitchFamily="34" charset="0"/>
              <a:buChar char="•"/>
            </a:pPr>
            <a:r>
              <a:rPr lang="tr-TR" u="sng" dirty="0">
                <a:solidFill>
                  <a:schemeClr val="bg1"/>
                </a:solidFill>
              </a:rPr>
              <a:t>Processes:</a:t>
            </a:r>
            <a:r>
              <a:rPr lang="tr-TR" dirty="0">
                <a:solidFill>
                  <a:schemeClr val="bg1"/>
                </a:solidFill>
              </a:rPr>
              <a:t> Describe behavior.</a:t>
            </a:r>
          </a:p>
          <a:p>
            <a:pPr marL="742950" lvl="1" indent="-285750">
              <a:buFont typeface="Arial" panose="020B0604020202020204" pitchFamily="34" charset="0"/>
              <a:buChar char="•"/>
            </a:pPr>
            <a:r>
              <a:rPr lang="tr-TR" u="sng" dirty="0">
                <a:solidFill>
                  <a:schemeClr val="bg1"/>
                </a:solidFill>
              </a:rPr>
              <a:t>Components:</a:t>
            </a:r>
            <a:r>
              <a:rPr lang="tr-TR" dirty="0">
                <a:solidFill>
                  <a:schemeClr val="bg1"/>
                </a:solidFill>
              </a:rPr>
              <a:t> Instances of entities.</a:t>
            </a:r>
          </a:p>
        </p:txBody>
      </p:sp>
      <p:sp>
        <p:nvSpPr>
          <p:cNvPr id="3" name="Content Placeholder 2">
            <a:extLst>
              <a:ext uri="{FF2B5EF4-FFF2-40B4-BE49-F238E27FC236}">
                <a16:creationId xmlns:a16="http://schemas.microsoft.com/office/drawing/2014/main" id="{88A77F46-6ADF-8BA1-36D8-C8086C52AC9C}"/>
              </a:ext>
            </a:extLst>
          </p:cNvPr>
          <p:cNvSpPr txBox="1">
            <a:spLocks/>
          </p:cNvSpPr>
          <p:nvPr/>
        </p:nvSpPr>
        <p:spPr bwMode="auto">
          <a:xfrm>
            <a:off x="-625" y="3025045"/>
            <a:ext cx="1106307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2500" b="1" dirty="0">
                <a:solidFill>
                  <a:srgbClr val="FF0000"/>
                </a:solidFill>
                <a:latin typeface="Tw Cen MT (Headings)"/>
                <a:ea typeface="+mj-ea"/>
                <a:cs typeface="+mj-cs"/>
              </a:rPr>
              <a:t>CODE</a:t>
            </a:r>
            <a:r>
              <a:rPr lang="tr-TR" sz="4000" b="1" dirty="0">
                <a:solidFill>
                  <a:srgbClr val="FF0000"/>
                </a:solidFill>
                <a:latin typeface="Tw Cen MT (Headings)"/>
                <a:ea typeface="+mj-ea"/>
                <a:cs typeface="+mj-cs"/>
              </a:rPr>
              <a:t> </a:t>
            </a:r>
            <a:r>
              <a:rPr lang="tr-TR" sz="2500" b="1" dirty="0">
                <a:solidFill>
                  <a:srgbClr val="FF0000"/>
                </a:solidFill>
                <a:latin typeface="Tw Cen MT (Headings)"/>
                <a:ea typeface="+mj-ea"/>
                <a:cs typeface="+mj-cs"/>
              </a:rPr>
              <a:t>EXAMPLE</a:t>
            </a:r>
            <a:endParaRPr lang="en-GB" sz="25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2246299468"/>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a:extLst>
            <a:ext uri="{FF2B5EF4-FFF2-40B4-BE49-F238E27FC236}">
              <a16:creationId xmlns:a16="http://schemas.microsoft.com/office/drawing/2014/main" id="{C905F271-3BD4-44DA-DD2E-6A3097632D2B}"/>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72DADCB1-6AC8-6A57-4D94-73EDE8388B6B}"/>
              </a:ext>
            </a:extLst>
          </p:cNvPr>
          <p:cNvSpPr txBox="1">
            <a:spLocks/>
          </p:cNvSpPr>
          <p:nvPr/>
        </p:nvSpPr>
        <p:spPr bwMode="auto">
          <a:xfrm>
            <a:off x="197224" y="134470"/>
            <a:ext cx="7645726"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lgn="just">
              <a:spcAft>
                <a:spcPts val="1200"/>
              </a:spcAft>
              <a:buNone/>
            </a:pPr>
            <a:r>
              <a:rPr lang="tr-TR" sz="2500" b="1" dirty="0">
                <a:solidFill>
                  <a:srgbClr val="FF0000"/>
                </a:solidFill>
                <a:latin typeface="Tw Cen MT (Body)"/>
                <a:cs typeface="Times New Roman" panose="02020603050405020304" pitchFamily="18" charset="0"/>
              </a:rPr>
              <a:t>Object Hierarchy</a:t>
            </a:r>
            <a:endParaRPr lang="en-GB" sz="2500" b="1" dirty="0">
              <a:solidFill>
                <a:srgbClr val="FF0000"/>
              </a:solidFill>
              <a:latin typeface="Tw Cen MT (Body)"/>
              <a:cs typeface="Times New Roman" panose="02020603050405020304" pitchFamily="18" charset="0"/>
            </a:endParaRPr>
          </a:p>
        </p:txBody>
      </p:sp>
      <p:sp>
        <p:nvSpPr>
          <p:cNvPr id="2" name="TextBox 1">
            <a:extLst>
              <a:ext uri="{FF2B5EF4-FFF2-40B4-BE49-F238E27FC236}">
                <a16:creationId xmlns:a16="http://schemas.microsoft.com/office/drawing/2014/main" id="{9F726950-69E1-9777-84BA-3E59B55D1CCE}"/>
              </a:ext>
            </a:extLst>
          </p:cNvPr>
          <p:cNvSpPr txBox="1"/>
          <p:nvPr/>
        </p:nvSpPr>
        <p:spPr>
          <a:xfrm>
            <a:off x="197224" y="3244334"/>
            <a:ext cx="11385177" cy="923330"/>
          </a:xfrm>
          <a:prstGeom prst="rect">
            <a:avLst/>
          </a:prstGeom>
          <a:noFill/>
        </p:spPr>
        <p:txBody>
          <a:bodyPr wrap="square" rtlCol="0">
            <a:spAutoFit/>
          </a:bodyPr>
          <a:lstStyle/>
          <a:p>
            <a:endParaRPr lang="en-GB" dirty="0">
              <a:solidFill>
                <a:schemeClr val="bg1"/>
              </a:solidFill>
            </a:endParaRPr>
          </a:p>
          <a:p>
            <a:r>
              <a:rPr lang="tr-TR" dirty="0" err="1">
                <a:solidFill>
                  <a:schemeClr val="bg1"/>
                </a:solidFill>
              </a:rPr>
              <a:t>root_handle</a:t>
            </a:r>
            <a:r>
              <a:rPr lang="tr-TR" dirty="0">
                <a:solidFill>
                  <a:schemeClr val="bg1"/>
                </a:solidFill>
              </a:rPr>
              <a:t> := vhpi_handle(vhpiRoot, null);</a:t>
            </a:r>
          </a:p>
          <a:p>
            <a:r>
              <a:rPr lang="tr-TR" dirty="0">
                <a:solidFill>
                  <a:schemeClr val="bg1"/>
                </a:solidFill>
              </a:rPr>
              <a:t>entity_handle := vhpi_handle_by_name("MyEntity", root_handle);</a:t>
            </a:r>
          </a:p>
        </p:txBody>
      </p:sp>
      <p:sp>
        <p:nvSpPr>
          <p:cNvPr id="6" name="TextBox 5">
            <a:extLst>
              <a:ext uri="{FF2B5EF4-FFF2-40B4-BE49-F238E27FC236}">
                <a16:creationId xmlns:a16="http://schemas.microsoft.com/office/drawing/2014/main" id="{1F5C7669-DFA0-C6DA-06E3-C94CDFD0609E}"/>
              </a:ext>
            </a:extLst>
          </p:cNvPr>
          <p:cNvSpPr txBox="1"/>
          <p:nvPr/>
        </p:nvSpPr>
        <p:spPr>
          <a:xfrm>
            <a:off x="197224" y="676924"/>
            <a:ext cx="10865223" cy="2031325"/>
          </a:xfrm>
          <a:prstGeom prst="rect">
            <a:avLst/>
          </a:prstGeom>
          <a:noFill/>
        </p:spPr>
        <p:txBody>
          <a:bodyPr wrap="square" rtlCol="0">
            <a:spAutoFit/>
          </a:bodyPr>
          <a:lstStyle/>
          <a:p>
            <a:r>
              <a:rPr lang="tr-TR" b="1" dirty="0">
                <a:solidFill>
                  <a:schemeClr val="bg1"/>
                </a:solidFill>
              </a:rPr>
              <a:t>Structure:</a:t>
            </a:r>
          </a:p>
          <a:p>
            <a:pPr marL="742950" lvl="1" indent="-285750">
              <a:buFont typeface="Arial" panose="020B0604020202020204" pitchFamily="34" charset="0"/>
              <a:buChar char="•"/>
            </a:pPr>
            <a:r>
              <a:rPr lang="tr-TR" dirty="0">
                <a:solidFill>
                  <a:schemeClr val="bg1"/>
                </a:solidFill>
              </a:rPr>
              <a:t>Designs are organized hierarchically, starting from root objects.</a:t>
            </a:r>
          </a:p>
          <a:p>
            <a:pPr marL="742950" lvl="1" indent="-285750">
              <a:buFont typeface="Arial" panose="020B0604020202020204" pitchFamily="34" charset="0"/>
              <a:buChar char="•"/>
            </a:pPr>
            <a:r>
              <a:rPr lang="tr-TR" dirty="0">
                <a:solidFill>
                  <a:schemeClr val="bg1"/>
                </a:solidFill>
              </a:rPr>
              <a:t>Parent-child relationships allow traversal between components.</a:t>
            </a:r>
          </a:p>
          <a:p>
            <a:endParaRPr lang="tr-TR" b="1" dirty="0">
              <a:solidFill>
                <a:schemeClr val="bg1"/>
              </a:solidFill>
            </a:endParaRPr>
          </a:p>
          <a:p>
            <a:r>
              <a:rPr lang="tr-TR" b="1" dirty="0">
                <a:solidFill>
                  <a:schemeClr val="bg1"/>
                </a:solidFill>
              </a:rPr>
              <a:t>Usage:</a:t>
            </a:r>
          </a:p>
          <a:p>
            <a:pPr marL="742950" lvl="1" indent="-285750">
              <a:buFont typeface="Arial" panose="020B0604020202020204" pitchFamily="34" charset="0"/>
              <a:buChar char="•"/>
            </a:pPr>
            <a:r>
              <a:rPr lang="tr-TR" dirty="0">
                <a:solidFill>
                  <a:schemeClr val="bg1"/>
                </a:solidFill>
              </a:rPr>
              <a:t>Retrieve handles for signals, processes, or variables.</a:t>
            </a:r>
          </a:p>
          <a:p>
            <a:pPr marL="742950" lvl="1" indent="-285750">
              <a:buFont typeface="Arial" panose="020B0604020202020204" pitchFamily="34" charset="0"/>
              <a:buChar char="•"/>
            </a:pPr>
            <a:r>
              <a:rPr lang="tr-TR" dirty="0">
                <a:solidFill>
                  <a:schemeClr val="bg1"/>
                </a:solidFill>
              </a:rPr>
              <a:t>Navigate design hierarchy dynamically.</a:t>
            </a:r>
          </a:p>
        </p:txBody>
      </p:sp>
      <p:sp>
        <p:nvSpPr>
          <p:cNvPr id="3" name="Content Placeholder 2">
            <a:extLst>
              <a:ext uri="{FF2B5EF4-FFF2-40B4-BE49-F238E27FC236}">
                <a16:creationId xmlns:a16="http://schemas.microsoft.com/office/drawing/2014/main" id="{A3EB39CE-2BEB-7302-6CE0-169BF0CDB537}"/>
              </a:ext>
            </a:extLst>
          </p:cNvPr>
          <p:cNvSpPr txBox="1">
            <a:spLocks/>
          </p:cNvSpPr>
          <p:nvPr/>
        </p:nvSpPr>
        <p:spPr bwMode="auto">
          <a:xfrm>
            <a:off x="0" y="3014752"/>
            <a:ext cx="11063072" cy="542454"/>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lvl1pPr marL="202315" indent="-202315" algn="l" rtl="0" fontAlgn="base">
              <a:lnSpc>
                <a:spcPct val="100000"/>
              </a:lnSpc>
              <a:spcBef>
                <a:spcPct val="0"/>
              </a:spcBef>
              <a:spcAft>
                <a:spcPts val="1799"/>
              </a:spcAft>
              <a:buClr>
                <a:srgbClr val="E60000"/>
              </a:buClr>
              <a:buSzPct val="105000"/>
              <a:buFont typeface="Times" pitchFamily="18" charset="0"/>
              <a:buChar char="•"/>
              <a:defRPr sz="1600">
                <a:solidFill>
                  <a:srgbClr val="000000"/>
                </a:solidFill>
                <a:latin typeface="Vodafone Rg" pitchFamily="34" charset="0"/>
                <a:ea typeface="+mn-ea"/>
                <a:cs typeface="+mn-cs"/>
              </a:defRPr>
            </a:lvl1pPr>
            <a:lvl2pPr marL="399870" indent="-196365" algn="l" rtl="0" fontAlgn="base">
              <a:lnSpc>
                <a:spcPct val="100000"/>
              </a:lnSpc>
              <a:spcBef>
                <a:spcPct val="0"/>
              </a:spcBef>
              <a:spcAft>
                <a:spcPts val="1799"/>
              </a:spcAft>
              <a:buClr>
                <a:srgbClr val="E60000"/>
              </a:buClr>
              <a:buSzPct val="105000"/>
              <a:buChar char="–"/>
              <a:defRPr sz="1500">
                <a:solidFill>
                  <a:srgbClr val="000000"/>
                </a:solidFill>
                <a:latin typeface="Vodafone Rg" pitchFamily="34" charset="0"/>
              </a:defRPr>
            </a:lvl2pPr>
            <a:lvl3pPr marL="602185" indent="-201126" algn="l" rtl="0" fontAlgn="base">
              <a:lnSpc>
                <a:spcPct val="100000"/>
              </a:lnSpc>
              <a:spcBef>
                <a:spcPct val="0"/>
              </a:spcBef>
              <a:spcAft>
                <a:spcPts val="1799"/>
              </a:spcAft>
              <a:buClr>
                <a:srgbClr val="E60000"/>
              </a:buClr>
              <a:buSzPct val="105000"/>
              <a:buChar char="–"/>
              <a:defRPr sz="1300">
                <a:solidFill>
                  <a:srgbClr val="000000"/>
                </a:solidFill>
                <a:latin typeface="Vodafone Rg" pitchFamily="34" charset="0"/>
              </a:defRPr>
            </a:lvl3pPr>
            <a:lvl4pPr marL="804501"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4pPr>
            <a:lvl5pPr marL="1006816" indent="-201126" algn="l" rtl="0" fontAlgn="base">
              <a:lnSpc>
                <a:spcPct val="100000"/>
              </a:lnSpc>
              <a:spcBef>
                <a:spcPct val="0"/>
              </a:spcBef>
              <a:spcAft>
                <a:spcPts val="1799"/>
              </a:spcAft>
              <a:buClr>
                <a:srgbClr val="E60000"/>
              </a:buClr>
              <a:buSzPct val="105000"/>
              <a:buChar char="–"/>
              <a:defRPr sz="1400">
                <a:solidFill>
                  <a:srgbClr val="000000"/>
                </a:solidFill>
                <a:latin typeface="Vodafone Rg" pitchFamily="34" charset="0"/>
              </a:defRPr>
            </a:lvl5pPr>
            <a:lvl6pPr marL="1349561"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6pPr>
            <a:lvl7pPr marL="1692308"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7pPr>
            <a:lvl8pPr marL="2035052"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8pPr>
            <a:lvl9pPr marL="2377797" indent="-201126" algn="l" rtl="0" fontAlgn="base">
              <a:lnSpc>
                <a:spcPts val="1799"/>
              </a:lnSpc>
              <a:spcBef>
                <a:spcPct val="0"/>
              </a:spcBef>
              <a:spcAft>
                <a:spcPts val="450"/>
              </a:spcAft>
              <a:buClr>
                <a:srgbClr val="E60000"/>
              </a:buClr>
              <a:buSzPct val="105000"/>
              <a:buChar char="–"/>
              <a:defRPr sz="1400">
                <a:solidFill>
                  <a:srgbClr val="000000"/>
                </a:solidFill>
                <a:latin typeface="+mn-lt"/>
              </a:defRPr>
            </a:lvl9pPr>
          </a:lstStyle>
          <a:p>
            <a:pPr marL="0" indent="0">
              <a:spcAft>
                <a:spcPts val="1200"/>
              </a:spcAft>
              <a:buNone/>
            </a:pPr>
            <a:r>
              <a:rPr lang="en-GB" sz="4000" b="1" dirty="0">
                <a:solidFill>
                  <a:srgbClr val="FF0000"/>
                </a:solidFill>
                <a:latin typeface="Tw Cen MT (Headings)"/>
                <a:ea typeface="+mj-ea"/>
                <a:cs typeface="+mj-cs"/>
              </a:rPr>
              <a:t>  </a:t>
            </a:r>
            <a:r>
              <a:rPr lang="tr-TR" sz="2500" b="1" dirty="0">
                <a:solidFill>
                  <a:srgbClr val="FF0000"/>
                </a:solidFill>
                <a:latin typeface="Tw Cen MT (Headings)"/>
                <a:ea typeface="+mj-ea"/>
                <a:cs typeface="+mj-cs"/>
              </a:rPr>
              <a:t>CODE</a:t>
            </a:r>
            <a:r>
              <a:rPr lang="tr-TR" sz="4000" b="1" dirty="0">
                <a:solidFill>
                  <a:srgbClr val="FF0000"/>
                </a:solidFill>
                <a:latin typeface="Tw Cen MT (Headings)"/>
                <a:ea typeface="+mj-ea"/>
                <a:cs typeface="+mj-cs"/>
              </a:rPr>
              <a:t> </a:t>
            </a:r>
            <a:r>
              <a:rPr lang="tr-TR" sz="2500" b="1" dirty="0">
                <a:solidFill>
                  <a:srgbClr val="FF0000"/>
                </a:solidFill>
                <a:latin typeface="Tw Cen MT (Headings)"/>
                <a:ea typeface="+mj-ea"/>
                <a:cs typeface="+mj-cs"/>
              </a:rPr>
              <a:t>EXAMPLE</a:t>
            </a:r>
            <a:endParaRPr lang="en-GB" sz="2500" b="1" i="1" dirty="0">
              <a:solidFill>
                <a:schemeClr val="bg1"/>
              </a:solidFill>
              <a:latin typeface="Tw Cen MT (Body)"/>
              <a:cs typeface="Times New Roman" panose="02020603050405020304" pitchFamily="18" charset="0"/>
            </a:endParaRPr>
          </a:p>
        </p:txBody>
      </p:sp>
    </p:spTree>
    <p:extLst>
      <p:ext uri="{BB962C8B-B14F-4D97-AF65-F5344CB8AC3E}">
        <p14:creationId xmlns:p14="http://schemas.microsoft.com/office/powerpoint/2010/main" val="140146670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http://purl.org/dc/terms/"/>
    <ds:schemaRef ds:uri="http://purl.org/dc/dcmitype/"/>
    <ds:schemaRef ds:uri="http://schemas.openxmlformats.org/package/2006/metadata/core-properties"/>
    <ds:schemaRef ds:uri="71af3243-3dd4-4a8d-8c0d-dd76da1f02a5"/>
    <ds:schemaRef ds:uri="16c05727-aa75-4e4a-9b5f-8a80a1165891"/>
    <ds:schemaRef ds:uri="http://schemas.microsoft.com/office/infopath/2007/PartnerControls"/>
    <ds:schemaRef ds:uri="http://schemas.microsoft.com/office/2006/documentManagement/types"/>
    <ds:schemaRef ds:uri="http://schemas.microsoft.com/office/2006/metadata/properties"/>
    <ds:schemaRef ds:uri="http://www.w3.org/XML/1998/namespace"/>
    <ds:schemaRef ds:uri="http://purl.org/dc/elements/1.1/"/>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3050</TotalTime>
  <Words>17399</Words>
  <Application>Microsoft Office PowerPoint</Application>
  <PresentationFormat>Widescreen</PresentationFormat>
  <Paragraphs>2311</Paragraphs>
  <Slides>117</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117</vt:i4>
      </vt:variant>
    </vt:vector>
  </HeadingPairs>
  <TitlesOfParts>
    <vt:vector size="129" baseType="lpstr">
      <vt:lpstr>Arial</vt:lpstr>
      <vt:lpstr>Calibri</vt:lpstr>
      <vt:lpstr>Courier New</vt:lpstr>
      <vt:lpstr>Lato</vt:lpstr>
      <vt:lpstr>Times</vt:lpstr>
      <vt:lpstr>Times New Roman</vt:lpstr>
      <vt:lpstr>Tw Cen MT</vt:lpstr>
      <vt:lpstr>Tw Cen MT (Body)</vt:lpstr>
      <vt:lpstr>Tw Cen MT (Gövde)</vt:lpstr>
      <vt:lpstr>Tw Cen MT (Headings)</vt:lpstr>
      <vt:lpstr>Wingdings</vt:lpstr>
      <vt:lpstr>Circuit</vt:lpstr>
      <vt:lpstr>A Summary of 1076 - 2019 IEEE Standard  VHDL Language Reference Manual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10.1 General</vt:lpstr>
      <vt:lpstr>10.2 WaIt Statement</vt:lpstr>
      <vt:lpstr>10.3 Assertıon statement</vt:lpstr>
      <vt:lpstr>10.4 report statement</vt:lpstr>
      <vt:lpstr>CODE EXAMPLE of waıt statements</vt:lpstr>
      <vt:lpstr>PowerPoint Presentation</vt:lpstr>
      <vt:lpstr>10.5 SIGNAL ASSIGNMENT statement</vt:lpstr>
      <vt:lpstr>10.6 varıable ASSIGNMENT statement</vt:lpstr>
      <vt:lpstr>PowerPoint Presentation</vt:lpstr>
      <vt:lpstr>10.7 procedure CALL statement</vt:lpstr>
      <vt:lpstr>10.8 ıf statement</vt:lpstr>
      <vt:lpstr>PowerPoint Presentation</vt:lpstr>
      <vt:lpstr>10.9 case statement</vt:lpstr>
      <vt:lpstr>PowerPoint Presentation</vt:lpstr>
      <vt:lpstr>10.10 loop statement</vt:lpstr>
      <vt:lpstr>PowerPoint Presentation</vt:lpstr>
      <vt:lpstr>10.11 next statement</vt:lpstr>
      <vt:lpstr>10.12 Exıt statement</vt:lpstr>
      <vt:lpstr>10.13 Return statement</vt:lpstr>
      <vt:lpstr>10.14 null statement</vt:lpstr>
      <vt:lpstr>10.15 SEQUENTIAL BLOCK statement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Summary of 1076 - 2019 IEEE Standard  VHDL Language Reference Manual</dc:title>
  <dc:creator>Ofis 365</dc:creator>
  <cp:lastModifiedBy>ABDULLAH FURKAN KAYA</cp:lastModifiedBy>
  <cp:revision>740</cp:revision>
  <dcterms:created xsi:type="dcterms:W3CDTF">2024-07-21T06:30:33Z</dcterms:created>
  <dcterms:modified xsi:type="dcterms:W3CDTF">2025-01-01T21:07:01Z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